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1" r:id="rId1"/>
  </p:sldMasterIdLst>
  <p:notesMasterIdLst>
    <p:notesMasterId r:id="rId53"/>
  </p:notesMasterIdLst>
  <p:handoutMasterIdLst>
    <p:handoutMasterId r:id="rId54"/>
  </p:handoutMasterIdLst>
  <p:sldIdLst>
    <p:sldId id="2445" r:id="rId2"/>
    <p:sldId id="2549" r:id="rId3"/>
    <p:sldId id="2168" r:id="rId4"/>
    <p:sldId id="2068" r:id="rId5"/>
    <p:sldId id="2534" r:id="rId6"/>
    <p:sldId id="2509" r:id="rId7"/>
    <p:sldId id="2166" r:id="rId8"/>
    <p:sldId id="1858" r:id="rId9"/>
    <p:sldId id="2584" r:id="rId10"/>
    <p:sldId id="2579" r:id="rId11"/>
    <p:sldId id="2580" r:id="rId12"/>
    <p:sldId id="286" r:id="rId13"/>
    <p:sldId id="2554" r:id="rId14"/>
    <p:sldId id="2555" r:id="rId15"/>
    <p:sldId id="270" r:id="rId16"/>
    <p:sldId id="2557" r:id="rId17"/>
    <p:sldId id="2558" r:id="rId18"/>
    <p:sldId id="2561" r:id="rId19"/>
    <p:sldId id="2562" r:id="rId20"/>
    <p:sldId id="1904" r:id="rId21"/>
    <p:sldId id="2076" r:id="rId22"/>
    <p:sldId id="2563" r:id="rId23"/>
    <p:sldId id="2564" r:id="rId24"/>
    <p:sldId id="2408" r:id="rId25"/>
    <p:sldId id="2581" r:id="rId26"/>
    <p:sldId id="2568" r:id="rId27"/>
    <p:sldId id="2412" r:id="rId28"/>
    <p:sldId id="2565" r:id="rId29"/>
    <p:sldId id="2138" r:id="rId30"/>
    <p:sldId id="2566" r:id="rId31"/>
    <p:sldId id="2524" r:id="rId32"/>
    <p:sldId id="2583" r:id="rId33"/>
    <p:sldId id="2567" r:id="rId34"/>
    <p:sldId id="2569" r:id="rId35"/>
    <p:sldId id="2570" r:id="rId36"/>
    <p:sldId id="2571" r:id="rId37"/>
    <p:sldId id="2572" r:id="rId38"/>
    <p:sldId id="302" r:id="rId39"/>
    <p:sldId id="2573" r:id="rId40"/>
    <p:sldId id="2585" r:id="rId41"/>
    <p:sldId id="2153" r:id="rId42"/>
    <p:sldId id="2544" r:id="rId43"/>
    <p:sldId id="2239" r:id="rId44"/>
    <p:sldId id="2245" r:id="rId45"/>
    <p:sldId id="2546" r:id="rId46"/>
    <p:sldId id="292" r:id="rId47"/>
    <p:sldId id="2257" r:id="rId48"/>
    <p:sldId id="2548" r:id="rId49"/>
    <p:sldId id="2484" r:id="rId50"/>
    <p:sldId id="2480" r:id="rId51"/>
    <p:sldId id="2155" r:id="rId52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irn, Robert W." initials="NRW" lastIdx="2" clrIdx="0">
    <p:extLst>
      <p:ext uri="{19B8F6BF-5375-455C-9EA6-DF929625EA0E}">
        <p15:presenceInfo xmlns:p15="http://schemas.microsoft.com/office/powerpoint/2012/main" userId="S-1-5-21-329068152-1214440339-682003330-654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FF"/>
    <a:srgbClr val="003300"/>
    <a:srgbClr val="336600"/>
    <a:srgbClr val="000066"/>
    <a:srgbClr val="3A5E2A"/>
    <a:srgbClr val="FFCC00"/>
    <a:srgbClr val="FF9900"/>
    <a:srgbClr val="00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6196" autoAdjust="0"/>
  </p:normalViewPr>
  <p:slideViewPr>
    <p:cSldViewPr snapToGrid="0">
      <p:cViewPr varScale="1">
        <p:scale>
          <a:sx n="106" d="100"/>
          <a:sy n="106" d="100"/>
        </p:scale>
        <p:origin x="420" y="114"/>
      </p:cViewPr>
      <p:guideLst>
        <p:guide orient="horz" pos="2160"/>
        <p:guide pos="38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180"/>
    </p:cViewPr>
  </p:sorterViewPr>
  <p:notesViewPr>
    <p:cSldViewPr snapToGrid="0">
      <p:cViewPr varScale="1">
        <p:scale>
          <a:sx n="54" d="100"/>
          <a:sy n="54" d="100"/>
        </p:scale>
        <p:origin x="-1770" y="-90"/>
      </p:cViewPr>
      <p:guideLst>
        <p:guide orient="horz" pos="3024"/>
        <p:guide pos="23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hesis\Thesis%20data\Condensed%20data\MRPTS%20Sulfide%20dat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03525044487652"/>
          <c:y val="5.5766936886410011E-2"/>
          <c:w val="0.83979640395417876"/>
          <c:h val="0.765367968557358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'Trt Proc Graphs'!$B$1</c:f>
              <c:strCache>
                <c:ptCount val="1"/>
                <c:pt idx="0">
                  <c:v>Fall 2010</c:v>
                </c:pt>
              </c:strCache>
            </c:strRef>
          </c:tx>
          <c:spPr>
            <a:solidFill>
              <a:srgbClr val="000000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'Trt Proc Graphs'!$A$2:$A$8</c:f>
              <c:strCache>
                <c:ptCount val="7"/>
                <c:pt idx="0">
                  <c:v>Inflow</c:v>
                </c:pt>
                <c:pt idx="1">
                  <c:v>OX out</c:v>
                </c:pt>
                <c:pt idx="2">
                  <c:v>SF out</c:v>
                </c:pt>
                <c:pt idx="3">
                  <c:v>VF out</c:v>
                </c:pt>
                <c:pt idx="4">
                  <c:v>RA out</c:v>
                </c:pt>
                <c:pt idx="5">
                  <c:v>LB out</c:v>
                </c:pt>
                <c:pt idx="6">
                  <c:v>PW out</c:v>
                </c:pt>
              </c:strCache>
            </c:strRef>
          </c:cat>
          <c:val>
            <c:numRef>
              <c:f>'Trt Proc Graphs'!$B$2:$B$8</c:f>
              <c:numCache>
                <c:formatCode>0.0</c:formatCode>
                <c:ptCount val="7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4.8886215000000002</c:v>
                </c:pt>
                <c:pt idx="4">
                  <c:v>0.38833200000000012</c:v>
                </c:pt>
                <c:pt idx="5">
                  <c:v>0.25</c:v>
                </c:pt>
                <c:pt idx="6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F9-4755-BEF6-E90CE751029F}"/>
            </c:ext>
          </c:extLst>
        </c:ser>
        <c:ser>
          <c:idx val="1"/>
          <c:order val="1"/>
          <c:tx>
            <c:strRef>
              <c:f>'Trt Proc Graphs'!$C$1</c:f>
              <c:strCache>
                <c:ptCount val="1"/>
                <c:pt idx="0">
                  <c:v>Spring 2011</c:v>
                </c:pt>
              </c:strCache>
            </c:strRef>
          </c:tx>
          <c:spPr>
            <a:solidFill>
              <a:srgbClr val="3333FF"/>
            </a:solidFill>
            <a:ln>
              <a:solidFill>
                <a:srgbClr val="3333FF"/>
              </a:solidFill>
            </a:ln>
          </c:spPr>
          <c:invertIfNegative val="0"/>
          <c:cat>
            <c:strRef>
              <c:f>'Trt Proc Graphs'!$A$2:$A$8</c:f>
              <c:strCache>
                <c:ptCount val="7"/>
                <c:pt idx="0">
                  <c:v>Inflow</c:v>
                </c:pt>
                <c:pt idx="1">
                  <c:v>OX out</c:v>
                </c:pt>
                <c:pt idx="2">
                  <c:v>SF out</c:v>
                </c:pt>
                <c:pt idx="3">
                  <c:v>VF out</c:v>
                </c:pt>
                <c:pt idx="4">
                  <c:v>RA out</c:v>
                </c:pt>
                <c:pt idx="5">
                  <c:v>LB out</c:v>
                </c:pt>
                <c:pt idx="6">
                  <c:v>PW out</c:v>
                </c:pt>
              </c:strCache>
            </c:strRef>
          </c:cat>
          <c:val>
            <c:numRef>
              <c:f>'Trt Proc Graphs'!$C$2:$C$8</c:f>
              <c:numCache>
                <c:formatCode>0.0</c:formatCode>
                <c:ptCount val="7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4.6102699999999999</c:v>
                </c:pt>
                <c:pt idx="4">
                  <c:v>0.26404700000000003</c:v>
                </c:pt>
                <c:pt idx="5">
                  <c:v>0.25</c:v>
                </c:pt>
                <c:pt idx="6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F9-4755-BEF6-E90CE751029F}"/>
            </c:ext>
          </c:extLst>
        </c:ser>
        <c:ser>
          <c:idx val="2"/>
          <c:order val="2"/>
          <c:tx>
            <c:strRef>
              <c:f>'Trt Proc Graphs'!$D$1</c:f>
              <c:strCache>
                <c:ptCount val="1"/>
                <c:pt idx="0">
                  <c:v>Summer 2011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'Trt Proc Graphs'!$E$2:$E$8</c:f>
                <c:numCache>
                  <c:formatCode>General</c:formatCode>
                  <c:ptCount val="7"/>
                  <c:pt idx="3">
                    <c:v>15.732752209507998</c:v>
                  </c:pt>
                  <c:pt idx="4">
                    <c:v>10.805256477011037</c:v>
                  </c:pt>
                  <c:pt idx="5">
                    <c:v>18.222503167172409</c:v>
                  </c:pt>
                </c:numCache>
              </c:numRef>
            </c:plus>
            <c:minus>
              <c:numRef>
                <c:f>'Trt Proc Graphs'!$E$2:$E$8</c:f>
                <c:numCache>
                  <c:formatCode>General</c:formatCode>
                  <c:ptCount val="7"/>
                  <c:pt idx="3">
                    <c:v>15.732752209507998</c:v>
                  </c:pt>
                  <c:pt idx="4">
                    <c:v>10.805256477011037</c:v>
                  </c:pt>
                  <c:pt idx="5">
                    <c:v>18.222503167172409</c:v>
                  </c:pt>
                </c:numCache>
              </c:numRef>
            </c:minus>
            <c:spPr>
              <a:ln>
                <a:solidFill>
                  <a:srgbClr val="000000"/>
                </a:solidFill>
              </a:ln>
            </c:spPr>
          </c:errBars>
          <c:cat>
            <c:strRef>
              <c:f>'Trt Proc Graphs'!$A$2:$A$8</c:f>
              <c:strCache>
                <c:ptCount val="7"/>
                <c:pt idx="0">
                  <c:v>Inflow</c:v>
                </c:pt>
                <c:pt idx="1">
                  <c:v>OX out</c:v>
                </c:pt>
                <c:pt idx="2">
                  <c:v>SF out</c:v>
                </c:pt>
                <c:pt idx="3">
                  <c:v>VF out</c:v>
                </c:pt>
                <c:pt idx="4">
                  <c:v>RA out</c:v>
                </c:pt>
                <c:pt idx="5">
                  <c:v>LB out</c:v>
                </c:pt>
                <c:pt idx="6">
                  <c:v>PW out</c:v>
                </c:pt>
              </c:strCache>
            </c:strRef>
          </c:cat>
          <c:val>
            <c:numRef>
              <c:f>'Trt Proc Graphs'!$D$2:$D$8</c:f>
              <c:numCache>
                <c:formatCode>0.0</c:formatCode>
                <c:ptCount val="7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27.056583496314502</c:v>
                </c:pt>
                <c:pt idx="4">
                  <c:v>16.479813034398031</c:v>
                </c:pt>
                <c:pt idx="5">
                  <c:v>16.942251259623255</c:v>
                </c:pt>
                <c:pt idx="6">
                  <c:v>2.3629859999999994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F9-4755-BEF6-E90CE75102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581376"/>
        <c:axId val="100582912"/>
      </c:barChart>
      <c:catAx>
        <c:axId val="10058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50800">
            <a:solidFill>
              <a:schemeClr val="bg1"/>
            </a:solidFill>
          </a:ln>
        </c:spPr>
        <c:txPr>
          <a:bodyPr/>
          <a:lstStyle/>
          <a:p>
            <a:pPr>
              <a:defRPr sz="2000"/>
            </a:pPr>
            <a:endParaRPr lang="en-US"/>
          </a:p>
        </c:txPr>
        <c:crossAx val="100582912"/>
        <c:crosses val="autoZero"/>
        <c:auto val="1"/>
        <c:lblAlgn val="ctr"/>
        <c:lblOffset val="100"/>
        <c:noMultiLvlLbl val="0"/>
      </c:catAx>
      <c:valAx>
        <c:axId val="100582912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Aqueous Sulfide (mg/L)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 w="50800">
            <a:solidFill>
              <a:schemeClr val="bg1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100581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406872752017112"/>
          <c:y val="0.11620444091124921"/>
          <c:w val="0.26627855133927492"/>
          <c:h val="0.23561351706036746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06T13:48:26.056" idx="2">
    <p:pos x="27638" y="5184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06T13:48:26.056" idx="2">
    <p:pos x="27638" y="5184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59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571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2147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978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640 kg S needed for complete trace metal precipitation, and we’re producing almost double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31C9B-9DF2-45C3-A885-B2E06723B8DB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5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67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4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Organic matter oxidized,</a:t>
            </a:r>
            <a:r>
              <a:rPr lang="en-US" baseline="0" dirty="0"/>
              <a:t> sulfate reduced to sulfide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31C9B-9DF2-45C3-A885-B2E06723B8D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27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Organic matter oxidized,</a:t>
            </a:r>
            <a:r>
              <a:rPr lang="en-US" baseline="0" dirty="0"/>
              <a:t> sulfate reduced to sulfide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31C9B-9DF2-45C3-A885-B2E06723B8D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Organic matter oxidized,</a:t>
            </a:r>
            <a:r>
              <a:rPr lang="en-US" baseline="0" dirty="0"/>
              <a:t> sulfate reduced to sulfide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31C9B-9DF2-45C3-A885-B2E06723B8D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020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285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53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metals and showS with depth on schematic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31C9B-9DF2-45C3-A885-B2E06723B8D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34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US" sz="2400" dirty="0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US" sz="2400" dirty="0">
                <a:cs typeface="+mn-cs"/>
              </a:endParaRPr>
            </a:p>
          </p:txBody>
        </p:sp>
      </p:grpSp>
      <p:sp>
        <p:nvSpPr>
          <p:cNvPr id="150938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093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731EA-5372-4C7E-AA5D-F0FE9492B8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350AF-38BC-42EF-A5CF-4F22D431C3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6C0B5-AA92-4197-8658-424ADAA410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24300"/>
            <a:ext cx="10972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CFDF0-54D2-451E-B464-72F2A4D607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9B96A-1F63-406B-9131-B4EC88E7B7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F2F0D-782B-429B-8BC9-ACD209D32A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786CA-0CAD-4D95-8A1A-341E0C8F89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F0400-02E8-4B3E-97A3-BA1AF8DFC0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6886F-8B38-4841-B72C-DA546F647D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114DC-1163-4789-96F3-0404D0AD1D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71E6D-A88C-49B9-B439-7C47BFEA5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CCFBC-2227-4679-A18E-410FDCE36D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203CD-55DD-47AC-9F44-1D185C94A0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9285D-FB63-443B-AB6E-A10541A49E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4AE5-9FD6-46D1-A846-392491202F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150835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US" sz="2400" dirty="0">
                <a:cs typeface="+mn-cs"/>
              </a:endParaRPr>
            </a:p>
          </p:txBody>
        </p:sp>
        <p:sp>
          <p:nvSpPr>
            <p:cNvPr id="1508356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US" sz="2400" dirty="0">
                <a:cs typeface="+mn-cs"/>
              </a:endParaRPr>
            </a:p>
          </p:txBody>
        </p:sp>
      </p:grpSp>
      <p:sp>
        <p:nvSpPr>
          <p:cNvPr id="1508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08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083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083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083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DC859EE8-D6EF-42EE-889F-796B401C72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g"/><Relationship Id="rId7" Type="http://schemas.openxmlformats.org/officeDocument/2006/relationships/image" Target="../media/image24.jpeg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7.jpe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g"/><Relationship Id="rId7" Type="http://schemas.openxmlformats.org/officeDocument/2006/relationships/image" Target="../media/image24.jpeg"/><Relationship Id="rId12" Type="http://schemas.openxmlformats.org/officeDocument/2006/relationships/comments" Target="../comments/commen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7.jpe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3" Type="http://schemas.openxmlformats.org/officeDocument/2006/relationships/image" Target="../media/image74.jpeg"/><Relationship Id="rId21" Type="http://schemas.openxmlformats.org/officeDocument/2006/relationships/image" Target="../media/image90.png"/><Relationship Id="rId7" Type="http://schemas.openxmlformats.org/officeDocument/2006/relationships/image" Target="../media/image41.png"/><Relationship Id="rId12" Type="http://schemas.openxmlformats.org/officeDocument/2006/relationships/image" Target="../media/image81.png"/><Relationship Id="rId17" Type="http://schemas.openxmlformats.org/officeDocument/2006/relationships/image" Target="../media/image86.jpeg"/><Relationship Id="rId2" Type="http://schemas.openxmlformats.org/officeDocument/2006/relationships/image" Target="../media/image73.jpeg"/><Relationship Id="rId16" Type="http://schemas.openxmlformats.org/officeDocument/2006/relationships/image" Target="../media/image85.pn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5" Type="http://schemas.openxmlformats.org/officeDocument/2006/relationships/image" Target="../media/image76.jpeg"/><Relationship Id="rId15" Type="http://schemas.openxmlformats.org/officeDocument/2006/relationships/image" Target="../media/image84.jpe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5.emf"/><Relationship Id="rId9" Type="http://schemas.openxmlformats.org/officeDocument/2006/relationships/image" Target="../media/image78.jpeg"/><Relationship Id="rId14" Type="http://schemas.openxmlformats.org/officeDocument/2006/relationships/image" Target="../media/image83.png"/><Relationship Id="rId22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E186FA8-8EC9-4D85-94D7-3749D85C83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21" y="4715"/>
            <a:ext cx="12200021" cy="6846574"/>
          </a:xfrm>
          <a:prstGeom prst="rect">
            <a:avLst/>
          </a:prstGeom>
        </p:spPr>
      </p:pic>
      <p:sp>
        <p:nvSpPr>
          <p:cNvPr id="15851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302"/>
            <a:ext cx="12192000" cy="2171162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Removal of Excess Gaseous and Aqueous Sulfide from Vertical Flow Bioreactor Effluent Using Activated Carbon and Solar-Powered Blowers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51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8021" y="2945014"/>
            <a:ext cx="12200020" cy="1089892"/>
          </a:xfrm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indent="3175" defTabSz="346075" eaLnBrk="1" hangingPunct="1">
              <a:lnSpc>
                <a:spcPct val="95000"/>
              </a:lnSpc>
              <a:spcBef>
                <a:spcPct val="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W. Nairn</a:t>
            </a:r>
          </a:p>
          <a:p>
            <a:pPr indent="3175" defTabSz="346075" eaLnBrk="1" hangingPunct="1">
              <a:lnSpc>
                <a:spcPct val="95000"/>
              </a:lnSpc>
              <a:spcBef>
                <a:spcPct val="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L. Boren Distinguished Professor</a:t>
            </a:r>
          </a:p>
          <a:p>
            <a:pPr indent="3175" defTabSz="346075" eaLnBrk="1" hangingPunct="1">
              <a:lnSpc>
                <a:spcPct val="95000"/>
              </a:lnSpc>
              <a:spcBef>
                <a:spcPct val="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Viersen Presidential Professor</a:t>
            </a:r>
          </a:p>
          <a:p>
            <a:pPr indent="3175" defTabSz="346075" eaLnBrk="1" hangingPunct="1">
              <a:lnSpc>
                <a:spcPct val="95000"/>
              </a:lnSpc>
              <a:spcBef>
                <a:spcPct val="0"/>
              </a:spcBef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3175" defTabSz="346075" eaLnBrk="1" hangingPunct="1">
              <a:lnSpc>
                <a:spcPct val="95000"/>
              </a:lnSpc>
              <a:spcBef>
                <a:spcPct val="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Taylor Wall</a:t>
            </a:r>
          </a:p>
          <a:p>
            <a:pPr indent="3175" defTabSz="346075" eaLnBrk="1" hangingPunct="1">
              <a:lnSpc>
                <a:spcPct val="95000"/>
              </a:lnSpc>
              <a:spcBef>
                <a:spcPct val="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Graduate Research Assistant</a:t>
            </a:r>
          </a:p>
          <a:p>
            <a:pPr indent="3175" defTabSz="346075" eaLnBrk="1" hangingPunct="1">
              <a:lnSpc>
                <a:spcPct val="95000"/>
              </a:lnSpc>
              <a:spcBef>
                <a:spcPct val="0"/>
              </a:spcBef>
              <a:defRPr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524000" y="254476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524000" y="254476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645" y="5010955"/>
            <a:ext cx="1838790" cy="185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BC3B4580-301D-4338-AF21-EA5F152A2D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472" y="5959578"/>
            <a:ext cx="5677056" cy="90941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EEC4F4-0CD9-41F2-916C-69090361AB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397" y="4092128"/>
            <a:ext cx="1753602" cy="276756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046BF-AF11-429A-B203-B03AE48CA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356" y="808522"/>
            <a:ext cx="3030619" cy="356145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2BD94E3-7B10-4442-BB1E-636D6EB9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7455" y="4235628"/>
            <a:ext cx="3463818" cy="2622372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7A1EB9-13A9-4E27-9CFF-5E148DBF8E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1937" y="-32024"/>
            <a:ext cx="3544233" cy="3485144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9BE0198B-0D6E-4E70-B3E6-D4BA2D407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2987" y="-10188"/>
            <a:ext cx="849371" cy="130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BB8892-9AEE-46EB-9C8F-D532A895BF5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186"/>
            <a:ext cx="6118168" cy="344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E41FF7-0245-4B95-839B-0FF26BA802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253" y="3401191"/>
            <a:ext cx="3025832" cy="34759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A1F238-5627-47F7-ABBE-E16F0C84D75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1222"/>
            <a:ext cx="6118168" cy="3441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491821-6C6E-48B6-8767-E7D91C0A6733}"/>
              </a:ext>
            </a:extLst>
          </p:cNvPr>
          <p:cNvSpPr txBox="1"/>
          <p:nvPr/>
        </p:nvSpPr>
        <p:spPr>
          <a:xfrm>
            <a:off x="0" y="-28983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Mayer Ranch PTS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CFD7EF-29D1-4C8A-95E9-BE6A32D589BF}"/>
              </a:ext>
            </a:extLst>
          </p:cNvPr>
          <p:cNvSpPr txBox="1"/>
          <p:nvPr/>
        </p:nvSpPr>
        <p:spPr>
          <a:xfrm>
            <a:off x="6129253" y="-33796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Hartshorne PTS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D5FB51-E2B8-48CD-8A6F-7B8DB0F4D46A}"/>
              </a:ext>
            </a:extLst>
          </p:cNvPr>
          <p:cNvSpPr txBox="1"/>
          <p:nvPr/>
        </p:nvSpPr>
        <p:spPr>
          <a:xfrm>
            <a:off x="6889649" y="3451346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Oak PTS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18AE6-ED8E-481A-86B7-C6D1B70B5425}"/>
              </a:ext>
            </a:extLst>
          </p:cNvPr>
          <p:cNvSpPr txBox="1"/>
          <p:nvPr/>
        </p:nvSpPr>
        <p:spPr>
          <a:xfrm>
            <a:off x="1170102" y="3392425"/>
            <a:ext cx="3845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Southeast Commerce PTS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7A0D0C-893B-4EBB-8312-79B9346167E3}"/>
              </a:ext>
            </a:extLst>
          </p:cNvPr>
          <p:cNvSpPr txBox="1"/>
          <p:nvPr/>
        </p:nvSpPr>
        <p:spPr>
          <a:xfrm>
            <a:off x="10131526" y="423562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Gowen PTS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A99285-53EE-4E7F-B399-BF6B37BA5FDF}"/>
              </a:ext>
            </a:extLst>
          </p:cNvPr>
          <p:cNvSpPr txBox="1"/>
          <p:nvPr/>
        </p:nvSpPr>
        <p:spPr>
          <a:xfrm>
            <a:off x="9166170" y="798897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Leboskey PTS</a:t>
            </a:r>
          </a:p>
        </p:txBody>
      </p:sp>
    </p:spTree>
    <p:extLst>
      <p:ext uri="{BB962C8B-B14F-4D97-AF65-F5344CB8AC3E}">
        <p14:creationId xmlns:p14="http://schemas.microsoft.com/office/powerpoint/2010/main" val="331294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046BF-AF11-429A-B203-B03AE48CA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356" y="808522"/>
            <a:ext cx="3030619" cy="356145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2BD94E3-7B10-4442-BB1E-636D6EB9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7455" y="4235628"/>
            <a:ext cx="3463818" cy="2622372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7A1EB9-13A9-4E27-9CFF-5E148DBF8E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1937" y="-32024"/>
            <a:ext cx="3544233" cy="3485144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9BE0198B-0D6E-4E70-B3E6-D4BA2D407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2987" y="-10188"/>
            <a:ext cx="849371" cy="130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BB8892-9AEE-46EB-9C8F-D532A895BF5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186"/>
            <a:ext cx="6118168" cy="344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E41FF7-0245-4B95-839B-0FF26BA802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253" y="3401191"/>
            <a:ext cx="3025832" cy="34759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A1F238-5627-47F7-ABBE-E16F0C84D75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1222"/>
            <a:ext cx="6118168" cy="3441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491821-6C6E-48B6-8767-E7D91C0A6733}"/>
              </a:ext>
            </a:extLst>
          </p:cNvPr>
          <p:cNvSpPr txBox="1"/>
          <p:nvPr/>
        </p:nvSpPr>
        <p:spPr>
          <a:xfrm>
            <a:off x="0" y="-28983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Mayer Ranch PTS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CFD7EF-29D1-4C8A-95E9-BE6A32D589BF}"/>
              </a:ext>
            </a:extLst>
          </p:cNvPr>
          <p:cNvSpPr txBox="1"/>
          <p:nvPr/>
        </p:nvSpPr>
        <p:spPr>
          <a:xfrm>
            <a:off x="6129253" y="-33796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Hartshorne PTS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D5FB51-E2B8-48CD-8A6F-7B8DB0F4D46A}"/>
              </a:ext>
            </a:extLst>
          </p:cNvPr>
          <p:cNvSpPr txBox="1"/>
          <p:nvPr/>
        </p:nvSpPr>
        <p:spPr>
          <a:xfrm>
            <a:off x="6889649" y="3451346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Oak PTS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18AE6-ED8E-481A-86B7-C6D1B70B5425}"/>
              </a:ext>
            </a:extLst>
          </p:cNvPr>
          <p:cNvSpPr txBox="1"/>
          <p:nvPr/>
        </p:nvSpPr>
        <p:spPr>
          <a:xfrm>
            <a:off x="1170102" y="3392425"/>
            <a:ext cx="3845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Southeast Commerce PTS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7A0D0C-893B-4EBB-8312-79B9346167E3}"/>
              </a:ext>
            </a:extLst>
          </p:cNvPr>
          <p:cNvSpPr txBox="1"/>
          <p:nvPr/>
        </p:nvSpPr>
        <p:spPr>
          <a:xfrm>
            <a:off x="10131526" y="423562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Gowen PTS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A99285-53EE-4E7F-B399-BF6B37BA5FDF}"/>
              </a:ext>
            </a:extLst>
          </p:cNvPr>
          <p:cNvSpPr txBox="1"/>
          <p:nvPr/>
        </p:nvSpPr>
        <p:spPr>
          <a:xfrm>
            <a:off x="9166170" y="798897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Leboskey PTS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A3FB79-204D-48EE-8653-441DE5D7571C}"/>
              </a:ext>
            </a:extLst>
          </p:cNvPr>
          <p:cNvSpPr/>
          <p:nvPr/>
        </p:nvSpPr>
        <p:spPr bwMode="auto">
          <a:xfrm rot="273321">
            <a:off x="2884263" y="221773"/>
            <a:ext cx="842848" cy="2978091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1E5799-5471-426F-BADD-D19F46B0ABFF}"/>
              </a:ext>
            </a:extLst>
          </p:cNvPr>
          <p:cNvSpPr/>
          <p:nvPr/>
        </p:nvSpPr>
        <p:spPr bwMode="auto">
          <a:xfrm>
            <a:off x="3285570" y="4401972"/>
            <a:ext cx="896428" cy="2283840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744E98-D46A-44B2-B62D-7D213702ED34}"/>
              </a:ext>
            </a:extLst>
          </p:cNvPr>
          <p:cNvSpPr/>
          <p:nvPr/>
        </p:nvSpPr>
        <p:spPr bwMode="auto">
          <a:xfrm rot="21032700">
            <a:off x="6769540" y="5280927"/>
            <a:ext cx="856782" cy="713346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7CFFBC-D932-4724-A279-37406CC0064B}"/>
              </a:ext>
            </a:extLst>
          </p:cNvPr>
          <p:cNvSpPr/>
          <p:nvPr/>
        </p:nvSpPr>
        <p:spPr bwMode="auto">
          <a:xfrm rot="1277827">
            <a:off x="7611056" y="1118082"/>
            <a:ext cx="744042" cy="653910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8D099A-7B0E-49D3-B147-9A5E64BE408B}"/>
              </a:ext>
            </a:extLst>
          </p:cNvPr>
          <p:cNvSpPr/>
          <p:nvPr/>
        </p:nvSpPr>
        <p:spPr bwMode="auto">
          <a:xfrm rot="1277827">
            <a:off x="7362818" y="1719137"/>
            <a:ext cx="744042" cy="653910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9469B8-75D0-45D2-A616-0A839A010947}"/>
              </a:ext>
            </a:extLst>
          </p:cNvPr>
          <p:cNvSpPr/>
          <p:nvPr/>
        </p:nvSpPr>
        <p:spPr bwMode="auto">
          <a:xfrm rot="21032700">
            <a:off x="7523011" y="4275848"/>
            <a:ext cx="611034" cy="856031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C11F597-E67F-4AB5-B235-A1FF1BFAE3C2}"/>
              </a:ext>
            </a:extLst>
          </p:cNvPr>
          <p:cNvSpPr/>
          <p:nvPr/>
        </p:nvSpPr>
        <p:spPr bwMode="auto">
          <a:xfrm>
            <a:off x="11134180" y="5517125"/>
            <a:ext cx="737118" cy="461665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B92C6AA-79B0-498E-B8DE-EC74472D591C}"/>
              </a:ext>
            </a:extLst>
          </p:cNvPr>
          <p:cNvSpPr/>
          <p:nvPr/>
        </p:nvSpPr>
        <p:spPr bwMode="auto">
          <a:xfrm>
            <a:off x="10133438" y="5786646"/>
            <a:ext cx="737118" cy="461665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79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476D-B8F8-4AE8-85E7-212A82FE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16"/>
            <a:ext cx="12192000" cy="1450757"/>
          </a:xfrm>
        </p:spPr>
        <p:txBody>
          <a:bodyPr/>
          <a:lstStyle/>
          <a:p>
            <a:r>
              <a:rPr lang="en-US" dirty="0"/>
              <a:t>Bacterial sulfate reduction in</a:t>
            </a:r>
            <a:br>
              <a:rPr lang="en-US" dirty="0"/>
            </a:br>
            <a:r>
              <a:rPr lang="en-US" dirty="0"/>
              <a:t>Vertical Flow Bioreactors (VFBRs)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F5CA4-289F-47FA-86AB-A0EAF4A44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97532" y="7297300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A080A8-3342-4DBD-B7BC-A7D35CE488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937" y="1411403"/>
            <a:ext cx="4575063" cy="3431297"/>
          </a:xfrm>
          <a:prstGeom prst="rect">
            <a:avLst/>
          </a:prstGeom>
          <a:ln w="2540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F3F8E7-5E1D-4D47-9348-A8F0F611DC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403"/>
            <a:ext cx="4651102" cy="3482125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54AB3-4850-4215-83AA-64DC684F83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555" y="3488326"/>
            <a:ext cx="4568937" cy="3369674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1430208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476D-B8F8-4AE8-85E7-212A82FE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16"/>
            <a:ext cx="12192000" cy="1450757"/>
          </a:xfrm>
        </p:spPr>
        <p:txBody>
          <a:bodyPr/>
          <a:lstStyle/>
          <a:p>
            <a:r>
              <a:rPr lang="en-US" dirty="0"/>
              <a:t>Bacterial sulfate reduction in</a:t>
            </a:r>
            <a:br>
              <a:rPr lang="en-US" dirty="0"/>
            </a:br>
            <a:r>
              <a:rPr lang="en-US" dirty="0"/>
              <a:t>Vertical Flow Bioreactors (VFBRs)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F5CA4-289F-47FA-86AB-A0EAF4A44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97532" y="7297300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A080A8-3342-4DBD-B7BC-A7D35CE488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937" y="1411403"/>
            <a:ext cx="4575063" cy="3431297"/>
          </a:xfrm>
          <a:prstGeom prst="rect">
            <a:avLst/>
          </a:prstGeom>
          <a:ln w="2540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F3F8E7-5E1D-4D47-9348-A8F0F611DC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403"/>
            <a:ext cx="4651102" cy="3482125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54AB3-4850-4215-83AA-64DC684F83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555" y="3488326"/>
            <a:ext cx="4568937" cy="3369674"/>
          </a:xfrm>
          <a:prstGeom prst="rect">
            <a:avLst/>
          </a:prstGeom>
          <a:ln w="254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2D2AB-D63F-408E-8DF3-11FF2F909541}"/>
              </a:ext>
            </a:extLst>
          </p:cNvPr>
          <p:cNvSpPr txBox="1"/>
          <p:nvPr/>
        </p:nvSpPr>
        <p:spPr>
          <a:xfrm>
            <a:off x="439914" y="2597280"/>
            <a:ext cx="11048217" cy="234936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SO</a:t>
            </a:r>
            <a:r>
              <a:rPr lang="en-US" sz="4000" b="1" baseline="-25000" dirty="0">
                <a:solidFill>
                  <a:schemeClr val="tx2"/>
                </a:solidFill>
              </a:rPr>
              <a:t>4</a:t>
            </a:r>
            <a:r>
              <a:rPr lang="en-US" sz="4000" b="1" baseline="30000" dirty="0">
                <a:solidFill>
                  <a:schemeClr val="tx2"/>
                </a:solidFill>
              </a:rPr>
              <a:t>2-</a:t>
            </a:r>
            <a:r>
              <a:rPr lang="en-US" sz="4000" b="1" dirty="0">
                <a:solidFill>
                  <a:schemeClr val="tx2"/>
                </a:solidFill>
              </a:rPr>
              <a:t> + 2CH</a:t>
            </a:r>
            <a:r>
              <a:rPr lang="en-US" sz="4000" b="1" baseline="-25000" dirty="0">
                <a:solidFill>
                  <a:schemeClr val="tx2"/>
                </a:solidFill>
              </a:rPr>
              <a:t>2</a:t>
            </a:r>
            <a:r>
              <a:rPr lang="en-US" sz="4000" b="1" dirty="0">
                <a:solidFill>
                  <a:schemeClr val="tx2"/>
                </a:solidFill>
              </a:rPr>
              <a:t>O </a:t>
            </a:r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 H</a:t>
            </a:r>
            <a:r>
              <a:rPr lang="en-US" sz="40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S + 2HCO</a:t>
            </a:r>
            <a:r>
              <a:rPr lang="en-US" sz="40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3</a:t>
            </a:r>
            <a:r>
              <a:rPr lang="en-US" sz="40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</a:t>
            </a:r>
          </a:p>
          <a:p>
            <a:pPr algn="ctr"/>
            <a:endParaRPr lang="en-US" sz="4000" b="1" baseline="300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H</a:t>
            </a:r>
            <a:r>
              <a:rPr lang="en-US" sz="40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S + Zn</a:t>
            </a:r>
            <a:r>
              <a:rPr lang="en-US" sz="40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2+</a:t>
            </a:r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 + 2HCO</a:t>
            </a:r>
            <a:r>
              <a:rPr lang="en-US" sz="40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3</a:t>
            </a:r>
            <a:r>
              <a:rPr lang="en-US" sz="40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</a:t>
            </a:r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  ZnS(s) + 2H</a:t>
            </a:r>
            <a:r>
              <a:rPr lang="en-US" sz="40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O + 2CO</a:t>
            </a:r>
            <a:r>
              <a:rPr lang="en-US" sz="40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</a:p>
          <a:p>
            <a:pPr algn="ctr"/>
            <a:endParaRPr lang="en-US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2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476D-B8F8-4AE8-85E7-212A82FE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16"/>
            <a:ext cx="12192000" cy="1450757"/>
          </a:xfrm>
        </p:spPr>
        <p:txBody>
          <a:bodyPr/>
          <a:lstStyle/>
          <a:p>
            <a:r>
              <a:rPr lang="en-US" dirty="0"/>
              <a:t>Bacterial sulfate reduction in</a:t>
            </a:r>
            <a:br>
              <a:rPr lang="en-US" dirty="0"/>
            </a:br>
            <a:r>
              <a:rPr lang="en-US" dirty="0"/>
              <a:t>Vertical Flow Bioreactors (VFBRs)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F5CA4-289F-47FA-86AB-A0EAF4A44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97532" y="7297300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A080A8-3342-4DBD-B7BC-A7D35CE488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937" y="1411403"/>
            <a:ext cx="4575063" cy="3431297"/>
          </a:xfrm>
          <a:prstGeom prst="rect">
            <a:avLst/>
          </a:prstGeom>
          <a:ln w="2540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F3F8E7-5E1D-4D47-9348-A8F0F611DC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403"/>
            <a:ext cx="4651102" cy="3482125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54AB3-4850-4215-83AA-64DC684F83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555" y="3488326"/>
            <a:ext cx="4568937" cy="3369674"/>
          </a:xfrm>
          <a:prstGeom prst="rect">
            <a:avLst/>
          </a:prstGeom>
          <a:ln w="254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2D2AB-D63F-408E-8DF3-11FF2F909541}"/>
              </a:ext>
            </a:extLst>
          </p:cNvPr>
          <p:cNvSpPr txBox="1"/>
          <p:nvPr/>
        </p:nvSpPr>
        <p:spPr>
          <a:xfrm>
            <a:off x="439915" y="2597280"/>
            <a:ext cx="11048216" cy="358046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SO</a:t>
            </a:r>
            <a:r>
              <a:rPr lang="en-US" sz="4000" b="1" baseline="-25000" dirty="0">
                <a:solidFill>
                  <a:schemeClr val="tx2"/>
                </a:solidFill>
              </a:rPr>
              <a:t>4</a:t>
            </a:r>
            <a:r>
              <a:rPr lang="en-US" sz="4000" b="1" baseline="30000" dirty="0">
                <a:solidFill>
                  <a:schemeClr val="tx2"/>
                </a:solidFill>
              </a:rPr>
              <a:t>2-</a:t>
            </a:r>
            <a:r>
              <a:rPr lang="en-US" sz="4000" b="1" dirty="0">
                <a:solidFill>
                  <a:schemeClr val="tx2"/>
                </a:solidFill>
              </a:rPr>
              <a:t> + 2CH</a:t>
            </a:r>
            <a:r>
              <a:rPr lang="en-US" sz="4000" b="1" baseline="-25000" dirty="0">
                <a:solidFill>
                  <a:schemeClr val="tx2"/>
                </a:solidFill>
              </a:rPr>
              <a:t>2</a:t>
            </a:r>
            <a:r>
              <a:rPr lang="en-US" sz="4000" b="1" dirty="0">
                <a:solidFill>
                  <a:schemeClr val="tx2"/>
                </a:solidFill>
              </a:rPr>
              <a:t>O </a:t>
            </a:r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 H</a:t>
            </a:r>
            <a:r>
              <a:rPr lang="en-US" sz="40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S + 2HCO</a:t>
            </a:r>
            <a:r>
              <a:rPr lang="en-US" sz="40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3</a:t>
            </a:r>
            <a:r>
              <a:rPr lang="en-US" sz="40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</a:t>
            </a:r>
          </a:p>
          <a:p>
            <a:pPr algn="ctr"/>
            <a:endParaRPr lang="en-US" sz="4000" b="1" baseline="300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H</a:t>
            </a:r>
            <a:r>
              <a:rPr lang="en-US" sz="40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S + Zn</a:t>
            </a:r>
            <a:r>
              <a:rPr lang="en-US" sz="40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2+</a:t>
            </a:r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 + 2HCO</a:t>
            </a:r>
            <a:r>
              <a:rPr lang="en-US" sz="40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3</a:t>
            </a:r>
            <a:r>
              <a:rPr lang="en-US" sz="40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</a:t>
            </a:r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  ZnS(s) + 2H</a:t>
            </a:r>
            <a:r>
              <a:rPr lang="en-US" sz="40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O + 2CO</a:t>
            </a:r>
            <a:r>
              <a:rPr lang="en-US" sz="40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</a:p>
          <a:p>
            <a:pPr algn="ctr"/>
            <a:endParaRPr lang="en-US" sz="40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4000" b="1" dirty="0">
                <a:solidFill>
                  <a:schemeClr val="tx2"/>
                </a:solidFill>
                <a:sym typeface="Wingdings" panose="05000000000000000000" pitchFamily="2" charset="2"/>
              </a:rPr>
              <a:t>Design for ~20 year lifetime</a:t>
            </a:r>
          </a:p>
          <a:p>
            <a:pPr algn="ctr"/>
            <a:r>
              <a:rPr lang="en-US" sz="4000" b="1" dirty="0">
                <a:solidFill>
                  <a:schemeClr val="tx2"/>
                </a:solidFill>
              </a:rPr>
              <a:t>Potential excess sulfide production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412839F-7BC3-42DF-A905-840D2B943ED8}"/>
              </a:ext>
            </a:extLst>
          </p:cNvPr>
          <p:cNvSpPr/>
          <p:nvPr/>
        </p:nvSpPr>
        <p:spPr bwMode="auto">
          <a:xfrm>
            <a:off x="6242180" y="2416629"/>
            <a:ext cx="1298720" cy="114766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63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7608-96A7-44FB-9047-130591718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482" y="-4166"/>
            <a:ext cx="10947918" cy="1143000"/>
          </a:xfrm>
        </p:spPr>
        <p:txBody>
          <a:bodyPr/>
          <a:lstStyle/>
          <a:p>
            <a:pPr algn="l"/>
            <a:r>
              <a:rPr lang="en-US" dirty="0"/>
              <a:t> Excess Sulfide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98386-FFC2-4AE5-854C-A65EE7853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56" y="1532238"/>
            <a:ext cx="7213343" cy="532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Corrosive, poisonous and flammable</a:t>
            </a:r>
          </a:p>
          <a:p>
            <a:endParaRPr lang="en-US" dirty="0"/>
          </a:p>
          <a:p>
            <a:r>
              <a:rPr lang="en-US" dirty="0"/>
              <a:t>Aqueous sulfide</a:t>
            </a:r>
          </a:p>
          <a:p>
            <a:pPr lvl="1"/>
            <a:r>
              <a:rPr lang="en-US" dirty="0"/>
              <a:t>Potential nuisance constituent</a:t>
            </a:r>
          </a:p>
          <a:p>
            <a:pPr lvl="1"/>
            <a:r>
              <a:rPr lang="en-US" dirty="0"/>
              <a:t>Toxic to aquatic life &gt; 0.002 mg/L (USEPA 1986)</a:t>
            </a:r>
          </a:p>
          <a:p>
            <a:endParaRPr lang="en-US" dirty="0"/>
          </a:p>
          <a:p>
            <a:r>
              <a:rPr lang="en-US" dirty="0"/>
              <a:t>Gaseous sulfide</a:t>
            </a:r>
          </a:p>
          <a:p>
            <a:pPr lvl="1"/>
            <a:r>
              <a:rPr lang="en-US" dirty="0"/>
              <a:t>Nuisance odor problems</a:t>
            </a:r>
          </a:p>
          <a:p>
            <a:pPr lvl="1"/>
            <a:r>
              <a:rPr lang="en-US" dirty="0"/>
              <a:t>Substantial human health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ADEC4-B488-4D8E-9DC9-8396571B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AutoShape 2" descr="https://attachment.outlook.office.net/owa/402510@sooners.mail.onmicrosoft.com/service.svc/s/GetFileAttachment?id=AAMkADA5Yzc2YTE5LTJkNDMtNDY1My04Mjk5LTA2NjFkMTI1MDg3YgBGAAAAAAAm3qRK3jfyS6vGw5zk2zUZBwDvKbBlwpiZQrzu9r%2FDjWF7AAAACJLbAABFuOsVHH9mQaBBtpmUk8sCAALS0%2BbPAAABEgAQAD7X%2FVCFEC9ErG7W0uRyRjc%3D&amp;X-OWA-CANARY=cfG7aJ9EGkW5MyG9rs0OQrDHCbVnUdYYuXh89_VX0tTIx2pHDR-wDhnbjyPqlro9QkVHVtYfH9Q.&amp;token=null&amp;owa=outlook.office365.com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765" y="160338"/>
            <a:ext cx="1851660" cy="246888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A495AEC-FF94-488E-868E-8416DCAA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309" y="3128554"/>
            <a:ext cx="4715691" cy="372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Image result for hydrogen sulfide warning'">
            <a:extLst>
              <a:ext uri="{FF2B5EF4-FFF2-40B4-BE49-F238E27FC236}">
                <a16:creationId xmlns:a16="http://schemas.microsoft.com/office/drawing/2014/main" id="{35C6096A-0109-46C2-B932-61658E9EB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446" y="991055"/>
            <a:ext cx="2760265" cy="19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547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7608-96A7-44FB-9047-130591718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482" y="-4166"/>
            <a:ext cx="10947918" cy="1143000"/>
          </a:xfrm>
        </p:spPr>
        <p:txBody>
          <a:bodyPr/>
          <a:lstStyle/>
          <a:p>
            <a:pPr algn="l"/>
            <a:r>
              <a:rPr lang="en-US" dirty="0"/>
              <a:t> Excess Sulfide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ADEC4-B488-4D8E-9DC9-8396571B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AutoShape 2" descr="https://attachment.outlook.office.net/owa/402510@sooners.mail.onmicrosoft.com/service.svc/s/GetFileAttachment?id=AAMkADA5Yzc2YTE5LTJkNDMtNDY1My04Mjk5LTA2NjFkMTI1MDg3YgBGAAAAAAAm3qRK3jfyS6vGw5zk2zUZBwDvKbBlwpiZQrzu9r%2FDjWF7AAAACJLbAABFuOsVHH9mQaBBtpmUk8sCAALS0%2BbPAAABEgAQAD7X%2FVCFEC9ErG7W0uRyRjc%3D&amp;X-OWA-CANARY=cfG7aJ9EGkW5MyG9rs0OQrDHCbVnUdYYuXh89_VX0tTIx2pHDR-wDhnbjyPqlro9QkVHVtYfH9Q.&amp;token=null&amp;owa=outlook.office365.com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765" y="160338"/>
            <a:ext cx="1851660" cy="246888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A495AEC-FF94-488E-868E-8416DCAA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309" y="3128554"/>
            <a:ext cx="4715691" cy="372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Image result for hydrogen sulfide warning'">
            <a:extLst>
              <a:ext uri="{FF2B5EF4-FFF2-40B4-BE49-F238E27FC236}">
                <a16:creationId xmlns:a16="http://schemas.microsoft.com/office/drawing/2014/main" id="{35C6096A-0109-46C2-B932-61658E9EB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446" y="991055"/>
            <a:ext cx="2760265" cy="19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C51E421-E425-406C-92BB-61974447A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643264"/>
              </p:ext>
            </p:extLst>
          </p:nvPr>
        </p:nvGraphicFramePr>
        <p:xfrm>
          <a:off x="155575" y="991055"/>
          <a:ext cx="6960637" cy="5650537"/>
        </p:xfrm>
        <a:graphic>
          <a:graphicData uri="http://schemas.openxmlformats.org/drawingml/2006/table">
            <a:tbl>
              <a:tblPr/>
              <a:tblGrid>
                <a:gridCol w="1840905">
                  <a:extLst>
                    <a:ext uri="{9D8B030D-6E8A-4147-A177-3AD203B41FA5}">
                      <a16:colId xmlns:a16="http://schemas.microsoft.com/office/drawing/2014/main" val="2794033773"/>
                    </a:ext>
                  </a:extLst>
                </a:gridCol>
                <a:gridCol w="5119732">
                  <a:extLst>
                    <a:ext uri="{9D8B030D-6E8A-4147-A177-3AD203B41FA5}">
                      <a16:colId xmlns:a16="http://schemas.microsoft.com/office/drawing/2014/main" val="3176530003"/>
                    </a:ext>
                  </a:extLst>
                </a:gridCol>
              </a:tblGrid>
              <a:tr h="6116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Gaseous H</a:t>
                      </a:r>
                      <a:r>
                        <a:rPr lang="en-US" sz="1800" b="1" baseline="-5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S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(ppmv)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Symptoms/Effects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68066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0.00011-0.00033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Typical background concentrations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161525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0.01-1.5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Odor threshold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335368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2-5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Nausea, headache, loss of sleep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347167"/>
                  </a:ext>
                </a:extLst>
              </a:tr>
              <a:tr h="6116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Fatigue, loss of appetite, headache, irritability, poor memory, dizziness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743889"/>
                  </a:ext>
                </a:extLst>
              </a:tr>
              <a:tr h="6116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50-100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Conjunctivitis, respiratory tract irritation, digestive upset, loss of appetite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664767"/>
                  </a:ext>
                </a:extLst>
              </a:tr>
              <a:tr h="6116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100-150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Olfactory fatigue and paralysis (loss of sense of smell)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783089"/>
                  </a:ext>
                </a:extLst>
              </a:tr>
              <a:tr h="42948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200-300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Pulmonary edema from prolonged exposure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924589"/>
                  </a:ext>
                </a:extLst>
              </a:tr>
              <a:tr h="6116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500-700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Staggering, collapse in 5 minutes, damage to eyes in 30 minutes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726324"/>
                  </a:ext>
                </a:extLst>
              </a:tr>
              <a:tr h="9103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700-1000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Rapid unconsciousness, "knockdown" or immediate collapse within 1 to 2 breaths, breathing stops, death within minutes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184046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1000-2000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Nearly instant death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920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805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7608-96A7-44FB-9047-130591718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482" y="-4166"/>
            <a:ext cx="10947918" cy="1143000"/>
          </a:xfrm>
        </p:spPr>
        <p:txBody>
          <a:bodyPr/>
          <a:lstStyle/>
          <a:p>
            <a:pPr algn="l"/>
            <a:r>
              <a:rPr lang="en-US" dirty="0"/>
              <a:t> Excess Sulfide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ADEC4-B488-4D8E-9DC9-8396571B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AutoShape 2" descr="https://attachment.outlook.office.net/owa/402510@sooners.mail.onmicrosoft.com/service.svc/s/GetFileAttachment?id=AAMkADA5Yzc2YTE5LTJkNDMtNDY1My04Mjk5LTA2NjFkMTI1MDg3YgBGAAAAAAAm3qRK3jfyS6vGw5zk2zUZBwDvKbBlwpiZQrzu9r%2FDjWF7AAAACJLbAABFuOsVHH9mQaBBtpmUk8sCAALS0%2BbPAAABEgAQAD7X%2FVCFEC9ErG7W0uRyRjc%3D&amp;X-OWA-CANARY=cfG7aJ9EGkW5MyG9rs0OQrDHCbVnUdYYuXh89_VX0tTIx2pHDR-wDhnbjyPqlro9QkVHVtYfH9Q.&amp;token=null&amp;owa=outlook.office365.com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765" y="160338"/>
            <a:ext cx="1851660" cy="246888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A495AEC-FF94-488E-868E-8416DCAA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6977" y="3123423"/>
            <a:ext cx="4715691" cy="372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Image result for hydrogen sulfide warning'">
            <a:extLst>
              <a:ext uri="{FF2B5EF4-FFF2-40B4-BE49-F238E27FC236}">
                <a16:creationId xmlns:a16="http://schemas.microsoft.com/office/drawing/2014/main" id="{35C6096A-0109-46C2-B932-61658E9EB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446" y="991055"/>
            <a:ext cx="2760265" cy="19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C51E421-E425-406C-92BB-61974447A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400553"/>
              </p:ext>
            </p:extLst>
          </p:nvPr>
        </p:nvGraphicFramePr>
        <p:xfrm>
          <a:off x="155575" y="991055"/>
          <a:ext cx="6960637" cy="5650537"/>
        </p:xfrm>
        <a:graphic>
          <a:graphicData uri="http://schemas.openxmlformats.org/drawingml/2006/table">
            <a:tbl>
              <a:tblPr/>
              <a:tblGrid>
                <a:gridCol w="1840905">
                  <a:extLst>
                    <a:ext uri="{9D8B030D-6E8A-4147-A177-3AD203B41FA5}">
                      <a16:colId xmlns:a16="http://schemas.microsoft.com/office/drawing/2014/main" val="2794033773"/>
                    </a:ext>
                  </a:extLst>
                </a:gridCol>
                <a:gridCol w="5119732">
                  <a:extLst>
                    <a:ext uri="{9D8B030D-6E8A-4147-A177-3AD203B41FA5}">
                      <a16:colId xmlns:a16="http://schemas.microsoft.com/office/drawing/2014/main" val="3176530003"/>
                    </a:ext>
                  </a:extLst>
                </a:gridCol>
              </a:tblGrid>
              <a:tr h="6116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Gaseous H</a:t>
                      </a:r>
                      <a:r>
                        <a:rPr lang="en-US" sz="1800" b="1" baseline="-5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S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(ppmv)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Symptoms/Effects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68066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0.00011-0.00033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Typical background concentrations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161525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0.01-1.5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Odor threshold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335368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2-5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Nausea, headache, loss of sleep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347167"/>
                  </a:ext>
                </a:extLst>
              </a:tr>
              <a:tr h="6116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Fatigue, loss of appetite, headache, irritability, poor memory, dizziness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743889"/>
                  </a:ext>
                </a:extLst>
              </a:tr>
              <a:tr h="6116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50-100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Conjunctivitis, respiratory tract irritation, digestive upset, loss of appetite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664767"/>
                  </a:ext>
                </a:extLst>
              </a:tr>
              <a:tr h="6116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100-150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Olfactory fatigue and paralysis (loss of sense of smell)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783089"/>
                  </a:ext>
                </a:extLst>
              </a:tr>
              <a:tr h="42948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200-300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Pulmonary edema from prolonged exposure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924589"/>
                  </a:ext>
                </a:extLst>
              </a:tr>
              <a:tr h="6116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500-700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Staggering, collapse in 5 minutes, damage to eyes in 30 minutes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726324"/>
                  </a:ext>
                </a:extLst>
              </a:tr>
              <a:tr h="9103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700-1000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Rapid unconsciousness, "knockdown" or immediate collapse within 1 to 2 breaths, breathing stops, death within minutes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184046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1000-2000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Nearly instant death</a:t>
                      </a:r>
                    </a:p>
                  </a:txBody>
                  <a:tcPr marL="8274" marR="8274" marT="6619" marB="661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9208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4D3BAD6-A3AD-410C-A5CF-071008BF574D}"/>
              </a:ext>
            </a:extLst>
          </p:cNvPr>
          <p:cNvSpPr txBox="1"/>
          <p:nvPr/>
        </p:nvSpPr>
        <p:spPr>
          <a:xfrm>
            <a:off x="7641459" y="4062306"/>
            <a:ext cx="436672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/>
              <a:t>OSHA PELs</a:t>
            </a:r>
          </a:p>
          <a:p>
            <a:r>
              <a:rPr lang="en-US" dirty="0"/>
              <a:t>8-hour: 10 ppmv</a:t>
            </a:r>
          </a:p>
          <a:p>
            <a:r>
              <a:rPr lang="en-US" dirty="0"/>
              <a:t>Ceiling: 20 ppmv</a:t>
            </a:r>
          </a:p>
          <a:p>
            <a:endParaRPr lang="en-US" dirty="0"/>
          </a:p>
          <a:p>
            <a:r>
              <a:rPr lang="en-US" dirty="0"/>
              <a:t>NIOSH IDLH: 100 ppmv</a:t>
            </a:r>
          </a:p>
        </p:txBody>
      </p:sp>
    </p:spTree>
    <p:extLst>
      <p:ext uri="{BB962C8B-B14F-4D97-AF65-F5344CB8AC3E}">
        <p14:creationId xmlns:p14="http://schemas.microsoft.com/office/powerpoint/2010/main" val="2638236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0">
            <a:extLst>
              <a:ext uri="{FF2B5EF4-FFF2-40B4-BE49-F238E27FC236}">
                <a16:creationId xmlns:a16="http://schemas.microsoft.com/office/drawing/2014/main" id="{A92495D7-F3B7-44D4-9F97-F0D50F3A68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225412"/>
              </p:ext>
            </p:extLst>
          </p:nvPr>
        </p:nvGraphicFramePr>
        <p:xfrm>
          <a:off x="4912158" y="2220687"/>
          <a:ext cx="7279842" cy="435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ACC19BE-A53F-4856-8280-69353070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" y="0"/>
            <a:ext cx="12126686" cy="1143000"/>
          </a:xfrm>
        </p:spPr>
        <p:txBody>
          <a:bodyPr/>
          <a:lstStyle/>
          <a:p>
            <a:r>
              <a:rPr lang="en-US" dirty="0"/>
              <a:t>Excess Sulfide Production – Mayer Ranch PTS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C0469-5C81-40E6-8BCF-7591293091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" y="1077686"/>
            <a:ext cx="4846843" cy="3606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9E151D-57A7-4B77-811D-34CBE34477E5}"/>
              </a:ext>
            </a:extLst>
          </p:cNvPr>
          <p:cNvSpPr txBox="1"/>
          <p:nvPr/>
        </p:nvSpPr>
        <p:spPr>
          <a:xfrm>
            <a:off x="5934269" y="1512801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Excess aqueous sulfide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86373-1C63-45A7-B71F-438B4569301E}"/>
              </a:ext>
            </a:extLst>
          </p:cNvPr>
          <p:cNvSpPr txBox="1"/>
          <p:nvPr/>
        </p:nvSpPr>
        <p:spPr>
          <a:xfrm>
            <a:off x="65314" y="4683968"/>
            <a:ext cx="48468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Continuous operation since 2008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First PTS in TSMD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F92C84-CE6F-4253-84E1-4B7E829F49D1}"/>
              </a:ext>
            </a:extLst>
          </p:cNvPr>
          <p:cNvSpPr/>
          <p:nvPr/>
        </p:nvSpPr>
        <p:spPr bwMode="auto">
          <a:xfrm rot="1696416">
            <a:off x="2338119" y="1702648"/>
            <a:ext cx="731832" cy="2683485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9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6D7BE2-5205-4EBE-BB9C-3B699CBBEF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4922" y="-36520"/>
            <a:ext cx="12256922" cy="68945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0B4F90-C60B-49DB-B6AD-F940C9342B8E}"/>
              </a:ext>
            </a:extLst>
          </p:cNvPr>
          <p:cNvSpPr txBox="1"/>
          <p:nvPr/>
        </p:nvSpPr>
        <p:spPr>
          <a:xfrm>
            <a:off x="-32461" y="5934670"/>
            <a:ext cx="12256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</a:rPr>
              <a:t>System Design</a:t>
            </a:r>
          </a:p>
        </p:txBody>
      </p:sp>
    </p:spTree>
    <p:extLst>
      <p:ext uri="{BB962C8B-B14F-4D97-AF65-F5344CB8AC3E}">
        <p14:creationId xmlns:p14="http://schemas.microsoft.com/office/powerpoint/2010/main" val="46871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6D7BE2-5205-4EBE-BB9C-3B699CBBEF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6004" y="0"/>
            <a:ext cx="6095996" cy="342899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F77067-2953-42DA-91F5-1EEA7759A9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570" y="3429000"/>
            <a:ext cx="6073430" cy="3403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8720C1-896C-433D-96CB-5A1412E6A3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6118571" cy="4571999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57A2E-E365-4EB6-8430-3CE418A2313A}"/>
              </a:ext>
            </a:extLst>
          </p:cNvPr>
          <p:cNvSpPr txBox="1"/>
          <p:nvPr/>
        </p:nvSpPr>
        <p:spPr>
          <a:xfrm>
            <a:off x="-1" y="-9331"/>
            <a:ext cx="6118570" cy="646331"/>
          </a:xfrm>
          <a:prstGeom prst="rect">
            <a:avLst/>
          </a:prstGeom>
          <a:solidFill>
            <a:srgbClr val="0000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Problems/Challenges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B4F90-C60B-49DB-B6AD-F940C9342B8E}"/>
              </a:ext>
            </a:extLst>
          </p:cNvPr>
          <p:cNvSpPr txBox="1"/>
          <p:nvPr/>
        </p:nvSpPr>
        <p:spPr>
          <a:xfrm>
            <a:off x="6100282" y="-85993"/>
            <a:ext cx="6081995" cy="646331"/>
          </a:xfrm>
          <a:prstGeom prst="rect">
            <a:avLst/>
          </a:prstGeom>
          <a:solidFill>
            <a:srgbClr val="0033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System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00D7F4-DD6F-4B9B-97FE-6BCAFE04B003}"/>
              </a:ext>
            </a:extLst>
          </p:cNvPr>
          <p:cNvSpPr txBox="1"/>
          <p:nvPr/>
        </p:nvSpPr>
        <p:spPr>
          <a:xfrm>
            <a:off x="6081995" y="6205011"/>
            <a:ext cx="6118570" cy="646331"/>
          </a:xfrm>
          <a:prstGeom prst="rect">
            <a:avLst/>
          </a:prstGeom>
          <a:solidFill>
            <a:srgbClr val="003300">
              <a:alpha val="1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Conclusions</a:t>
            </a:r>
          </a:p>
        </p:txBody>
      </p:sp>
      <p:pic>
        <p:nvPicPr>
          <p:cNvPr id="14" name="Picture 13" descr="A picture containing fence, person, indoor, floor&#10;&#10;Description automatically generated">
            <a:extLst>
              <a:ext uri="{FF2B5EF4-FFF2-40B4-BE49-F238E27FC236}">
                <a16:creationId xmlns:a16="http://schemas.microsoft.com/office/drawing/2014/main" id="{FAD56E56-A549-4379-B03D-44D2E4FD9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425869"/>
            <a:ext cx="6091717" cy="34321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6F5FE6-B488-4EA7-90D8-6B4661A2CB15}"/>
              </a:ext>
            </a:extLst>
          </p:cNvPr>
          <p:cNvSpPr txBox="1"/>
          <p:nvPr/>
        </p:nvSpPr>
        <p:spPr>
          <a:xfrm>
            <a:off x="576" y="6208536"/>
            <a:ext cx="6090561" cy="646331"/>
          </a:xfrm>
          <a:prstGeom prst="rect">
            <a:avLst/>
          </a:prstGeom>
          <a:solidFill>
            <a:srgbClr val="000000">
              <a:alpha val="3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System Performance </a:t>
            </a:r>
          </a:p>
        </p:txBody>
      </p:sp>
    </p:spTree>
    <p:extLst>
      <p:ext uri="{BB962C8B-B14F-4D97-AF65-F5344CB8AC3E}">
        <p14:creationId xmlns:p14="http://schemas.microsoft.com/office/powerpoint/2010/main" val="499067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1"/>
            <a:ext cx="12192001" cy="685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524000" y="5948363"/>
            <a:ext cx="9144000" cy="757130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Southeast Commerce Site</a:t>
            </a:r>
            <a:endParaRPr lang="en-US" sz="5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0351" y="-605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Southeast Commerce</a:t>
            </a:r>
          </a:p>
        </p:txBody>
      </p:sp>
      <p:sp>
        <p:nvSpPr>
          <p:cNvPr id="1547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9959" y="1150938"/>
            <a:ext cx="6204857" cy="5359400"/>
          </a:xfrm>
        </p:spPr>
        <p:txBody>
          <a:bodyPr/>
          <a:lstStyle/>
          <a:p>
            <a:pPr>
              <a:defRPr/>
            </a:pPr>
            <a:r>
              <a:rPr lang="en-US" dirty="0"/>
              <a:t>“Red Hole” and “Green Hole” collapse features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dirty="0"/>
              <a:t>Water discharges into Unnamed Tributary to Tar Creek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dirty="0"/>
              <a:t>Collapses filled and surface reclaimed 2006</a:t>
            </a:r>
          </a:p>
          <a:p>
            <a:pPr>
              <a:defRPr/>
            </a:pPr>
            <a:endParaRPr lang="en-US" sz="1200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1587317"/>
              </p:ext>
            </p:extLst>
          </p:nvPr>
        </p:nvGraphicFramePr>
        <p:xfrm>
          <a:off x="6690803" y="0"/>
          <a:ext cx="5465763" cy="677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r:id="rId3" imgW="4704762" imgH="5552381" progId="">
                  <p:embed/>
                </p:oleObj>
              </mc:Choice>
              <mc:Fallback>
                <p:oleObj r:id="rId3" imgW="4704762" imgH="5552381" progId="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0803" y="0"/>
                        <a:ext cx="5465763" cy="6770688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Text Box 14"/>
          <p:cNvSpPr txBox="1">
            <a:spLocks noChangeArrowheads="1"/>
          </p:cNvSpPr>
          <p:nvPr/>
        </p:nvSpPr>
        <p:spPr bwMode="auto">
          <a:xfrm>
            <a:off x="9548638" y="239351"/>
            <a:ext cx="20177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Commerce, OK</a:t>
            </a:r>
          </a:p>
        </p:txBody>
      </p:sp>
      <p:sp>
        <p:nvSpPr>
          <p:cNvPr id="11274" name="Text Box 15"/>
          <p:cNvSpPr txBox="1">
            <a:spLocks noChangeArrowheads="1"/>
          </p:cNvSpPr>
          <p:nvPr/>
        </p:nvSpPr>
        <p:spPr bwMode="auto">
          <a:xfrm>
            <a:off x="9858332" y="2751257"/>
            <a:ext cx="8207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US66</a:t>
            </a:r>
          </a:p>
        </p:txBody>
      </p:sp>
      <p:sp>
        <p:nvSpPr>
          <p:cNvPr id="9" name="TextBox 8"/>
          <p:cNvSpPr txBox="1"/>
          <p:nvPr/>
        </p:nvSpPr>
        <p:spPr>
          <a:xfrm rot="4163488">
            <a:off x="10138032" y="4091444"/>
            <a:ext cx="2292615" cy="400110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Unnamed tributary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FDE3D46-7D67-4462-A17F-5DFEAF3FE7E5}"/>
              </a:ext>
            </a:extLst>
          </p:cNvPr>
          <p:cNvSpPr/>
          <p:nvPr/>
        </p:nvSpPr>
        <p:spPr bwMode="auto">
          <a:xfrm>
            <a:off x="6800850" y="87312"/>
            <a:ext cx="2017712" cy="1979613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277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0351" y="-605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Southeast Commerce</a:t>
            </a:r>
          </a:p>
        </p:txBody>
      </p:sp>
      <p:sp>
        <p:nvSpPr>
          <p:cNvPr id="1547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9959" y="1150938"/>
            <a:ext cx="6204857" cy="5359400"/>
          </a:xfrm>
        </p:spPr>
        <p:txBody>
          <a:bodyPr/>
          <a:lstStyle/>
          <a:p>
            <a:pPr>
              <a:defRPr/>
            </a:pPr>
            <a:r>
              <a:rPr lang="en-US" dirty="0"/>
              <a:t>“Red Hole” and “Green Hole” collapse features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dirty="0"/>
              <a:t>Water discharges into Unnamed Tributary to Tar Creek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dirty="0"/>
              <a:t>Collapses filled and surface reclaimed 2006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dirty="0"/>
              <a:t>Mine water collected in French Drain and directed to UT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sz="12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8B8DEC4-36A3-4FD1-8C44-9A6E2E24E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9219" y="0"/>
            <a:ext cx="5482781" cy="6858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2">
            <a:extLst>
              <a:ext uri="{FF2B5EF4-FFF2-40B4-BE49-F238E27FC236}">
                <a16:creationId xmlns:a16="http://schemas.microsoft.com/office/drawing/2014/main" id="{D395536B-7C2B-4A29-94A1-C881D318B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481" y="5990154"/>
            <a:ext cx="280318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Mayer Ranch Passive Treatment System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7214E4AC-8E3F-4DC0-AC83-20169D6AF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8359" y="435294"/>
            <a:ext cx="20177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Commerce, OK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C9623BA3-AF9D-401F-AD09-F5A7B4507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3049" y="2725877"/>
            <a:ext cx="8207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US66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4B5DA-7B3F-4E56-B160-4F08DE51970E}"/>
              </a:ext>
            </a:extLst>
          </p:cNvPr>
          <p:cNvSpPr txBox="1"/>
          <p:nvPr/>
        </p:nvSpPr>
        <p:spPr>
          <a:xfrm rot="4163488">
            <a:off x="10120043" y="4066483"/>
            <a:ext cx="2292615" cy="400110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Unnamed tributary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6DCC259B-8BAA-462F-8226-D5EEF61A0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1156" y="862979"/>
            <a:ext cx="160936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Stormwater pond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651633E7-2F2F-448B-AA10-415D195C7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951" y="896263"/>
            <a:ext cx="2136399" cy="1015663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Commerce High School and Sports Complex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1C61AE28-7A60-4537-8AE4-2474B97B7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710" y="3122752"/>
            <a:ext cx="194448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Mickey Mantle Memorial</a:t>
            </a:r>
          </a:p>
        </p:txBody>
      </p:sp>
    </p:spTree>
    <p:extLst>
      <p:ext uri="{BB962C8B-B14F-4D97-AF65-F5344CB8AC3E}">
        <p14:creationId xmlns:p14="http://schemas.microsoft.com/office/powerpoint/2010/main" val="1234677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0351" y="-605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Southeast Commerce</a:t>
            </a:r>
          </a:p>
        </p:txBody>
      </p:sp>
      <p:sp>
        <p:nvSpPr>
          <p:cNvPr id="1547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9959" y="1150938"/>
            <a:ext cx="6204857" cy="5359400"/>
          </a:xfrm>
        </p:spPr>
        <p:txBody>
          <a:bodyPr/>
          <a:lstStyle/>
          <a:p>
            <a:pPr>
              <a:defRPr/>
            </a:pPr>
            <a:r>
              <a:rPr lang="en-US" dirty="0"/>
              <a:t>“Red Hole” and “Green Hole” collapse features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dirty="0"/>
              <a:t>Water discharges into Unnamed Tributary to Tar Creek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dirty="0"/>
              <a:t>Collapses filled and surface reclaimed 2006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dirty="0"/>
              <a:t>Mine water collected in French Drain and directed to UT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sz="12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8B8DEC4-36A3-4FD1-8C44-9A6E2E24E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9219" y="0"/>
            <a:ext cx="5482781" cy="6858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2">
            <a:extLst>
              <a:ext uri="{FF2B5EF4-FFF2-40B4-BE49-F238E27FC236}">
                <a16:creationId xmlns:a16="http://schemas.microsoft.com/office/drawing/2014/main" id="{D395536B-7C2B-4A29-94A1-C881D318B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481" y="5990154"/>
            <a:ext cx="280318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Mayer Ranch Passive Treatment System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7214E4AC-8E3F-4DC0-AC83-20169D6AF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8359" y="435294"/>
            <a:ext cx="20177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Commerce, OK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C9623BA3-AF9D-401F-AD09-F5A7B4507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3049" y="2725877"/>
            <a:ext cx="8207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US66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4B5DA-7B3F-4E56-B160-4F08DE51970E}"/>
              </a:ext>
            </a:extLst>
          </p:cNvPr>
          <p:cNvSpPr txBox="1"/>
          <p:nvPr/>
        </p:nvSpPr>
        <p:spPr>
          <a:xfrm rot="4163488">
            <a:off x="10120043" y="4066483"/>
            <a:ext cx="2292615" cy="400110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Unnamed tributary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6DCC259B-8BAA-462F-8226-D5EEF61A0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1156" y="862979"/>
            <a:ext cx="160936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Stormwater pond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651633E7-2F2F-448B-AA10-415D195C7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451" y="862979"/>
            <a:ext cx="2136399" cy="1015663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 w="38100" algn="ctr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Commerce High School and Sports Complex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1C61AE28-7A60-4537-8AE4-2474B97B7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710" y="3122752"/>
            <a:ext cx="194448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Mickey Mantle Memorial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6F6A61-6DCC-4283-9AA8-135C5E0A7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111245"/>
              </p:ext>
            </p:extLst>
          </p:nvPr>
        </p:nvGraphicFramePr>
        <p:xfrm>
          <a:off x="3247186" y="1104035"/>
          <a:ext cx="3803749" cy="5356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687">
                  <a:extLst>
                    <a:ext uri="{9D8B030D-6E8A-4147-A177-3AD203B41FA5}">
                      <a16:colId xmlns:a16="http://schemas.microsoft.com/office/drawing/2014/main" val="3700987938"/>
                    </a:ext>
                  </a:extLst>
                </a:gridCol>
                <a:gridCol w="2783062">
                  <a:extLst>
                    <a:ext uri="{9D8B030D-6E8A-4147-A177-3AD203B41FA5}">
                      <a16:colId xmlns:a16="http://schemas.microsoft.com/office/drawing/2014/main" val="1969967222"/>
                    </a:ext>
                  </a:extLst>
                </a:gridCol>
              </a:tblGrid>
              <a:tr h="519976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Untreated SEC Waters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470536"/>
                  </a:ext>
                </a:extLst>
              </a:tr>
              <a:tr h="4836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6.06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950449"/>
                  </a:ext>
                </a:extLst>
              </a:tr>
              <a:tr h="4836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T. Alk.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350 mg/L CaCO</a:t>
                      </a:r>
                      <a:r>
                        <a:rPr lang="en-US" sz="2400" baseline="-25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031151"/>
                  </a:ext>
                </a:extLst>
              </a:tr>
              <a:tr h="4836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Fe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138 mg/L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922168"/>
                  </a:ext>
                </a:extLst>
              </a:tr>
              <a:tr h="4836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Zn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6.2 mg/L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355631"/>
                  </a:ext>
                </a:extLst>
              </a:tr>
              <a:tr h="4836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Ni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0.52 mg/L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772201"/>
                  </a:ext>
                </a:extLst>
              </a:tr>
              <a:tr h="4836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20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g/L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044467"/>
                  </a:ext>
                </a:extLst>
              </a:tr>
              <a:tr h="4836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80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g/L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139273"/>
                  </a:ext>
                </a:extLst>
              </a:tr>
              <a:tr h="4836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38 </a:t>
                      </a:r>
                      <a:r>
                        <a:rPr lang="en-US" sz="2400" u="sng" dirty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g/L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79461"/>
                  </a:ext>
                </a:extLst>
              </a:tr>
              <a:tr h="4836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SO</a:t>
                      </a:r>
                      <a:r>
                        <a:rPr lang="en-US" sz="2400" baseline="-25000" dirty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en-US" sz="2400" baseline="30000" dirty="0">
                          <a:solidFill>
                            <a:schemeClr val="bg1"/>
                          </a:solidFill>
                        </a:rPr>
                        <a:t>2-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2100 mg/L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098017"/>
                  </a:ext>
                </a:extLst>
              </a:tr>
              <a:tr h="483645"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Q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100 gpm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483924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E6F7D19-4205-44CE-A9E9-2B9631E15D67}"/>
              </a:ext>
            </a:extLst>
          </p:cNvPr>
          <p:cNvCxnSpPr/>
          <p:nvPr/>
        </p:nvCxnSpPr>
        <p:spPr bwMode="auto">
          <a:xfrm>
            <a:off x="6858363" y="1370810"/>
            <a:ext cx="2112161" cy="383345"/>
          </a:xfrm>
          <a:prstGeom prst="straightConnector1">
            <a:avLst/>
          </a:prstGeom>
          <a:noFill/>
          <a:ln w="635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53183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BF13017-6539-4996-A2B7-F64C817F3322}"/>
              </a:ext>
            </a:extLst>
          </p:cNvPr>
          <p:cNvSpPr/>
          <p:nvPr/>
        </p:nvSpPr>
        <p:spPr>
          <a:xfrm>
            <a:off x="0" y="48153"/>
            <a:ext cx="5464852" cy="954107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Southeast Commerce Passive Treatment System</a:t>
            </a: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9BE0198B-0D6E-4E70-B3E6-D4BA2D407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019" y="6452"/>
            <a:ext cx="59698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F42784-638F-4A79-B85C-46A398EA8D01}"/>
              </a:ext>
            </a:extLst>
          </p:cNvPr>
          <p:cNvSpPr txBox="1"/>
          <p:nvPr/>
        </p:nvSpPr>
        <p:spPr>
          <a:xfrm>
            <a:off x="6394456" y="-40661"/>
            <a:ext cx="5155250" cy="2062103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Ecological engineering field research site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Designed for 550 m</a:t>
            </a:r>
            <a:r>
              <a:rPr lang="en-US" sz="1600" baseline="30000" dirty="0">
                <a:solidFill>
                  <a:schemeClr val="tx2"/>
                </a:solidFill>
              </a:rPr>
              <a:t>3</a:t>
            </a:r>
            <a:r>
              <a:rPr lang="en-US" sz="1600" dirty="0">
                <a:solidFill>
                  <a:schemeClr val="tx2"/>
                </a:solidFill>
              </a:rPr>
              <a:t>/d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Receives elevated Fe, Zn, Pb, Cd, As, SO</a:t>
            </a:r>
            <a:r>
              <a:rPr lang="en-US" sz="1600" baseline="-25000" dirty="0">
                <a:solidFill>
                  <a:schemeClr val="tx2"/>
                </a:solidFill>
              </a:rPr>
              <a:t>4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Four total process units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Shared water surfaces/baffles/z-piling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Solar-powered aeration/reaeration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Limited operation/maintenance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Discharge meets receiving stream criteria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007200-0B54-40B5-80D4-DA63B42633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266087" y="1952409"/>
            <a:ext cx="8707824" cy="489815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1148DEE-EE53-484F-87C6-12A7C2131F6C}"/>
              </a:ext>
            </a:extLst>
          </p:cNvPr>
          <p:cNvSpPr txBox="1"/>
          <p:nvPr/>
        </p:nvSpPr>
        <p:spPr>
          <a:xfrm>
            <a:off x="10025555" y="4912043"/>
            <a:ext cx="1371600" cy="523220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C4: Final polishing unit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5E8874-77C4-46AE-9322-A4484463897A}"/>
              </a:ext>
            </a:extLst>
          </p:cNvPr>
          <p:cNvSpPr txBox="1"/>
          <p:nvPr/>
        </p:nvSpPr>
        <p:spPr>
          <a:xfrm>
            <a:off x="6192251" y="2148952"/>
            <a:ext cx="1455634" cy="523220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Stormwater Pond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2E6FA-948D-4CB8-9AEF-90631101C4EA}"/>
              </a:ext>
            </a:extLst>
          </p:cNvPr>
          <p:cNvSpPr txBox="1"/>
          <p:nvPr/>
        </p:nvSpPr>
        <p:spPr>
          <a:xfrm>
            <a:off x="7799076" y="4335756"/>
            <a:ext cx="1371600" cy="738664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C3: Vertical flow bioreactor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2239C3-45E5-484B-B9C3-42CFE01383FA}"/>
              </a:ext>
            </a:extLst>
          </p:cNvPr>
          <p:cNvSpPr txBox="1"/>
          <p:nvPr/>
        </p:nvSpPr>
        <p:spPr>
          <a:xfrm>
            <a:off x="6559565" y="5590198"/>
            <a:ext cx="1266063" cy="523220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C2: Surface flow wetland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E9027E-37F1-4FB1-B7BD-2528910A1B8F}"/>
              </a:ext>
            </a:extLst>
          </p:cNvPr>
          <p:cNvSpPr txBox="1"/>
          <p:nvPr/>
        </p:nvSpPr>
        <p:spPr>
          <a:xfrm>
            <a:off x="3818772" y="3847034"/>
            <a:ext cx="1882833" cy="307777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C1: Oxidation pond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45AD4C-28FE-4565-878A-0800E2E27145}"/>
              </a:ext>
            </a:extLst>
          </p:cNvPr>
          <p:cNvSpPr/>
          <p:nvPr/>
        </p:nvSpPr>
        <p:spPr>
          <a:xfrm>
            <a:off x="9917323" y="6550223"/>
            <a:ext cx="2057400" cy="307777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System start up 02/17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9FEC23-38E1-4590-9E1B-A31C93966AA8}"/>
              </a:ext>
            </a:extLst>
          </p:cNvPr>
          <p:cNvSpPr txBox="1"/>
          <p:nvPr/>
        </p:nvSpPr>
        <p:spPr>
          <a:xfrm>
            <a:off x="3266087" y="3035796"/>
            <a:ext cx="606864" cy="307777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N 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8BD16D-784E-48B4-B2F8-D0C7CF7E646F}"/>
              </a:ext>
            </a:extLst>
          </p:cNvPr>
          <p:cNvSpPr txBox="1"/>
          <p:nvPr/>
        </p:nvSpPr>
        <p:spPr>
          <a:xfrm>
            <a:off x="4857988" y="6113419"/>
            <a:ext cx="606864" cy="307777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 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DB3B46-0787-428F-9793-F6717B92C742}"/>
              </a:ext>
            </a:extLst>
          </p:cNvPr>
          <p:cNvSpPr txBox="1"/>
          <p:nvPr/>
        </p:nvSpPr>
        <p:spPr>
          <a:xfrm>
            <a:off x="3709334" y="4996046"/>
            <a:ext cx="710008" cy="307777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Up in</a:t>
            </a:r>
          </a:p>
        </p:txBody>
      </p:sp>
      <p:pic>
        <p:nvPicPr>
          <p:cNvPr id="15" name="Picture 2" descr="http://static1.squarespace.com/static/56264d4ee4b0d3b12af28554/5649cc45e4b0c76d8c6e9f4b/56c9f54e1d07c0b5ce40a76b/1456076111017/BioMost.png">
            <a:extLst>
              <a:ext uri="{FF2B5EF4-FFF2-40B4-BE49-F238E27FC236}">
                <a16:creationId xmlns:a16="http://schemas.microsoft.com/office/drawing/2014/main" id="{3AD388C6-2D1C-463D-AB0C-58E44D08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0903" y="928203"/>
            <a:ext cx="2161097" cy="4682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1DA65A-EC8C-4504-B937-A098DFC97E6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6049" y="1419655"/>
            <a:ext cx="1255950" cy="4790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7A4CC-0288-40E9-A1E0-58EA05AFB909}"/>
              </a:ext>
            </a:extLst>
          </p:cNvPr>
          <p:cNvSpPr/>
          <p:nvPr/>
        </p:nvSpPr>
        <p:spPr>
          <a:xfrm>
            <a:off x="-37376" y="1055993"/>
            <a:ext cx="37670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Oklahoma DEQ funding 2015-present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 process units</a:t>
            </a:r>
          </a:p>
          <a:p>
            <a:pPr lvl="1"/>
            <a:r>
              <a:rPr lang="en-US" dirty="0"/>
              <a:t>- Directional baffle curtains and z-piling</a:t>
            </a:r>
          </a:p>
          <a:p>
            <a:pPr lvl="1"/>
            <a:r>
              <a:rPr lang="en-US" dirty="0"/>
              <a:t>- Innovative solar-powered air-lift aerators</a:t>
            </a:r>
          </a:p>
          <a:p>
            <a:pPr lvl="1"/>
            <a:r>
              <a:rPr lang="en-US" dirty="0"/>
              <a:t>- Unique GAC S</a:t>
            </a:r>
            <a:r>
              <a:rPr lang="en-US" baseline="30000" dirty="0"/>
              <a:t>2-</a:t>
            </a:r>
            <a:r>
              <a:rPr lang="en-US" dirty="0"/>
              <a:t>capture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Second PTS in Tri-State Mining District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Continuous operation since 02/2017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4D3A7F3-2429-4C11-B0DD-5DC56C5C182D}"/>
              </a:ext>
            </a:extLst>
          </p:cNvPr>
          <p:cNvSpPr/>
          <p:nvPr/>
        </p:nvSpPr>
        <p:spPr bwMode="auto">
          <a:xfrm>
            <a:off x="7826440" y="3028374"/>
            <a:ext cx="1344236" cy="3085044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36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BF13017-6539-4996-A2B7-F64C817F3322}"/>
              </a:ext>
            </a:extLst>
          </p:cNvPr>
          <p:cNvSpPr/>
          <p:nvPr/>
        </p:nvSpPr>
        <p:spPr>
          <a:xfrm>
            <a:off x="0" y="48153"/>
            <a:ext cx="5464852" cy="954107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Southeast Commerce Passive Treatment System</a:t>
            </a: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9BE0198B-0D6E-4E70-B3E6-D4BA2D407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019" y="6452"/>
            <a:ext cx="59698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F42784-638F-4A79-B85C-46A398EA8D01}"/>
              </a:ext>
            </a:extLst>
          </p:cNvPr>
          <p:cNvSpPr txBox="1"/>
          <p:nvPr/>
        </p:nvSpPr>
        <p:spPr>
          <a:xfrm>
            <a:off x="6394456" y="-40661"/>
            <a:ext cx="5155250" cy="2062103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Ecological engineering field research site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Designed for 550 m</a:t>
            </a:r>
            <a:r>
              <a:rPr lang="en-US" sz="1600" baseline="30000" dirty="0">
                <a:solidFill>
                  <a:schemeClr val="tx2"/>
                </a:solidFill>
              </a:rPr>
              <a:t>3</a:t>
            </a:r>
            <a:r>
              <a:rPr lang="en-US" sz="1600" dirty="0">
                <a:solidFill>
                  <a:schemeClr val="tx2"/>
                </a:solidFill>
              </a:rPr>
              <a:t>/d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Receives elevated Fe, Zn, Pb, Cd, As, SO</a:t>
            </a:r>
            <a:r>
              <a:rPr lang="en-US" sz="1600" baseline="-25000" dirty="0">
                <a:solidFill>
                  <a:schemeClr val="tx2"/>
                </a:solidFill>
              </a:rPr>
              <a:t>4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Four total process units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Shared water surfaces/baffles/z-piling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Solar-powered aeration/reaeration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Limited operation/maintenance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Discharge meets receiving stream criteria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007200-0B54-40B5-80D4-DA63B42633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266087" y="1952409"/>
            <a:ext cx="8707824" cy="489815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1148DEE-EE53-484F-87C6-12A7C2131F6C}"/>
              </a:ext>
            </a:extLst>
          </p:cNvPr>
          <p:cNvSpPr txBox="1"/>
          <p:nvPr/>
        </p:nvSpPr>
        <p:spPr>
          <a:xfrm>
            <a:off x="10025555" y="4912043"/>
            <a:ext cx="1371600" cy="523220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C4: Final polishing unit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5E8874-77C4-46AE-9322-A4484463897A}"/>
              </a:ext>
            </a:extLst>
          </p:cNvPr>
          <p:cNvSpPr txBox="1"/>
          <p:nvPr/>
        </p:nvSpPr>
        <p:spPr>
          <a:xfrm>
            <a:off x="6192251" y="2148952"/>
            <a:ext cx="1455634" cy="523220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Stormwater Pond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2E6FA-948D-4CB8-9AEF-90631101C4EA}"/>
              </a:ext>
            </a:extLst>
          </p:cNvPr>
          <p:cNvSpPr txBox="1"/>
          <p:nvPr/>
        </p:nvSpPr>
        <p:spPr>
          <a:xfrm>
            <a:off x="7799076" y="4335756"/>
            <a:ext cx="1371600" cy="738664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C3: Vertical flow bioreactor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2239C3-45E5-484B-B9C3-42CFE01383FA}"/>
              </a:ext>
            </a:extLst>
          </p:cNvPr>
          <p:cNvSpPr txBox="1"/>
          <p:nvPr/>
        </p:nvSpPr>
        <p:spPr>
          <a:xfrm>
            <a:off x="6559565" y="5590198"/>
            <a:ext cx="1266063" cy="523220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C2: Surface flow wetland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E9027E-37F1-4FB1-B7BD-2528910A1B8F}"/>
              </a:ext>
            </a:extLst>
          </p:cNvPr>
          <p:cNvSpPr txBox="1"/>
          <p:nvPr/>
        </p:nvSpPr>
        <p:spPr>
          <a:xfrm>
            <a:off x="3818772" y="3847034"/>
            <a:ext cx="1882833" cy="307777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C1: Oxidation pond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45AD4C-28FE-4565-878A-0800E2E27145}"/>
              </a:ext>
            </a:extLst>
          </p:cNvPr>
          <p:cNvSpPr/>
          <p:nvPr/>
        </p:nvSpPr>
        <p:spPr>
          <a:xfrm>
            <a:off x="9917323" y="6550223"/>
            <a:ext cx="2057400" cy="307777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System start up 02/17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9FEC23-38E1-4590-9E1B-A31C93966AA8}"/>
              </a:ext>
            </a:extLst>
          </p:cNvPr>
          <p:cNvSpPr txBox="1"/>
          <p:nvPr/>
        </p:nvSpPr>
        <p:spPr>
          <a:xfrm>
            <a:off x="3266087" y="3035796"/>
            <a:ext cx="606864" cy="307777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N 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8BD16D-784E-48B4-B2F8-D0C7CF7E646F}"/>
              </a:ext>
            </a:extLst>
          </p:cNvPr>
          <p:cNvSpPr txBox="1"/>
          <p:nvPr/>
        </p:nvSpPr>
        <p:spPr>
          <a:xfrm>
            <a:off x="4857988" y="6113419"/>
            <a:ext cx="606864" cy="307777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 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DB3B46-0787-428F-9793-F6717B92C742}"/>
              </a:ext>
            </a:extLst>
          </p:cNvPr>
          <p:cNvSpPr txBox="1"/>
          <p:nvPr/>
        </p:nvSpPr>
        <p:spPr>
          <a:xfrm>
            <a:off x="3709334" y="4996046"/>
            <a:ext cx="710008" cy="307777"/>
          </a:xfrm>
          <a:prstGeom prst="rect">
            <a:avLst/>
          </a:prstGeom>
          <a:solidFill>
            <a:schemeClr val="accent3">
              <a:lumMod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Up in</a:t>
            </a:r>
          </a:p>
        </p:txBody>
      </p:sp>
      <p:pic>
        <p:nvPicPr>
          <p:cNvPr id="15" name="Picture 2" descr="http://static1.squarespace.com/static/56264d4ee4b0d3b12af28554/5649cc45e4b0c76d8c6e9f4b/56c9f54e1d07c0b5ce40a76b/1456076111017/BioMost.png">
            <a:extLst>
              <a:ext uri="{FF2B5EF4-FFF2-40B4-BE49-F238E27FC236}">
                <a16:creationId xmlns:a16="http://schemas.microsoft.com/office/drawing/2014/main" id="{3AD388C6-2D1C-463D-AB0C-58E44D08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0903" y="928203"/>
            <a:ext cx="2161097" cy="4682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1DA65A-EC8C-4504-B937-A098DFC97E6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6049" y="1419655"/>
            <a:ext cx="1255950" cy="4790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7A4CC-0288-40E9-A1E0-58EA05AFB909}"/>
              </a:ext>
            </a:extLst>
          </p:cNvPr>
          <p:cNvSpPr/>
          <p:nvPr/>
        </p:nvSpPr>
        <p:spPr>
          <a:xfrm>
            <a:off x="-37376" y="1055993"/>
            <a:ext cx="37670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Oklahoma DEQ funding 2015-present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 process units</a:t>
            </a:r>
          </a:p>
          <a:p>
            <a:pPr lvl="1"/>
            <a:r>
              <a:rPr lang="en-US" dirty="0"/>
              <a:t>- Directional baffle curtains and z-piling</a:t>
            </a:r>
          </a:p>
          <a:p>
            <a:pPr lvl="1"/>
            <a:r>
              <a:rPr lang="en-US" dirty="0"/>
              <a:t>- Innovative solar-powered air-lift aerators</a:t>
            </a:r>
          </a:p>
          <a:p>
            <a:pPr lvl="1"/>
            <a:r>
              <a:rPr lang="en-US" dirty="0"/>
              <a:t>- Unique GAC S</a:t>
            </a:r>
            <a:r>
              <a:rPr lang="en-US" baseline="30000" dirty="0"/>
              <a:t>2-</a:t>
            </a:r>
            <a:r>
              <a:rPr lang="en-US" dirty="0"/>
              <a:t>capture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Second PTS in Tri-State Mining District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Continuous operation since 02/2017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4D3A7F3-2429-4C11-B0DD-5DC56C5C182D}"/>
              </a:ext>
            </a:extLst>
          </p:cNvPr>
          <p:cNvSpPr/>
          <p:nvPr/>
        </p:nvSpPr>
        <p:spPr bwMode="auto">
          <a:xfrm>
            <a:off x="7826440" y="3028374"/>
            <a:ext cx="1344236" cy="3085044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C83292-F499-4CB4-94BE-D748F4136D32}"/>
              </a:ext>
            </a:extLst>
          </p:cNvPr>
          <p:cNvSpPr/>
          <p:nvPr/>
        </p:nvSpPr>
        <p:spPr bwMode="auto">
          <a:xfrm>
            <a:off x="10179698" y="3004761"/>
            <a:ext cx="1030845" cy="1002919"/>
          </a:xfrm>
          <a:prstGeom prst="ellipse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5BAFDF-95B7-477C-ABEE-BA7FB578366C}"/>
              </a:ext>
            </a:extLst>
          </p:cNvPr>
          <p:cNvSpPr/>
          <p:nvPr/>
        </p:nvSpPr>
        <p:spPr bwMode="auto">
          <a:xfrm>
            <a:off x="4445526" y="4933393"/>
            <a:ext cx="1030845" cy="1002919"/>
          </a:xfrm>
          <a:prstGeom prst="ellipse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01A44C-AD2B-44D4-BB30-C374E9326856}"/>
              </a:ext>
            </a:extLst>
          </p:cNvPr>
          <p:cNvSpPr/>
          <p:nvPr/>
        </p:nvSpPr>
        <p:spPr bwMode="auto">
          <a:xfrm>
            <a:off x="9026026" y="5012630"/>
            <a:ext cx="1030845" cy="1002919"/>
          </a:xfrm>
          <a:prstGeom prst="ellipse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450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12A980-40FB-4FE2-9C1F-DE0B916B7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139" y="-65314"/>
            <a:ext cx="9103567" cy="6827675"/>
          </a:xfrm>
          <a:prstGeom prst="rect">
            <a:avLst/>
          </a:prstGeom>
          <a:ln w="25400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F456C-E036-47E5-8FB7-F42349A134C0}"/>
              </a:ext>
            </a:extLst>
          </p:cNvPr>
          <p:cNvSpPr/>
          <p:nvPr/>
        </p:nvSpPr>
        <p:spPr>
          <a:xfrm>
            <a:off x="0" y="22054"/>
            <a:ext cx="295313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VFBR Substrate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1,000 yd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single- shredded wood chips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132 tons (~240 yd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spent mushroom compost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~3.0 ft thickness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Underdrain 616 tons non-calcareous AASHTO #57 aggregate (~2.0 ft thickness)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361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8B29E4-61FF-4EFB-94DF-91CEC4116F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135" y="11342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6DEF21-F602-4F8F-8467-086444C769A0}"/>
              </a:ext>
            </a:extLst>
          </p:cNvPr>
          <p:cNvSpPr txBox="1"/>
          <p:nvPr/>
        </p:nvSpPr>
        <p:spPr>
          <a:xfrm>
            <a:off x="2989188" y="1972546"/>
            <a:ext cx="100540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VFBR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7D34A-2EF0-4335-BC9A-CA237B9FA074}"/>
              </a:ext>
            </a:extLst>
          </p:cNvPr>
          <p:cNvSpPr txBox="1"/>
          <p:nvPr/>
        </p:nvSpPr>
        <p:spPr>
          <a:xfrm>
            <a:off x="10293709" y="4514645"/>
            <a:ext cx="1737111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Final Polishing Unit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70C6B-8F83-4189-8F0F-033E02046996}"/>
              </a:ext>
            </a:extLst>
          </p:cNvPr>
          <p:cNvSpPr txBox="1"/>
          <p:nvPr/>
        </p:nvSpPr>
        <p:spPr>
          <a:xfrm>
            <a:off x="8584052" y="4107634"/>
            <a:ext cx="1255506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Odor Control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CCC86D-99F9-46BD-99A3-DE861227C0FA}"/>
              </a:ext>
            </a:extLst>
          </p:cNvPr>
          <p:cNvSpPr txBox="1"/>
          <p:nvPr/>
        </p:nvSpPr>
        <p:spPr>
          <a:xfrm>
            <a:off x="9998707" y="1811831"/>
            <a:ext cx="1737111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Four Cell VFBR Underdrain Effluent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3E5C18-6F1C-468F-A89E-9C17C881EB28}"/>
              </a:ext>
            </a:extLst>
          </p:cNvPr>
          <p:cNvSpPr txBox="1"/>
          <p:nvPr/>
        </p:nvSpPr>
        <p:spPr>
          <a:xfrm>
            <a:off x="8430770" y="2283647"/>
            <a:ext cx="104227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Airline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89CF01-831A-49E7-8E06-6612F1A28054}"/>
              </a:ext>
            </a:extLst>
          </p:cNvPr>
          <p:cNvSpPr txBox="1"/>
          <p:nvPr/>
        </p:nvSpPr>
        <p:spPr>
          <a:xfrm>
            <a:off x="7530512" y="1350167"/>
            <a:ext cx="1039067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GACF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E07D1-EB04-439E-8645-C36226FF3265}"/>
              </a:ext>
            </a:extLst>
          </p:cNvPr>
          <p:cNvSpPr txBox="1"/>
          <p:nvPr/>
        </p:nvSpPr>
        <p:spPr>
          <a:xfrm>
            <a:off x="8626415" y="25837"/>
            <a:ext cx="2339917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Solar-powered exhaust blower in shed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3C8B90-12B3-478A-9352-BACEF2D19FA1}"/>
              </a:ext>
            </a:extLst>
          </p:cNvPr>
          <p:cNvSpPr txBox="1"/>
          <p:nvPr/>
        </p:nvSpPr>
        <p:spPr>
          <a:xfrm>
            <a:off x="5064526" y="174385"/>
            <a:ext cx="1015498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Solar Array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5313E9-2B58-4419-B5A1-2201FC11D0B9}"/>
              </a:ext>
            </a:extLst>
          </p:cNvPr>
          <p:cNvCxnSpPr>
            <a:cxnSpLocks/>
          </p:cNvCxnSpPr>
          <p:nvPr/>
        </p:nvCxnSpPr>
        <p:spPr bwMode="auto">
          <a:xfrm>
            <a:off x="8294521" y="3931141"/>
            <a:ext cx="561315" cy="0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2E608D0-EE2D-4DD1-A4F1-C661326398A9}"/>
              </a:ext>
            </a:extLst>
          </p:cNvPr>
          <p:cNvCxnSpPr>
            <a:cxnSpLocks/>
          </p:cNvCxnSpPr>
          <p:nvPr/>
        </p:nvCxnSpPr>
        <p:spPr bwMode="auto">
          <a:xfrm flipV="1">
            <a:off x="8753162" y="3212869"/>
            <a:ext cx="0" cy="718272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36856C-94F0-4300-B1C7-AB7B56FBB754}"/>
              </a:ext>
            </a:extLst>
          </p:cNvPr>
          <p:cNvCxnSpPr>
            <a:cxnSpLocks/>
          </p:cNvCxnSpPr>
          <p:nvPr/>
        </p:nvCxnSpPr>
        <p:spPr bwMode="auto">
          <a:xfrm>
            <a:off x="8819223" y="3133854"/>
            <a:ext cx="617207" cy="158030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93FDC7-4375-45F6-AEAD-8382BFF503F0}"/>
              </a:ext>
            </a:extLst>
          </p:cNvPr>
          <p:cNvCxnSpPr>
            <a:cxnSpLocks/>
          </p:cNvCxnSpPr>
          <p:nvPr/>
        </p:nvCxnSpPr>
        <p:spPr bwMode="auto">
          <a:xfrm>
            <a:off x="9370615" y="3391677"/>
            <a:ext cx="0" cy="539465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820234E-CC18-48C3-8C1F-6B1635494C00}"/>
              </a:ext>
            </a:extLst>
          </p:cNvPr>
          <p:cNvCxnSpPr>
            <a:cxnSpLocks/>
          </p:cNvCxnSpPr>
          <p:nvPr/>
        </p:nvCxnSpPr>
        <p:spPr bwMode="auto">
          <a:xfrm>
            <a:off x="10305947" y="4392806"/>
            <a:ext cx="561315" cy="0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63059D-2B13-4049-9415-1FEC812BF219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88251" y="3391677"/>
            <a:ext cx="0" cy="468383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8DCD6F-156B-4AE3-B23F-9771C4D8E49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142112" y="2434212"/>
            <a:ext cx="288658" cy="630833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E8F879F-D6B2-460F-A0DB-069803C5C24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76880" y="2129724"/>
            <a:ext cx="543161" cy="153922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D4DF2C-F3EA-42FA-9EE4-3C6B6A47B2C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291363" y="1347919"/>
            <a:ext cx="1" cy="615587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C29D0C8-F455-48C6-A9BC-613DD04722D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530512" y="732408"/>
            <a:ext cx="1" cy="545949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7845487-9A66-439E-B7C2-EB2352176C26}"/>
              </a:ext>
            </a:extLst>
          </p:cNvPr>
          <p:cNvCxnSpPr>
            <a:cxnSpLocks/>
          </p:cNvCxnSpPr>
          <p:nvPr/>
        </p:nvCxnSpPr>
        <p:spPr bwMode="auto">
          <a:xfrm>
            <a:off x="9828989" y="6030126"/>
            <a:ext cx="834364" cy="0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3580A20-509C-4ADE-AF26-CB8AA198A522}"/>
              </a:ext>
            </a:extLst>
          </p:cNvPr>
          <p:cNvCxnSpPr>
            <a:cxnSpLocks/>
          </p:cNvCxnSpPr>
          <p:nvPr/>
        </p:nvCxnSpPr>
        <p:spPr bwMode="auto">
          <a:xfrm>
            <a:off x="9839558" y="6310784"/>
            <a:ext cx="834364" cy="0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A00916F-A14D-4486-8A6A-A9A01177E5A3}"/>
              </a:ext>
            </a:extLst>
          </p:cNvPr>
          <p:cNvSpPr txBox="1"/>
          <p:nvPr/>
        </p:nvSpPr>
        <p:spPr>
          <a:xfrm>
            <a:off x="8841040" y="6075548"/>
            <a:ext cx="99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B0F0"/>
                </a:solidFill>
              </a:rPr>
              <a:t>Water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30639B-1945-49BE-946B-A06DC5653EA0}"/>
              </a:ext>
            </a:extLst>
          </p:cNvPr>
          <p:cNvSpPr txBox="1"/>
          <p:nvPr/>
        </p:nvSpPr>
        <p:spPr>
          <a:xfrm>
            <a:off x="9273658" y="5773161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Air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4509FF1-150E-4E46-A45B-3401878DDB98}"/>
              </a:ext>
            </a:extLst>
          </p:cNvPr>
          <p:cNvSpPr/>
          <p:nvPr/>
        </p:nvSpPr>
        <p:spPr bwMode="auto">
          <a:xfrm>
            <a:off x="8871021" y="5773162"/>
            <a:ext cx="1996203" cy="764052"/>
          </a:xfrm>
          <a:prstGeom prst="roundRec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0CF2DB-6365-4120-8599-361E8434C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6" y="274638"/>
            <a:ext cx="3028270" cy="1143000"/>
          </a:xfrm>
        </p:spPr>
        <p:txBody>
          <a:bodyPr/>
          <a:lstStyle/>
          <a:p>
            <a:r>
              <a:rPr lang="en-US" sz="2400" dirty="0"/>
              <a:t>Custom-Designed Odor Control System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16AA973-6F26-4EC5-A7DA-A6A1D9288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6" y="1457204"/>
            <a:ext cx="2947882" cy="3966276"/>
          </a:xfrm>
        </p:spPr>
        <p:txBody>
          <a:bodyPr/>
          <a:lstStyle/>
          <a:p>
            <a:r>
              <a:rPr lang="en-US" sz="2400" dirty="0"/>
              <a:t>3200-W solar photovoltaic array</a:t>
            </a:r>
          </a:p>
          <a:p>
            <a:r>
              <a:rPr lang="en-US" sz="2400" dirty="0">
                <a:effectLst/>
              </a:rPr>
              <a:t>1 regenerative vacuum blower</a:t>
            </a:r>
          </a:p>
          <a:p>
            <a:r>
              <a:rPr lang="en-US" sz="2400" dirty="0"/>
              <a:t>Granular activated carbon (GAC) S</a:t>
            </a:r>
            <a:r>
              <a:rPr lang="en-US" sz="2400" baseline="30000" dirty="0"/>
              <a:t>2-</a:t>
            </a:r>
            <a:r>
              <a:rPr lang="en-US" sz="2400" dirty="0"/>
              <a:t> filter (ACF)</a:t>
            </a:r>
          </a:p>
          <a:p>
            <a:endParaRPr lang="en-US" sz="2400" dirty="0"/>
          </a:p>
          <a:p>
            <a:r>
              <a:rPr lang="en-US" sz="2400" dirty="0">
                <a:effectLst/>
              </a:rPr>
              <a:t>2 regenerative pressure blowers</a:t>
            </a:r>
          </a:p>
          <a:p>
            <a:r>
              <a:rPr lang="en-US" sz="2400" dirty="0">
                <a:effectLst/>
              </a:rPr>
              <a:t>Float-mix aerators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5347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2129C5-5276-479C-A71E-AA2E2E012B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226"/>
            <a:ext cx="6633023" cy="641354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568EA-94DE-414D-8A8F-751EE2D2A9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1" y="0"/>
            <a:ext cx="5143499" cy="6858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300E3B-7138-42FD-8779-79F7C48A422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277710" y="5276194"/>
            <a:ext cx="399394" cy="1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A3140E-EB6B-466E-9C9C-07F573328D08}"/>
              </a:ext>
            </a:extLst>
          </p:cNvPr>
          <p:cNvCxnSpPr>
            <a:cxnSpLocks/>
          </p:cNvCxnSpPr>
          <p:nvPr/>
        </p:nvCxnSpPr>
        <p:spPr bwMode="auto">
          <a:xfrm flipV="1">
            <a:off x="2454165" y="4724401"/>
            <a:ext cx="0" cy="415158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67F7B3-ECEA-4059-91C0-F6435C745ACD}"/>
              </a:ext>
            </a:extLst>
          </p:cNvPr>
          <p:cNvCxnSpPr>
            <a:cxnSpLocks/>
          </p:cNvCxnSpPr>
          <p:nvPr/>
        </p:nvCxnSpPr>
        <p:spPr bwMode="auto">
          <a:xfrm flipV="1">
            <a:off x="2848300" y="4724401"/>
            <a:ext cx="0" cy="415158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3BCA24-A9E5-48CB-BB83-3E5CD0810647}"/>
              </a:ext>
            </a:extLst>
          </p:cNvPr>
          <p:cNvCxnSpPr>
            <a:cxnSpLocks/>
          </p:cNvCxnSpPr>
          <p:nvPr/>
        </p:nvCxnSpPr>
        <p:spPr bwMode="auto">
          <a:xfrm flipV="1">
            <a:off x="3147840" y="4724401"/>
            <a:ext cx="0" cy="415158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59DFB9-60E8-4B2C-B057-0CF56AA000FE}"/>
              </a:ext>
            </a:extLst>
          </p:cNvPr>
          <p:cNvCxnSpPr>
            <a:cxnSpLocks/>
          </p:cNvCxnSpPr>
          <p:nvPr/>
        </p:nvCxnSpPr>
        <p:spPr bwMode="auto">
          <a:xfrm flipV="1">
            <a:off x="3636568" y="4724401"/>
            <a:ext cx="0" cy="415158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423941-BD04-4794-BAA1-D103D6EFCAFB}"/>
              </a:ext>
            </a:extLst>
          </p:cNvPr>
          <p:cNvCxnSpPr>
            <a:cxnSpLocks/>
          </p:cNvCxnSpPr>
          <p:nvPr/>
        </p:nvCxnSpPr>
        <p:spPr bwMode="auto">
          <a:xfrm flipV="1">
            <a:off x="3978152" y="4724401"/>
            <a:ext cx="0" cy="415158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BA2ECA-26C0-4B07-AE33-A1442B16FA02}"/>
              </a:ext>
            </a:extLst>
          </p:cNvPr>
          <p:cNvCxnSpPr>
            <a:cxnSpLocks/>
          </p:cNvCxnSpPr>
          <p:nvPr/>
        </p:nvCxnSpPr>
        <p:spPr bwMode="auto">
          <a:xfrm flipV="1">
            <a:off x="4445860" y="4724401"/>
            <a:ext cx="0" cy="415158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3BA0EA-6DF4-4FB0-AEBC-20936F8CF4EC}"/>
              </a:ext>
            </a:extLst>
          </p:cNvPr>
          <p:cNvCxnSpPr>
            <a:cxnSpLocks/>
          </p:cNvCxnSpPr>
          <p:nvPr/>
        </p:nvCxnSpPr>
        <p:spPr bwMode="auto">
          <a:xfrm flipV="1">
            <a:off x="2454165" y="2186153"/>
            <a:ext cx="0" cy="415158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A2B83F-CF4B-4AD2-AC04-4B689277187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48300" y="2186153"/>
            <a:ext cx="0" cy="415158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D187883-04FF-40EB-9F84-5E67D4C1C195}"/>
              </a:ext>
            </a:extLst>
          </p:cNvPr>
          <p:cNvCxnSpPr>
            <a:cxnSpLocks/>
          </p:cNvCxnSpPr>
          <p:nvPr/>
        </p:nvCxnSpPr>
        <p:spPr bwMode="auto">
          <a:xfrm flipV="1">
            <a:off x="3147840" y="2186153"/>
            <a:ext cx="0" cy="415158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0583D7A-3120-4427-B961-88EE7E053ABB}"/>
              </a:ext>
            </a:extLst>
          </p:cNvPr>
          <p:cNvCxnSpPr>
            <a:cxnSpLocks/>
          </p:cNvCxnSpPr>
          <p:nvPr/>
        </p:nvCxnSpPr>
        <p:spPr bwMode="auto">
          <a:xfrm flipV="1">
            <a:off x="3636568" y="2186153"/>
            <a:ext cx="0" cy="415158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85AA86F-672A-41D8-82E8-BA0765BB38D2}"/>
              </a:ext>
            </a:extLst>
          </p:cNvPr>
          <p:cNvCxnSpPr>
            <a:cxnSpLocks/>
          </p:cNvCxnSpPr>
          <p:nvPr/>
        </p:nvCxnSpPr>
        <p:spPr bwMode="auto">
          <a:xfrm flipV="1">
            <a:off x="3978152" y="2186153"/>
            <a:ext cx="0" cy="415158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5FDAB0B-6C56-4597-BB16-FE7A7A6889C5}"/>
              </a:ext>
            </a:extLst>
          </p:cNvPr>
          <p:cNvCxnSpPr>
            <a:cxnSpLocks/>
          </p:cNvCxnSpPr>
          <p:nvPr/>
        </p:nvCxnSpPr>
        <p:spPr bwMode="auto">
          <a:xfrm flipV="1">
            <a:off x="4445860" y="2186153"/>
            <a:ext cx="0" cy="415158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F9E9762-C34F-437B-B33C-DF236F1F35B0}"/>
              </a:ext>
            </a:extLst>
          </p:cNvPr>
          <p:cNvCxnSpPr>
            <a:cxnSpLocks/>
          </p:cNvCxnSpPr>
          <p:nvPr/>
        </p:nvCxnSpPr>
        <p:spPr bwMode="auto">
          <a:xfrm flipV="1">
            <a:off x="4004412" y="856591"/>
            <a:ext cx="0" cy="415158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4527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Float-Mix Aerators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098F9-B5A5-41AC-8014-5EBE8D4BA4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7" y="2337318"/>
            <a:ext cx="5993363" cy="440103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1DB0E08-7F3F-4E43-9FB8-66E49787A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07" y="947057"/>
            <a:ext cx="6313714" cy="1390261"/>
          </a:xfrm>
        </p:spPr>
        <p:txBody>
          <a:bodyPr/>
          <a:lstStyle/>
          <a:p>
            <a:r>
              <a:rPr lang="en-US" dirty="0"/>
              <a:t>Two each in Oxidation Pond and Final Polishing 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7A8FAD-D542-4310-83CC-783F36AD9E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590" y="829976"/>
            <a:ext cx="4122773" cy="30893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37D4C6-DB3B-461C-B590-905ED6EEED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354" y="3649018"/>
            <a:ext cx="4119106" cy="308933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CAE9C10-AEBB-48E7-B3CA-BCC7BF21C85C}"/>
              </a:ext>
            </a:extLst>
          </p:cNvPr>
          <p:cNvCxnSpPr/>
          <p:nvPr/>
        </p:nvCxnSpPr>
        <p:spPr bwMode="auto">
          <a:xfrm>
            <a:off x="3352800" y="4025900"/>
            <a:ext cx="457200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8DFF1D-7F5F-4C85-A604-1DC1EB84240F}"/>
              </a:ext>
            </a:extLst>
          </p:cNvPr>
          <p:cNvCxnSpPr>
            <a:cxnSpLocks/>
          </p:cNvCxnSpPr>
          <p:nvPr/>
        </p:nvCxnSpPr>
        <p:spPr bwMode="auto">
          <a:xfrm>
            <a:off x="4303097" y="4597400"/>
            <a:ext cx="444500" cy="825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49C231-3715-4627-B91E-11300620BD9A}"/>
              </a:ext>
            </a:extLst>
          </p:cNvPr>
          <p:cNvCxnSpPr>
            <a:cxnSpLocks/>
          </p:cNvCxnSpPr>
          <p:nvPr/>
        </p:nvCxnSpPr>
        <p:spPr bwMode="auto">
          <a:xfrm>
            <a:off x="4703147" y="5289550"/>
            <a:ext cx="287953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0BA1AA-E413-481F-AEA8-22082AC2D280}"/>
              </a:ext>
            </a:extLst>
          </p:cNvPr>
          <p:cNvCxnSpPr>
            <a:cxnSpLocks/>
          </p:cNvCxnSpPr>
          <p:nvPr/>
        </p:nvCxnSpPr>
        <p:spPr bwMode="auto">
          <a:xfrm flipV="1">
            <a:off x="4991100" y="3919307"/>
            <a:ext cx="0" cy="1097193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784E27D-70AD-4218-BAA6-9953C84D5B1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616967" y="2732690"/>
            <a:ext cx="411009" cy="60960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B31324-F8C8-4CE9-B8ED-07CCF822808C}"/>
              </a:ext>
            </a:extLst>
          </p:cNvPr>
          <p:cNvCxnSpPr>
            <a:cxnSpLocks/>
          </p:cNvCxnSpPr>
          <p:nvPr/>
        </p:nvCxnSpPr>
        <p:spPr bwMode="auto">
          <a:xfrm flipV="1">
            <a:off x="10090955" y="2319630"/>
            <a:ext cx="1" cy="368738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F9BCC78-9800-419D-837A-B3A3860FF9B4}"/>
              </a:ext>
            </a:extLst>
          </p:cNvPr>
          <p:cNvCxnSpPr>
            <a:cxnSpLocks/>
          </p:cNvCxnSpPr>
          <p:nvPr/>
        </p:nvCxnSpPr>
        <p:spPr bwMode="auto">
          <a:xfrm flipH="1">
            <a:off x="8260166" y="4879957"/>
            <a:ext cx="607213" cy="4625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6DE81E4-2D14-4AA1-93EF-A905DF4D240D}"/>
              </a:ext>
            </a:extLst>
          </p:cNvPr>
          <p:cNvCxnSpPr>
            <a:cxnSpLocks/>
          </p:cNvCxnSpPr>
          <p:nvPr/>
        </p:nvCxnSpPr>
        <p:spPr bwMode="auto">
          <a:xfrm flipV="1">
            <a:off x="9408972" y="4695588"/>
            <a:ext cx="1" cy="368738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8A9CDF-DA0C-4159-B76C-4B0789266156}"/>
              </a:ext>
            </a:extLst>
          </p:cNvPr>
          <p:cNvCxnSpPr>
            <a:cxnSpLocks/>
          </p:cNvCxnSpPr>
          <p:nvPr/>
        </p:nvCxnSpPr>
        <p:spPr bwMode="auto">
          <a:xfrm flipV="1">
            <a:off x="7522366" y="4920812"/>
            <a:ext cx="1" cy="368738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DA546A7-93D1-4389-A112-165A772E8FFA}"/>
              </a:ext>
            </a:extLst>
          </p:cNvPr>
          <p:cNvCxnSpPr>
            <a:cxnSpLocks/>
          </p:cNvCxnSpPr>
          <p:nvPr/>
        </p:nvCxnSpPr>
        <p:spPr bwMode="auto">
          <a:xfrm flipH="1">
            <a:off x="9711559" y="4673618"/>
            <a:ext cx="461005" cy="7566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1289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524000" y="6100869"/>
            <a:ext cx="9177858" cy="757130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Problems/Challenges</a:t>
            </a:r>
          </a:p>
        </p:txBody>
      </p:sp>
    </p:spTree>
    <p:extLst>
      <p:ext uri="{BB962C8B-B14F-4D97-AF65-F5344CB8AC3E}">
        <p14:creationId xmlns:p14="http://schemas.microsoft.com/office/powerpoint/2010/main" val="3614611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fence, person, indoor, floor&#10;&#10;Description automatically generated">
            <a:extLst>
              <a:ext uri="{FF2B5EF4-FFF2-40B4-BE49-F238E27FC236}">
                <a16:creationId xmlns:a16="http://schemas.microsoft.com/office/drawing/2014/main" id="{FAD56E56-A549-4379-B03D-44D2E4FD9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2001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6F5FE6-B488-4EA7-90D8-6B4661A2CB15}"/>
              </a:ext>
            </a:extLst>
          </p:cNvPr>
          <p:cNvSpPr txBox="1"/>
          <p:nvPr/>
        </p:nvSpPr>
        <p:spPr>
          <a:xfrm>
            <a:off x="-2" y="5934670"/>
            <a:ext cx="12111137" cy="923330"/>
          </a:xfrm>
          <a:prstGeom prst="rect">
            <a:avLst/>
          </a:prstGeom>
          <a:solidFill>
            <a:srgbClr val="000000">
              <a:alpha val="3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</a:rPr>
              <a:t>System Performance </a:t>
            </a:r>
          </a:p>
        </p:txBody>
      </p:sp>
    </p:spTree>
    <p:extLst>
      <p:ext uri="{BB962C8B-B14F-4D97-AF65-F5344CB8AC3E}">
        <p14:creationId xmlns:p14="http://schemas.microsoft.com/office/powerpoint/2010/main" val="2273164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0922-0673-428C-B593-3C238B13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89" y="0"/>
            <a:ext cx="9852511" cy="1143000"/>
          </a:xfrm>
        </p:spPr>
        <p:txBody>
          <a:bodyPr/>
          <a:lstStyle/>
          <a:p>
            <a:pPr algn="l"/>
            <a:r>
              <a:rPr lang="en-US" dirty="0"/>
              <a:t>Water Quality Changes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A712694-41E1-4398-BC7C-3D87696897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784810"/>
              </p:ext>
            </p:extLst>
          </p:nvPr>
        </p:nvGraphicFramePr>
        <p:xfrm>
          <a:off x="358289" y="952370"/>
          <a:ext cx="5258253" cy="5747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751">
                  <a:extLst>
                    <a:ext uri="{9D8B030D-6E8A-4147-A177-3AD203B41FA5}">
                      <a16:colId xmlns:a16="http://schemas.microsoft.com/office/drawing/2014/main" val="402594101"/>
                    </a:ext>
                  </a:extLst>
                </a:gridCol>
                <a:gridCol w="1752751">
                  <a:extLst>
                    <a:ext uri="{9D8B030D-6E8A-4147-A177-3AD203B41FA5}">
                      <a16:colId xmlns:a16="http://schemas.microsoft.com/office/drawing/2014/main" val="1120695680"/>
                    </a:ext>
                  </a:extLst>
                </a:gridCol>
                <a:gridCol w="1752751">
                  <a:extLst>
                    <a:ext uri="{9D8B030D-6E8A-4147-A177-3AD203B41FA5}">
                      <a16:colId xmlns:a16="http://schemas.microsoft.com/office/drawing/2014/main" val="4236821653"/>
                    </a:ext>
                  </a:extLst>
                </a:gridCol>
              </a:tblGrid>
              <a:tr h="50595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Southeast Commerce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704798"/>
                  </a:ext>
                </a:extLst>
              </a:tr>
              <a:tr h="50595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In (n=80)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Out (n=22)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633546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6.06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7.02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9744387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Alk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(mg/L)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350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117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687859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(mg/L)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138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0.79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580276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Zn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(mg/L)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6.15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0.69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1847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Ni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(mg/L)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0.52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0.06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739073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Cd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&lt;PQL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958194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Pb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26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458388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As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&lt;PQL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973712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SO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(mg/L)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2100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1956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198996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Q (GPM)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125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44641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047434B-056E-4749-814D-DF60FD203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34187" y="1500187"/>
            <a:ext cx="6858000" cy="385762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5977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0922-0673-428C-B593-3C238B13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89" y="0"/>
            <a:ext cx="9852511" cy="1143000"/>
          </a:xfrm>
        </p:spPr>
        <p:txBody>
          <a:bodyPr/>
          <a:lstStyle/>
          <a:p>
            <a:pPr algn="l"/>
            <a:r>
              <a:rPr lang="en-US" dirty="0"/>
              <a:t>Water Quality Changes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A712694-41E1-4398-BC7C-3D876968974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58289" y="952370"/>
          <a:ext cx="5258253" cy="5747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751">
                  <a:extLst>
                    <a:ext uri="{9D8B030D-6E8A-4147-A177-3AD203B41FA5}">
                      <a16:colId xmlns:a16="http://schemas.microsoft.com/office/drawing/2014/main" val="402594101"/>
                    </a:ext>
                  </a:extLst>
                </a:gridCol>
                <a:gridCol w="1752751">
                  <a:extLst>
                    <a:ext uri="{9D8B030D-6E8A-4147-A177-3AD203B41FA5}">
                      <a16:colId xmlns:a16="http://schemas.microsoft.com/office/drawing/2014/main" val="1120695680"/>
                    </a:ext>
                  </a:extLst>
                </a:gridCol>
                <a:gridCol w="1752751">
                  <a:extLst>
                    <a:ext uri="{9D8B030D-6E8A-4147-A177-3AD203B41FA5}">
                      <a16:colId xmlns:a16="http://schemas.microsoft.com/office/drawing/2014/main" val="4236821653"/>
                    </a:ext>
                  </a:extLst>
                </a:gridCol>
              </a:tblGrid>
              <a:tr h="50595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Southeast Commerce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704798"/>
                  </a:ext>
                </a:extLst>
              </a:tr>
              <a:tr h="50595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In (n=80)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Out (n=22)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633546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6.06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7.02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9744387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Alk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(mg/L)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350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117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687859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(mg/L)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138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0.79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580276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Zn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(mg/L)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6.15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0.69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1847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Ni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(mg/L)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0.52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0.06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739073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Cd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&lt;PQL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958194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Pb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26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458388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As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&lt;PQL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973712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SO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(mg/L)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2100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1956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198996"/>
                  </a:ext>
                </a:extLst>
              </a:tr>
              <a:tr h="473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Q (GPM)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125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44641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047434B-056E-4749-814D-DF60FD203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34187" y="1500187"/>
            <a:ext cx="6858000" cy="385762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D997AE-4329-406D-8989-093D6E44B2D7}"/>
              </a:ext>
            </a:extLst>
          </p:cNvPr>
          <p:cNvSpPr txBox="1"/>
          <p:nvPr/>
        </p:nvSpPr>
        <p:spPr>
          <a:xfrm>
            <a:off x="6151242" y="936589"/>
            <a:ext cx="2191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OP</a:t>
            </a:r>
          </a:p>
          <a:p>
            <a:pPr algn="ctr"/>
            <a:r>
              <a:rPr lang="en-US" dirty="0"/>
              <a:t>Fe and As </a:t>
            </a:r>
            <a:r>
              <a:rPr lang="en-US" dirty="0">
                <a:latin typeface="Century Gothic" panose="020B0502020202020204" pitchFamily="34" charset="0"/>
                <a:sym typeface="Wingdings" panose="05000000000000000000" pitchFamily="2" charset="2"/>
              </a:rPr>
              <a:t>↓</a:t>
            </a:r>
            <a:endParaRPr lang="en-US" dirty="0"/>
          </a:p>
          <a:p>
            <a:pPr algn="ctr"/>
            <a:r>
              <a:rPr lang="en-US" dirty="0"/>
              <a:t>27 g Fe m</a:t>
            </a:r>
            <a:r>
              <a:rPr lang="en-US" baseline="30000" dirty="0"/>
              <a:t>-2</a:t>
            </a:r>
            <a:r>
              <a:rPr lang="en-US" dirty="0"/>
              <a:t> d</a:t>
            </a:r>
            <a:r>
              <a:rPr lang="en-US" baseline="30000" dirty="0"/>
              <a:t>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1AFE8-C1C2-4FC5-9910-E09886B93301}"/>
              </a:ext>
            </a:extLst>
          </p:cNvPr>
          <p:cNvSpPr txBox="1"/>
          <p:nvPr/>
        </p:nvSpPr>
        <p:spPr>
          <a:xfrm>
            <a:off x="5483702" y="3728936"/>
            <a:ext cx="2983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VFBR</a:t>
            </a:r>
          </a:p>
          <a:p>
            <a:pPr algn="ctr"/>
            <a:r>
              <a:rPr lang="en-US" dirty="0"/>
              <a:t>Zn, Ni, Cd, Pb </a:t>
            </a:r>
            <a:r>
              <a:rPr lang="en-US" dirty="0">
                <a:latin typeface="Century Gothic" panose="020B0502020202020204" pitchFamily="34" charset="0"/>
                <a:sym typeface="Wingdings" panose="05000000000000000000" pitchFamily="2" charset="2"/>
              </a:rPr>
              <a:t>↓</a:t>
            </a:r>
          </a:p>
          <a:p>
            <a:pPr algn="ctr"/>
            <a:r>
              <a:rPr lang="en-US" dirty="0"/>
              <a:t>0.6 mol SO</a:t>
            </a:r>
            <a:r>
              <a:rPr lang="en-US" baseline="-25000" dirty="0"/>
              <a:t>4</a:t>
            </a:r>
            <a:r>
              <a:rPr lang="en-US" baseline="30000" dirty="0"/>
              <a:t>-2</a:t>
            </a:r>
            <a:r>
              <a:rPr lang="en-US" dirty="0"/>
              <a:t> m</a:t>
            </a:r>
            <a:r>
              <a:rPr lang="en-US" baseline="30000" dirty="0"/>
              <a:t>-3</a:t>
            </a:r>
            <a:r>
              <a:rPr lang="en-US" dirty="0"/>
              <a:t> d</a:t>
            </a:r>
            <a:r>
              <a:rPr lang="en-US" baseline="30000" dirty="0"/>
              <a:t>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E85D5-769D-47B6-8CDE-82EBE8055AE0}"/>
              </a:ext>
            </a:extLst>
          </p:cNvPr>
          <p:cNvSpPr txBox="1"/>
          <p:nvPr/>
        </p:nvSpPr>
        <p:spPr>
          <a:xfrm>
            <a:off x="7494392" y="5473833"/>
            <a:ext cx="8002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FPU</a:t>
            </a:r>
          </a:p>
          <a:p>
            <a:pPr algn="ctr"/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↑</a:t>
            </a:r>
          </a:p>
          <a:p>
            <a:pPr algn="ctr"/>
            <a:endParaRPr lang="en-US" baseline="30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64C3C3-27C8-4592-B9D6-16F3F1FB4E54}"/>
              </a:ext>
            </a:extLst>
          </p:cNvPr>
          <p:cNvSpPr txBox="1"/>
          <p:nvPr/>
        </p:nvSpPr>
        <p:spPr>
          <a:xfrm>
            <a:off x="7512024" y="2776566"/>
            <a:ext cx="78258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WL</a:t>
            </a:r>
          </a:p>
          <a:p>
            <a:pPr algn="ctr"/>
            <a:r>
              <a:rPr lang="en-US" dirty="0"/>
              <a:t>Fe </a:t>
            </a:r>
            <a:r>
              <a:rPr lang="en-US" dirty="0">
                <a:latin typeface="Century Gothic" panose="020B0502020202020204" pitchFamily="34" charset="0"/>
                <a:sym typeface="Wingdings" panose="05000000000000000000" pitchFamily="2" charset="2"/>
              </a:rPr>
              <a:t>↓</a:t>
            </a:r>
            <a:endParaRPr lang="en-US" dirty="0"/>
          </a:p>
          <a:p>
            <a:pPr algn="ctr"/>
            <a:endParaRPr lang="en-US" baseline="30000" dirty="0"/>
          </a:p>
          <a:p>
            <a:pPr algn="ctr"/>
            <a:endParaRPr lang="en-US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algn="ctr"/>
            <a:endParaRPr lang="en-US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EE0FC5FF-4DE6-45A1-AF93-A7BD7887239F}"/>
              </a:ext>
            </a:extLst>
          </p:cNvPr>
          <p:cNvSpPr/>
          <p:nvPr/>
        </p:nvSpPr>
        <p:spPr bwMode="auto">
          <a:xfrm>
            <a:off x="8294611" y="306949"/>
            <a:ext cx="646017" cy="2469617"/>
          </a:xfrm>
          <a:prstGeom prst="leftBrace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62F2C21D-EB91-4CCB-BE53-219DCBDAF444}"/>
              </a:ext>
            </a:extLst>
          </p:cNvPr>
          <p:cNvSpPr/>
          <p:nvPr/>
        </p:nvSpPr>
        <p:spPr bwMode="auto">
          <a:xfrm>
            <a:off x="8334373" y="2776566"/>
            <a:ext cx="606255" cy="829259"/>
          </a:xfrm>
          <a:prstGeom prst="leftBrace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3C6E1631-5B5C-4043-BC34-2C4C74C8D731}"/>
              </a:ext>
            </a:extLst>
          </p:cNvPr>
          <p:cNvSpPr/>
          <p:nvPr/>
        </p:nvSpPr>
        <p:spPr bwMode="auto">
          <a:xfrm>
            <a:off x="8374137" y="3605824"/>
            <a:ext cx="646016" cy="952371"/>
          </a:xfrm>
          <a:prstGeom prst="leftBrace">
            <a:avLst>
              <a:gd name="adj1" fmla="val 8333"/>
              <a:gd name="adj2" fmla="val 50833"/>
            </a:avLst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5C662BF7-1696-4CCD-A94B-5A03ECC5C4C5}"/>
              </a:ext>
            </a:extLst>
          </p:cNvPr>
          <p:cNvSpPr/>
          <p:nvPr/>
        </p:nvSpPr>
        <p:spPr bwMode="auto">
          <a:xfrm>
            <a:off x="8386924" y="5252889"/>
            <a:ext cx="606254" cy="1281486"/>
          </a:xfrm>
          <a:prstGeom prst="leftBrace">
            <a:avLst>
              <a:gd name="adj1" fmla="val 8333"/>
              <a:gd name="adj2" fmla="val 50833"/>
            </a:avLst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595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A78A83-6421-4B67-A4E6-553364661C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29573"/>
            <a:ext cx="6053431" cy="465946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9298939-0D8B-47B4-A973-D0DC47C09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System Aqueous Sulfate and Sulfide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D3528A-3B59-4181-83F9-86DC956ACDBF}"/>
              </a:ext>
            </a:extLst>
          </p:cNvPr>
          <p:cNvGrpSpPr/>
          <p:nvPr/>
        </p:nvGrpSpPr>
        <p:grpSpPr>
          <a:xfrm>
            <a:off x="6144244" y="2456307"/>
            <a:ext cx="6047756" cy="4401693"/>
            <a:chOff x="6144244" y="2456307"/>
            <a:chExt cx="6047756" cy="44016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BA3CA4-D690-4CF4-B875-4BB5102E4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4244" y="2456307"/>
              <a:ext cx="6047756" cy="4401693"/>
            </a:xfrm>
            <a:prstGeom prst="rect">
              <a:avLst/>
            </a:prstGeom>
          </p:spPr>
        </p:pic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8CE259A1-8E76-42F7-87F4-5B96F9692EB0}"/>
                </a:ext>
              </a:extLst>
            </p:cNvPr>
            <p:cNvSpPr/>
            <p:nvPr/>
          </p:nvSpPr>
          <p:spPr bwMode="auto">
            <a:xfrm>
              <a:off x="6839339" y="2556588"/>
              <a:ext cx="186611" cy="3713583"/>
            </a:xfrm>
            <a:prstGeom prst="rightBrac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54D478E-BE88-4FA9-9A88-95E0042DD2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21" y="1143000"/>
            <a:ext cx="4055706" cy="30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18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232E5-8AAA-4642-9126-D53C24F38B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44" y="903882"/>
            <a:ext cx="10516511" cy="585266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E58E0972-1B10-42AB-816D-A604E0AF5956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ACF Gaseous Sulfide</a:t>
            </a:r>
          </a:p>
        </p:txBody>
      </p:sp>
    </p:spTree>
    <p:extLst>
      <p:ext uri="{BB962C8B-B14F-4D97-AF65-F5344CB8AC3E}">
        <p14:creationId xmlns:p14="http://schemas.microsoft.com/office/powerpoint/2010/main" val="2018025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83549A-D75E-4742-8135-9C5BE6BD27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8163"/>
            <a:ext cx="12192000" cy="563983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4C22279F-102C-4E29-B457-8F72F5B7A0A7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ACF Temperature and Relative Humidity</a:t>
            </a:r>
          </a:p>
        </p:txBody>
      </p:sp>
    </p:spTree>
    <p:extLst>
      <p:ext uri="{BB962C8B-B14F-4D97-AF65-F5344CB8AC3E}">
        <p14:creationId xmlns:p14="http://schemas.microsoft.com/office/powerpoint/2010/main" val="1286289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211BF7-0F3A-4364-BD61-CF319AA238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710293"/>
              </p:ext>
            </p:extLst>
          </p:nvPr>
        </p:nvGraphicFramePr>
        <p:xfrm>
          <a:off x="15240" y="165161"/>
          <a:ext cx="12176760" cy="214108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065487">
                  <a:extLst>
                    <a:ext uri="{9D8B030D-6E8A-4147-A177-3AD203B41FA5}">
                      <a16:colId xmlns:a16="http://schemas.microsoft.com/office/drawing/2014/main" val="548141696"/>
                    </a:ext>
                  </a:extLst>
                </a:gridCol>
                <a:gridCol w="3079740">
                  <a:extLst>
                    <a:ext uri="{9D8B030D-6E8A-4147-A177-3AD203B41FA5}">
                      <a16:colId xmlns:a16="http://schemas.microsoft.com/office/drawing/2014/main" val="2424296277"/>
                    </a:ext>
                  </a:extLst>
                </a:gridCol>
                <a:gridCol w="3122481">
                  <a:extLst>
                    <a:ext uri="{9D8B030D-6E8A-4147-A177-3AD203B41FA5}">
                      <a16:colId xmlns:a16="http://schemas.microsoft.com/office/drawing/2014/main" val="3462739970"/>
                    </a:ext>
                  </a:extLst>
                </a:gridCol>
                <a:gridCol w="3909052">
                  <a:extLst>
                    <a:ext uri="{9D8B030D-6E8A-4147-A177-3AD203B41FA5}">
                      <a16:colId xmlns:a16="http://schemas.microsoft.com/office/drawing/2014/main" val="1752000196"/>
                    </a:ext>
                  </a:extLst>
                </a:gridCol>
              </a:tblGrid>
              <a:tr h="436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Air Flow (L/sec)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Temperature (°C)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Relative Humidity (%)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958565"/>
                  </a:ext>
                </a:extLst>
              </a:tr>
              <a:tr h="8062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ACF</a:t>
                      </a:r>
                      <a:r>
                        <a:rPr lang="en-US" sz="2400" b="0" kern="12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Influent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14±0.2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23±2.7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65±5.5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7323224"/>
                  </a:ext>
                </a:extLst>
              </a:tr>
              <a:tr h="8693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ACF Effluent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15±0.1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31±9.1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38±1.5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8900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426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211BF7-0F3A-4364-BD61-CF319AA238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" y="165161"/>
          <a:ext cx="12176760" cy="214108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065487">
                  <a:extLst>
                    <a:ext uri="{9D8B030D-6E8A-4147-A177-3AD203B41FA5}">
                      <a16:colId xmlns:a16="http://schemas.microsoft.com/office/drawing/2014/main" val="548141696"/>
                    </a:ext>
                  </a:extLst>
                </a:gridCol>
                <a:gridCol w="3079740">
                  <a:extLst>
                    <a:ext uri="{9D8B030D-6E8A-4147-A177-3AD203B41FA5}">
                      <a16:colId xmlns:a16="http://schemas.microsoft.com/office/drawing/2014/main" val="2424296277"/>
                    </a:ext>
                  </a:extLst>
                </a:gridCol>
                <a:gridCol w="3122481">
                  <a:extLst>
                    <a:ext uri="{9D8B030D-6E8A-4147-A177-3AD203B41FA5}">
                      <a16:colId xmlns:a16="http://schemas.microsoft.com/office/drawing/2014/main" val="3462739970"/>
                    </a:ext>
                  </a:extLst>
                </a:gridCol>
                <a:gridCol w="3909052">
                  <a:extLst>
                    <a:ext uri="{9D8B030D-6E8A-4147-A177-3AD203B41FA5}">
                      <a16:colId xmlns:a16="http://schemas.microsoft.com/office/drawing/2014/main" val="1752000196"/>
                    </a:ext>
                  </a:extLst>
                </a:gridCol>
              </a:tblGrid>
              <a:tr h="436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Air Flow (L/sec)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Temperature (°C)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Relative Humidity (%)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958565"/>
                  </a:ext>
                </a:extLst>
              </a:tr>
              <a:tr h="8062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ACF</a:t>
                      </a:r>
                      <a:r>
                        <a:rPr lang="en-US" sz="2400" b="0" kern="12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Influent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14±0.2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23±2.7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65±5.5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7323224"/>
                  </a:ext>
                </a:extLst>
              </a:tr>
              <a:tr h="8693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ACF Effluent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15±0.1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31±9.1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38±1.5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89009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EBFD5E6-A2BB-4727-92DE-769758EF5D8F}"/>
              </a:ext>
            </a:extLst>
          </p:cNvPr>
          <p:cNvSpPr txBox="1"/>
          <p:nvPr/>
        </p:nvSpPr>
        <p:spPr>
          <a:xfrm>
            <a:off x="15240" y="3088754"/>
            <a:ext cx="61077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2H</a:t>
            </a:r>
            <a:r>
              <a:rPr lang="en-US" sz="2800" b="1" baseline="-25000" dirty="0">
                <a:solidFill>
                  <a:schemeClr val="tx2"/>
                </a:solidFill>
              </a:rPr>
              <a:t>2</a:t>
            </a:r>
            <a:r>
              <a:rPr lang="en-US" sz="2800" b="1" dirty="0">
                <a:solidFill>
                  <a:schemeClr val="tx2"/>
                </a:solidFill>
              </a:rPr>
              <a:t>S + 4O</a:t>
            </a:r>
            <a:r>
              <a:rPr lang="en-US" sz="2800" b="1" baseline="-25000" dirty="0">
                <a:solidFill>
                  <a:schemeClr val="tx2"/>
                </a:solidFill>
              </a:rPr>
              <a:t>2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 2SO</a:t>
            </a:r>
            <a:r>
              <a:rPr lang="en-US" sz="28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+ 2H</a:t>
            </a:r>
            <a:r>
              <a:rPr lang="en-US" sz="28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O + O</a:t>
            </a:r>
            <a:r>
              <a:rPr lang="en-US" sz="28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  2H</a:t>
            </a:r>
            <a:r>
              <a:rPr lang="en-US" sz="28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2800" b="1" dirty="0">
                <a:solidFill>
                  <a:schemeClr val="tx2"/>
                </a:solidFill>
                <a:sym typeface="Wingdings" panose="05000000000000000000" pitchFamily="2" charset="2"/>
              </a:rPr>
              <a:t>SO</a:t>
            </a:r>
            <a:r>
              <a:rPr lang="en-US" sz="28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endParaRPr lang="en-US" sz="28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algn="ctr"/>
            <a:endParaRPr lang="en-US" sz="28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3200" b="1" dirty="0">
                <a:solidFill>
                  <a:schemeClr val="tx2"/>
                </a:solidFill>
                <a:sym typeface="Wingdings" panose="05000000000000000000" pitchFamily="2" charset="2"/>
              </a:rPr>
              <a:t>Elevated gaseous sulfide under moist aerobic conditions forms sulfuric acid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CE4B0-F525-4B9A-A9B4-29BBD07C7E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999" y="2275876"/>
            <a:ext cx="6069001" cy="455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82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ACF media autopsy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C2547E-E51D-4B26-ADA9-8FD11493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23A4D6-6D3E-4EA3-8EA0-DCE6F9DC4E79}"/>
              </a:ext>
            </a:extLst>
          </p:cNvPr>
          <p:cNvGrpSpPr/>
          <p:nvPr/>
        </p:nvGrpSpPr>
        <p:grpSpPr>
          <a:xfrm>
            <a:off x="2637254" y="316015"/>
            <a:ext cx="9278559" cy="5779985"/>
            <a:chOff x="2830792" y="209432"/>
            <a:chExt cx="9278559" cy="5779985"/>
          </a:xfrm>
          <a:solidFill>
            <a:schemeClr val="bg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1E3FA4-CEFD-4A39-97A9-F6EBD1A02174}"/>
                </a:ext>
              </a:extLst>
            </p:cNvPr>
            <p:cNvGrpSpPr/>
            <p:nvPr/>
          </p:nvGrpSpPr>
          <p:grpSpPr>
            <a:xfrm>
              <a:off x="5393799" y="2911969"/>
              <a:ext cx="1152144" cy="2697850"/>
              <a:chOff x="5513832" y="2861702"/>
              <a:chExt cx="1152144" cy="2697850"/>
            </a:xfrm>
            <a:grpFill/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C3F91E6-627B-4D5D-863F-F069FA3C989C}"/>
                  </a:ext>
                </a:extLst>
              </p:cNvPr>
              <p:cNvSpPr/>
              <p:nvPr/>
            </p:nvSpPr>
            <p:spPr>
              <a:xfrm>
                <a:off x="5513832" y="2861702"/>
                <a:ext cx="746760" cy="569024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4C501D3-145D-4F58-B490-2555DF54D622}"/>
                  </a:ext>
                </a:extLst>
              </p:cNvPr>
              <p:cNvSpPr/>
              <p:nvPr/>
            </p:nvSpPr>
            <p:spPr>
              <a:xfrm>
                <a:off x="5513832" y="3429000"/>
                <a:ext cx="1152144" cy="2130552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63E7ECF-A154-4294-AA54-7610C1C9073E}"/>
                </a:ext>
              </a:extLst>
            </p:cNvPr>
            <p:cNvGrpSpPr/>
            <p:nvPr/>
          </p:nvGrpSpPr>
          <p:grpSpPr>
            <a:xfrm>
              <a:off x="2830792" y="209432"/>
              <a:ext cx="7970635" cy="5779985"/>
              <a:chOff x="4829444" y="167969"/>
              <a:chExt cx="7970635" cy="5779985"/>
            </a:xfrm>
            <a:grpFill/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857F040-EC9F-4522-B5A4-8B3B6FFE64B1}"/>
                  </a:ext>
                </a:extLst>
              </p:cNvPr>
              <p:cNvSpPr/>
              <p:nvPr/>
            </p:nvSpPr>
            <p:spPr>
              <a:xfrm>
                <a:off x="11033760" y="5216434"/>
                <a:ext cx="283246" cy="24688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D78810A-4DBA-4965-9964-B91112E107CE}"/>
                  </a:ext>
                </a:extLst>
              </p:cNvPr>
              <p:cNvSpPr/>
              <p:nvPr/>
            </p:nvSpPr>
            <p:spPr>
              <a:xfrm>
                <a:off x="10916194" y="5671457"/>
                <a:ext cx="235131" cy="9579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589936E-1D7F-42FB-9857-7C0BD832F8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3035" y="844731"/>
                <a:ext cx="0" cy="2399647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1A0341E-CFB2-4443-9A04-6A6FE2DB5598}"/>
                  </a:ext>
                </a:extLst>
              </p:cNvPr>
              <p:cNvGrpSpPr/>
              <p:nvPr/>
            </p:nvGrpSpPr>
            <p:grpSpPr>
              <a:xfrm>
                <a:off x="4829444" y="167969"/>
                <a:ext cx="7970635" cy="5779985"/>
                <a:chOff x="4829444" y="167969"/>
                <a:chExt cx="7970635" cy="5779985"/>
              </a:xfrm>
              <a:grp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8E87418-2E60-4BF5-ABEE-21126A5BE5E7}"/>
                    </a:ext>
                  </a:extLst>
                </p:cNvPr>
                <p:cNvSpPr/>
                <p:nvPr/>
              </p:nvSpPr>
              <p:spPr>
                <a:xfrm>
                  <a:off x="8656307" y="825137"/>
                  <a:ext cx="2377440" cy="499872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7E2F4608-0653-4200-8FCC-C0C2DD9BBA91}"/>
                    </a:ext>
                  </a:extLst>
                </p:cNvPr>
                <p:cNvGrpSpPr/>
                <p:nvPr/>
              </p:nvGrpSpPr>
              <p:grpSpPr>
                <a:xfrm>
                  <a:off x="4829444" y="167969"/>
                  <a:ext cx="7970635" cy="5779985"/>
                  <a:chOff x="4829444" y="167969"/>
                  <a:chExt cx="7970635" cy="5779985"/>
                </a:xfrm>
                <a:grpFill/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DB59B7B7-5E4F-4A87-9662-BE495936CA4C}"/>
                      </a:ext>
                    </a:extLst>
                  </p:cNvPr>
                  <p:cNvSpPr/>
                  <p:nvPr/>
                </p:nvSpPr>
                <p:spPr>
                  <a:xfrm>
                    <a:off x="8421189" y="748937"/>
                    <a:ext cx="2778034" cy="95794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9755F9ED-4F2B-4838-82B1-6AC6C813EE6B}"/>
                      </a:ext>
                    </a:extLst>
                  </p:cNvPr>
                  <p:cNvSpPr/>
                  <p:nvPr/>
                </p:nvSpPr>
                <p:spPr>
                  <a:xfrm>
                    <a:off x="8421189" y="5804263"/>
                    <a:ext cx="2778034" cy="95794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3DCA7E07-532F-40E1-998E-4D1E52DB7471}"/>
                      </a:ext>
                    </a:extLst>
                  </p:cNvPr>
                  <p:cNvSpPr/>
                  <p:nvPr/>
                </p:nvSpPr>
                <p:spPr>
                  <a:xfrm>
                    <a:off x="8656320" y="5024846"/>
                    <a:ext cx="2377440" cy="95794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E18ED30-A4DC-4A3F-B211-F998909ED5D1}"/>
                      </a:ext>
                    </a:extLst>
                  </p:cNvPr>
                  <p:cNvSpPr/>
                  <p:nvPr/>
                </p:nvSpPr>
                <p:spPr>
                  <a:xfrm>
                    <a:off x="8953609" y="5120639"/>
                    <a:ext cx="164592" cy="683623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2B566784-4AF5-43EF-8498-DABC20EB97F4}"/>
                      </a:ext>
                    </a:extLst>
                  </p:cNvPr>
                  <p:cNvSpPr/>
                  <p:nvPr/>
                </p:nvSpPr>
                <p:spPr>
                  <a:xfrm>
                    <a:off x="9744674" y="5120639"/>
                    <a:ext cx="164592" cy="683623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853F9FCC-2EB9-4FB5-9996-4D7AD073F836}"/>
                      </a:ext>
                    </a:extLst>
                  </p:cNvPr>
                  <p:cNvSpPr/>
                  <p:nvPr/>
                </p:nvSpPr>
                <p:spPr>
                  <a:xfrm>
                    <a:off x="10530840" y="5120639"/>
                    <a:ext cx="164592" cy="683623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7" name="Straight Arrow Connector 36">
                    <a:extLst>
                      <a:ext uri="{FF2B5EF4-FFF2-40B4-BE49-F238E27FC236}">
                        <a16:creationId xmlns:a16="http://schemas.microsoft.com/office/drawing/2014/main" id="{725707D3-838D-43A2-9DC8-A0F66E1C114F}"/>
                      </a:ext>
                    </a:extLst>
                  </p:cNvPr>
                  <p:cNvCxnSpPr/>
                  <p:nvPr/>
                </p:nvCxnSpPr>
                <p:spPr>
                  <a:xfrm>
                    <a:off x="7644529" y="796834"/>
                    <a:ext cx="0" cy="5151120"/>
                  </a:xfrm>
                  <a:prstGeom prst="straightConnector1">
                    <a:avLst/>
                  </a:prstGeom>
                  <a:grpFill/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45566AF7-CCC3-44D6-9E72-606A18D49FDA}"/>
                      </a:ext>
                    </a:extLst>
                  </p:cNvPr>
                  <p:cNvSpPr txBox="1"/>
                  <p:nvPr/>
                </p:nvSpPr>
                <p:spPr>
                  <a:xfrm>
                    <a:off x="6889227" y="3160682"/>
                    <a:ext cx="913379" cy="338554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cs typeface="Times New Roman" panose="02020603050405020304" pitchFamily="18" charset="0"/>
                      </a:rPr>
                      <a:t>~1.8 m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5899BFB-A8F5-4E47-B305-F0D494142143}"/>
                      </a:ext>
                    </a:extLst>
                  </p:cNvPr>
                  <p:cNvSpPr txBox="1"/>
                  <p:nvPr/>
                </p:nvSpPr>
                <p:spPr>
                  <a:xfrm>
                    <a:off x="8953609" y="954922"/>
                    <a:ext cx="1601168" cy="830997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cs typeface="Times New Roman" panose="02020603050405020304" pitchFamily="18" charset="0"/>
                      </a:rPr>
                      <a:t>48 cm from top to media surface</a:t>
                    </a:r>
                  </a:p>
                </p:txBody>
              </p: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60E86702-3C00-4161-ABDA-A0AE861BA9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13035" y="3244334"/>
                    <a:ext cx="0" cy="2522917"/>
                  </a:xfrm>
                  <a:prstGeom prst="straightConnector1">
                    <a:avLst/>
                  </a:prstGeom>
                  <a:grpFill/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C3F250BD-999E-43DF-B992-E3CBC8305249}"/>
                      </a:ext>
                    </a:extLst>
                  </p:cNvPr>
                  <p:cNvSpPr txBox="1"/>
                  <p:nvPr/>
                </p:nvSpPr>
                <p:spPr>
                  <a:xfrm>
                    <a:off x="7644529" y="1859888"/>
                    <a:ext cx="654346" cy="33855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cs typeface="Times New Roman" panose="02020603050405020304" pitchFamily="18" charset="0"/>
                      </a:rPr>
                      <a:t>0.9 m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8FABBAF-D13B-4C3F-BEE3-622AFDA24338}"/>
                      </a:ext>
                    </a:extLst>
                  </p:cNvPr>
                  <p:cNvSpPr txBox="1"/>
                  <p:nvPr/>
                </p:nvSpPr>
                <p:spPr>
                  <a:xfrm>
                    <a:off x="7676384" y="4212008"/>
                    <a:ext cx="654346" cy="33855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cs typeface="Times New Roman" panose="02020603050405020304" pitchFamily="18" charset="0"/>
                      </a:rPr>
                      <a:t>0.9 m</a:t>
                    </a:r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3BB77BB3-D845-4278-840A-B8048033D26F}"/>
                      </a:ext>
                    </a:extLst>
                  </p:cNvPr>
                  <p:cNvSpPr/>
                  <p:nvPr/>
                </p:nvSpPr>
                <p:spPr>
                  <a:xfrm>
                    <a:off x="8656320" y="2395727"/>
                    <a:ext cx="2377427" cy="2722526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1A90EDD3-4C47-43B1-8384-2CC7E2C3AECD}"/>
                      </a:ext>
                    </a:extLst>
                  </p:cNvPr>
                  <p:cNvSpPr/>
                  <p:nvPr/>
                </p:nvSpPr>
                <p:spPr>
                  <a:xfrm>
                    <a:off x="4829444" y="2077800"/>
                    <a:ext cx="1778292" cy="338554"/>
                  </a:xfrm>
                  <a:prstGeom prst="rect">
                    <a:avLst/>
                  </a:prstGeom>
                  <a:grp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endParaRPr lang="en-US" sz="1600" dirty="0"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DA6DCD0A-9259-410C-8579-74B4F827D72C}"/>
                      </a:ext>
                    </a:extLst>
                  </p:cNvPr>
                  <p:cNvSpPr/>
                  <p:nvPr/>
                </p:nvSpPr>
                <p:spPr>
                  <a:xfrm>
                    <a:off x="10323871" y="491613"/>
                    <a:ext cx="206964" cy="353118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83C2C839-1711-4015-A935-85F7D567207E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9108369" y="167969"/>
                    <a:ext cx="2782582" cy="338554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cs typeface="Times New Roman" panose="02020603050405020304" pitchFamily="18" charset="0"/>
                      </a:rPr>
                      <a:t>PVC Pipe to Exhaust Blower</a:t>
                    </a: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3CA87D3E-A0EF-494F-96EC-54E247D80B54}"/>
                      </a:ext>
                    </a:extLst>
                  </p:cNvPr>
                  <p:cNvSpPr txBox="1"/>
                  <p:nvPr/>
                </p:nvSpPr>
                <p:spPr>
                  <a:xfrm>
                    <a:off x="11134558" y="5561503"/>
                    <a:ext cx="1665521" cy="33855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cs typeface="Times New Roman" panose="02020603050405020304" pitchFamily="18" charset="0"/>
                      </a:rPr>
                      <a:t>Condensate Drain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1DE0135B-9F5F-4ED5-8A9A-B9D7C4AEDD59}"/>
                      </a:ext>
                    </a:extLst>
                  </p:cNvPr>
                  <p:cNvSpPr txBox="1"/>
                  <p:nvPr/>
                </p:nvSpPr>
                <p:spPr>
                  <a:xfrm>
                    <a:off x="11268891" y="5170601"/>
                    <a:ext cx="1531188" cy="33855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cs typeface="Times New Roman" panose="02020603050405020304" pitchFamily="18" charset="0"/>
                      </a:rPr>
                      <a:t>PVC Pipe to OCS</a:t>
                    </a:r>
                  </a:p>
                </p:txBody>
              </p:sp>
            </p:grp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78C09A-7123-44C1-8104-24E9D0942A11}"/>
                </a:ext>
              </a:extLst>
            </p:cNvPr>
            <p:cNvSpPr txBox="1"/>
            <p:nvPr/>
          </p:nvSpPr>
          <p:spPr>
            <a:xfrm>
              <a:off x="6979859" y="5260540"/>
              <a:ext cx="1638975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cs typeface="Times New Roman" panose="02020603050405020304" pitchFamily="18" charset="0"/>
                </a:rPr>
                <a:t>PVC Support Legs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72E438-A97E-4D8F-817A-DB04A71199F9}"/>
                </a:ext>
              </a:extLst>
            </p:cNvPr>
            <p:cNvSpPr txBox="1"/>
            <p:nvPr/>
          </p:nvSpPr>
          <p:spPr>
            <a:xfrm>
              <a:off x="9316599" y="4224962"/>
              <a:ext cx="2792752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cs typeface="Times New Roman" panose="02020603050405020304" pitchFamily="18" charset="0"/>
                </a:rPr>
                <a:t>Perforated HDPE Support Plate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CC08C69-E7D6-43EE-B089-F6A83952B40B}"/>
                </a:ext>
              </a:extLst>
            </p:cNvPr>
            <p:cNvCxnSpPr/>
            <p:nvPr/>
          </p:nvCxnSpPr>
          <p:spPr>
            <a:xfrm flipH="1">
              <a:off x="9117668" y="4490034"/>
              <a:ext cx="521422" cy="598714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DF668F4-20F9-4A4A-A129-6022B179B7A7}"/>
                </a:ext>
              </a:extLst>
            </p:cNvPr>
            <p:cNvSpPr/>
            <p:nvPr/>
          </p:nvSpPr>
          <p:spPr>
            <a:xfrm>
              <a:off x="6657417" y="2437317"/>
              <a:ext cx="2352411" cy="51039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    </a:t>
              </a:r>
              <a:r>
                <a:rPr lang="en-US" sz="1600" b="1" dirty="0">
                  <a:solidFill>
                    <a:schemeClr val="tx1"/>
                  </a:solidFill>
                </a:rPr>
                <a:t>136,000 mg S/kg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C5C7F6-49B1-43E2-88E3-6910B3CE8AD8}"/>
                </a:ext>
              </a:extLst>
            </p:cNvPr>
            <p:cNvSpPr/>
            <p:nvPr/>
          </p:nvSpPr>
          <p:spPr>
            <a:xfrm>
              <a:off x="6682671" y="2935018"/>
              <a:ext cx="2327171" cy="51039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138,000 mg S/kg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1F0A97-1D0E-422A-854C-E8B5DA3C39E8}"/>
                </a:ext>
              </a:extLst>
            </p:cNvPr>
            <p:cNvSpPr/>
            <p:nvPr/>
          </p:nvSpPr>
          <p:spPr>
            <a:xfrm>
              <a:off x="6675738" y="3455034"/>
              <a:ext cx="2341038" cy="51039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132,000 mg S/kg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D5E2048-2E65-4D35-962B-A1188C474BD9}"/>
                </a:ext>
              </a:extLst>
            </p:cNvPr>
            <p:cNvSpPr/>
            <p:nvPr/>
          </p:nvSpPr>
          <p:spPr>
            <a:xfrm>
              <a:off x="6657655" y="3979827"/>
              <a:ext cx="2352187" cy="57416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155,000 mg S/kg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AA3F77B-3C59-486B-8A3B-783A96CFD3EE}"/>
                </a:ext>
              </a:extLst>
            </p:cNvPr>
            <p:cNvSpPr/>
            <p:nvPr/>
          </p:nvSpPr>
          <p:spPr>
            <a:xfrm>
              <a:off x="6666876" y="4557253"/>
              <a:ext cx="2352411" cy="4475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248,000 mg S/kg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881DFC-3BAD-42F8-B89A-004E4DD417CB}"/>
                </a:ext>
              </a:extLst>
            </p:cNvPr>
            <p:cNvSpPr txBox="1"/>
            <p:nvPr/>
          </p:nvSpPr>
          <p:spPr>
            <a:xfrm>
              <a:off x="6885604" y="2070318"/>
              <a:ext cx="2087924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n-lt"/>
                </a:rPr>
                <a:t>129,000 mg S/kg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D075FD-1E21-494A-B098-3BA8343AA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0"/>
            <a:ext cx="4416837" cy="4495800"/>
          </a:xfrm>
        </p:spPr>
        <p:txBody>
          <a:bodyPr/>
          <a:lstStyle/>
          <a:p>
            <a:r>
              <a:rPr lang="en-US" dirty="0"/>
              <a:t>October 2018</a:t>
            </a:r>
          </a:p>
          <a:p>
            <a:endParaRPr lang="en-US" dirty="0"/>
          </a:p>
          <a:p>
            <a:r>
              <a:rPr lang="en-US" dirty="0"/>
              <a:t>20 months operation</a:t>
            </a:r>
          </a:p>
          <a:p>
            <a:endParaRPr lang="en-US" dirty="0"/>
          </a:p>
          <a:p>
            <a:r>
              <a:rPr lang="en-US" dirty="0"/>
              <a:t>Core samples in lifts</a:t>
            </a:r>
          </a:p>
        </p:txBody>
      </p:sp>
    </p:spTree>
    <p:extLst>
      <p:ext uri="{BB962C8B-B14F-4D97-AF65-F5344CB8AC3E}">
        <p14:creationId xmlns:p14="http://schemas.microsoft.com/office/powerpoint/2010/main" val="1448700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A1B0D0-AE5B-41A3-BC06-D2377076A2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CE4D760-31F7-428F-9A2D-CBE8878E7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36" y="192957"/>
            <a:ext cx="109728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Sulfur mass balances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C99FC-3CF1-4730-A3E3-0BBE0D02A833}"/>
              </a:ext>
            </a:extLst>
          </p:cNvPr>
          <p:cNvSpPr txBox="1"/>
          <p:nvPr/>
        </p:nvSpPr>
        <p:spPr>
          <a:xfrm>
            <a:off x="9803205" y="378438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Missing 10%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B4257D-0174-46B1-8DA6-2486808673F1}"/>
              </a:ext>
            </a:extLst>
          </p:cNvPr>
          <p:cNvSpPr txBox="1"/>
          <p:nvPr/>
        </p:nvSpPr>
        <p:spPr>
          <a:xfrm>
            <a:off x="6262627" y="873058"/>
            <a:ext cx="4238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</a:rPr>
              <a:t>ACF S Mass Balance</a:t>
            </a:r>
          </a:p>
        </p:txBody>
      </p:sp>
    </p:spTree>
    <p:extLst>
      <p:ext uri="{BB962C8B-B14F-4D97-AF65-F5344CB8AC3E}">
        <p14:creationId xmlns:p14="http://schemas.microsoft.com/office/powerpoint/2010/main" val="1847990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>
          <a:xfrm>
            <a:off x="233265" y="214604"/>
            <a:ext cx="6644177" cy="635520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b="1" dirty="0"/>
              <a:t>Tar Creek Superfund Site</a:t>
            </a:r>
          </a:p>
          <a:p>
            <a:pPr>
              <a:defRPr/>
            </a:pPr>
            <a:r>
              <a:rPr lang="en-US" sz="2800" dirty="0"/>
              <a:t>National Priorities List (1983)</a:t>
            </a:r>
          </a:p>
          <a:p>
            <a:pPr>
              <a:defRPr/>
            </a:pPr>
            <a:r>
              <a:rPr lang="en-US" sz="2800" dirty="0"/>
              <a:t>Elevated Fe, Zn, Cd, Pb, As in water, chat, soils and biota</a:t>
            </a:r>
          </a:p>
          <a:p>
            <a:pPr>
              <a:defRPr/>
            </a:pPr>
            <a:r>
              <a:rPr lang="en-US" sz="2800" dirty="0"/>
              <a:t>Mining “mega-site”</a:t>
            </a:r>
          </a:p>
          <a:p>
            <a:pPr>
              <a:defRPr/>
            </a:pPr>
            <a:r>
              <a:rPr lang="en-US" sz="2800" dirty="0"/>
              <a:t>Ten Native American Tribes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OU CREW comprehensive watershed monitoring</a:t>
            </a:r>
          </a:p>
          <a:p>
            <a:r>
              <a:rPr lang="en-US" sz="2800" dirty="0"/>
              <a:t>1997 - present</a:t>
            </a:r>
          </a:p>
          <a:p>
            <a:r>
              <a:rPr lang="en-US" sz="2800" dirty="0"/>
              <a:t>Streams, point (artesian discharges), nonpoint (waste pile runoff / leachate) sources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FDC029D-7ACB-4277-9F6A-A769702F66E8}"/>
              </a:ext>
            </a:extLst>
          </p:cNvPr>
          <p:cNvGrpSpPr/>
          <p:nvPr/>
        </p:nvGrpSpPr>
        <p:grpSpPr>
          <a:xfrm>
            <a:off x="6942055" y="0"/>
            <a:ext cx="5283411" cy="6858000"/>
            <a:chOff x="6942055" y="0"/>
            <a:chExt cx="5283411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2055" y="0"/>
              <a:ext cx="5283411" cy="68580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B859764-6945-4A61-9328-B632D184D419}"/>
                </a:ext>
              </a:extLst>
            </p:cNvPr>
            <p:cNvSpPr txBox="1"/>
            <p:nvPr/>
          </p:nvSpPr>
          <p:spPr>
            <a:xfrm>
              <a:off x="11565819" y="1849373"/>
              <a:ext cx="5950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238E4BC-6BBF-4789-AE2D-0681CD1852A4}"/>
                </a:ext>
              </a:extLst>
            </p:cNvPr>
            <p:cNvSpPr txBox="1"/>
            <p:nvPr/>
          </p:nvSpPr>
          <p:spPr>
            <a:xfrm>
              <a:off x="11532155" y="2295703"/>
              <a:ext cx="628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OK</a:t>
              </a:r>
            </a:p>
          </p:txBody>
        </p:sp>
      </p:grpSp>
      <p:pic>
        <p:nvPicPr>
          <p:cNvPr id="96" name="Picture 10" descr="C:\NAIRN\CREW WWW\CREW web BW 070208\CREW_Logo_Cut.jpg">
            <a:extLst>
              <a:ext uri="{FF2B5EF4-FFF2-40B4-BE49-F238E27FC236}">
                <a16:creationId xmlns:a16="http://schemas.microsoft.com/office/drawing/2014/main" id="{A02479F4-3CEC-4908-A527-C1329419B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2154" y="0"/>
            <a:ext cx="693311" cy="106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0" descr="Image result for state map showing ottawa county">
            <a:extLst>
              <a:ext uri="{FF2B5EF4-FFF2-40B4-BE49-F238E27FC236}">
                <a16:creationId xmlns:a16="http://schemas.microsoft.com/office/drawing/2014/main" id="{51E36D5F-3240-43B4-A8FF-565FA0181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054" y="-13148"/>
            <a:ext cx="2024447" cy="100210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42670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A1B0D0-AE5B-41A3-BC06-D2377076A2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CE4D760-31F7-428F-9A2D-CBE8878E7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36" y="192957"/>
            <a:ext cx="109728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Sulfur mass balances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C99FC-3CF1-4730-A3E3-0BBE0D02A833}"/>
              </a:ext>
            </a:extLst>
          </p:cNvPr>
          <p:cNvSpPr txBox="1"/>
          <p:nvPr/>
        </p:nvSpPr>
        <p:spPr>
          <a:xfrm>
            <a:off x="9803205" y="378438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Missing 10%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B4257D-0174-46B1-8DA6-2486808673F1}"/>
              </a:ext>
            </a:extLst>
          </p:cNvPr>
          <p:cNvSpPr txBox="1"/>
          <p:nvPr/>
        </p:nvSpPr>
        <p:spPr>
          <a:xfrm>
            <a:off x="6262627" y="873058"/>
            <a:ext cx="4238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</a:rPr>
              <a:t>ACF S Mass Balance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CB6B03B-307F-4F62-B4F9-098410B02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188809"/>
              </p:ext>
            </p:extLst>
          </p:nvPr>
        </p:nvGraphicFramePr>
        <p:xfrm>
          <a:off x="255035" y="1502787"/>
          <a:ext cx="6004943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0934">
                  <a:extLst>
                    <a:ext uri="{9D8B030D-6E8A-4147-A177-3AD203B41FA5}">
                      <a16:colId xmlns:a16="http://schemas.microsoft.com/office/drawing/2014/main" val="1373802669"/>
                    </a:ext>
                  </a:extLst>
                </a:gridCol>
                <a:gridCol w="1194009">
                  <a:extLst>
                    <a:ext uri="{9D8B030D-6E8A-4147-A177-3AD203B41FA5}">
                      <a16:colId xmlns:a16="http://schemas.microsoft.com/office/drawing/2014/main" val="11918557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VFBR S Mass Balance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kg 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539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Aqueous S retained - from water quality analyses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1600 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579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VFBR substrate S – from substrate analyses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1100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37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S required for MeS precipitation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640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307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293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47168" y="1137169"/>
            <a:ext cx="6858000" cy="4583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94"/>
            <a:ext cx="4589893" cy="6857806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430482" y="5971142"/>
            <a:ext cx="9144000" cy="88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>
              <a:defRPr/>
            </a:pPr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Irreversibly Damaged?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34B31-41F2-416A-B5EA-08E61C749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229" y="-2938"/>
            <a:ext cx="4583664" cy="88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Pre-PTS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DC41B0-10C8-4B36-BFC3-65A33EE48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749" y="0"/>
            <a:ext cx="4583664" cy="88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Post-PTS</a:t>
            </a:r>
          </a:p>
        </p:txBody>
      </p:sp>
    </p:spTree>
    <p:extLst>
      <p:ext uri="{BB962C8B-B14F-4D97-AF65-F5344CB8AC3E}">
        <p14:creationId xmlns:p14="http://schemas.microsoft.com/office/powerpoint/2010/main" val="24565197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785E86-8D6F-47B5-A2B4-926B6A3211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05" y="1"/>
            <a:ext cx="122111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6F5FE6-B488-4EA7-90D8-6B4661A2CB15}"/>
              </a:ext>
            </a:extLst>
          </p:cNvPr>
          <p:cNvSpPr txBox="1"/>
          <p:nvPr/>
        </p:nvSpPr>
        <p:spPr>
          <a:xfrm>
            <a:off x="1085149" y="156410"/>
            <a:ext cx="9302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tx2"/>
                </a:solidFill>
              </a:rPr>
              <a:t>Receiving Stream Recovery</a:t>
            </a:r>
          </a:p>
        </p:txBody>
      </p:sp>
    </p:spTree>
    <p:extLst>
      <p:ext uri="{BB962C8B-B14F-4D97-AF65-F5344CB8AC3E}">
        <p14:creationId xmlns:p14="http://schemas.microsoft.com/office/powerpoint/2010/main" val="468811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230260" y="135321"/>
            <a:ext cx="4674637" cy="1143000"/>
          </a:xfrm>
        </p:spPr>
        <p:txBody>
          <a:bodyPr/>
          <a:lstStyle/>
          <a:p>
            <a:r>
              <a:rPr lang="en-US" dirty="0"/>
              <a:t>Receiving Stream Recovery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379550" y="1460883"/>
            <a:ext cx="4525347" cy="4495800"/>
          </a:xfrm>
        </p:spPr>
        <p:txBody>
          <a:bodyPr/>
          <a:lstStyle/>
          <a:p>
            <a:r>
              <a:rPr lang="en-US" dirty="0"/>
              <a:t>Long-term water quality data collection (15+ years)</a:t>
            </a:r>
          </a:p>
          <a:p>
            <a:endParaRPr lang="en-US" sz="1200" dirty="0"/>
          </a:p>
          <a:p>
            <a:r>
              <a:rPr lang="en-US" dirty="0"/>
              <a:t>Long-term fish community analysis (12+ years)</a:t>
            </a:r>
          </a:p>
          <a:p>
            <a:endParaRPr lang="en-US" sz="1200" dirty="0"/>
          </a:p>
          <a:p>
            <a:r>
              <a:rPr lang="en-US" dirty="0"/>
              <a:t>Documented changes in water quality and ecological community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C31443-AFFE-4527-A9FA-234D0F082746}"/>
              </a:ext>
            </a:extLst>
          </p:cNvPr>
          <p:cNvGrpSpPr/>
          <p:nvPr/>
        </p:nvGrpSpPr>
        <p:grpSpPr>
          <a:xfrm>
            <a:off x="4863131" y="-1624"/>
            <a:ext cx="4469363" cy="6988026"/>
            <a:chOff x="6198638" y="-1624"/>
            <a:chExt cx="4469363" cy="698802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E6A24C7-40E2-416B-AEB3-247C87AF3EAF}"/>
                </a:ext>
              </a:extLst>
            </p:cNvPr>
            <p:cNvGrpSpPr/>
            <p:nvPr/>
          </p:nvGrpSpPr>
          <p:grpSpPr>
            <a:xfrm>
              <a:off x="6198638" y="-1624"/>
              <a:ext cx="4469363" cy="6988026"/>
              <a:chOff x="4674637" y="-1624"/>
              <a:chExt cx="4469363" cy="698802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74637" y="-1624"/>
                <a:ext cx="4469363" cy="6859624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 rot="18443370">
                <a:off x="7797161" y="5963718"/>
                <a:ext cx="15837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Tar Creek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 rot="3696322">
                <a:off x="6604541" y="3171193"/>
                <a:ext cx="29889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Unnamed Tributary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550321" y="2503087"/>
                <a:ext cx="9034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UT-U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276712" y="5475156"/>
                <a:ext cx="9034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UT-R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323730" y="3437861"/>
                <a:ext cx="9034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UT-D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53ED2F7-4AC4-48F8-9F33-680AC80F9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37429" y="781560"/>
                <a:ext cx="1066969" cy="579920"/>
              </a:xfrm>
              <a:prstGeom prst="rect">
                <a:avLst/>
              </a:prstGeom>
            </p:spPr>
          </p:pic>
          <p:sp>
            <p:nvSpPr>
              <p:cNvPr id="15" name="Oval 14"/>
              <p:cNvSpPr/>
              <p:nvPr/>
            </p:nvSpPr>
            <p:spPr bwMode="auto">
              <a:xfrm>
                <a:off x="6012958" y="802432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107411" y="663039"/>
                <a:ext cx="885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UT-P</a:t>
                </a: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BBFFBD2-B1C7-47C1-A7C9-9F87BB516F9B}"/>
                </a:ext>
              </a:extLst>
            </p:cNvPr>
            <p:cNvSpPr/>
            <p:nvPr/>
          </p:nvSpPr>
          <p:spPr bwMode="auto">
            <a:xfrm>
              <a:off x="8233478" y="136148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298E3A1-2D35-4B68-A650-D4A95090D116}"/>
                </a:ext>
              </a:extLst>
            </p:cNvPr>
            <p:cNvSpPr/>
            <p:nvPr/>
          </p:nvSpPr>
          <p:spPr bwMode="auto">
            <a:xfrm>
              <a:off x="8709273" y="2873312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3C7CC89-264B-4C11-9917-531977B952AB}"/>
                </a:ext>
              </a:extLst>
            </p:cNvPr>
            <p:cNvSpPr/>
            <p:nvPr/>
          </p:nvSpPr>
          <p:spPr bwMode="auto">
            <a:xfrm>
              <a:off x="8852375" y="3510998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7255174-0B53-4949-9551-DDB5A47CFC65}"/>
                </a:ext>
              </a:extLst>
            </p:cNvPr>
            <p:cNvSpPr/>
            <p:nvPr/>
          </p:nvSpPr>
          <p:spPr bwMode="auto">
            <a:xfrm>
              <a:off x="9667351" y="5595548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1288AB-8637-428E-BC0A-AAA79CFE7E10}"/>
                </a:ext>
              </a:extLst>
            </p:cNvPr>
            <p:cNvSpPr txBox="1"/>
            <p:nvPr/>
          </p:nvSpPr>
          <p:spPr>
            <a:xfrm>
              <a:off x="8350246" y="1065150"/>
              <a:ext cx="11086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UT-HS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53B876D-AE83-4D27-AD08-F8F015A9BDDB}"/>
              </a:ext>
            </a:extLst>
          </p:cNvPr>
          <p:cNvGrpSpPr/>
          <p:nvPr/>
        </p:nvGrpSpPr>
        <p:grpSpPr>
          <a:xfrm>
            <a:off x="9332494" y="4446"/>
            <a:ext cx="2829504" cy="2121408"/>
            <a:chOff x="9332494" y="4446"/>
            <a:chExt cx="2829504" cy="2121408"/>
          </a:xfrm>
        </p:grpSpPr>
        <p:pic>
          <p:nvPicPr>
            <p:cNvPr id="31" name="Picture 2" descr="G:\Tar Ck OctNov05\DSC02632.JPG">
              <a:extLst>
                <a:ext uri="{FF2B5EF4-FFF2-40B4-BE49-F238E27FC236}">
                  <a16:creationId xmlns:a16="http://schemas.microsoft.com/office/drawing/2014/main" id="{AF7CDF60-5212-4B69-A45D-460A63C59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2494" y="4446"/>
              <a:ext cx="2829504" cy="2121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4B4021C-1AE5-40CD-9975-2A306EAA7996}"/>
                </a:ext>
              </a:extLst>
            </p:cNvPr>
            <p:cNvSpPr txBox="1"/>
            <p:nvPr/>
          </p:nvSpPr>
          <p:spPr>
            <a:xfrm>
              <a:off x="9363664" y="17937"/>
              <a:ext cx="69762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2005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041B7C-217F-4514-B500-20269EE457EB}"/>
              </a:ext>
            </a:extLst>
          </p:cNvPr>
          <p:cNvGrpSpPr/>
          <p:nvPr/>
        </p:nvGrpSpPr>
        <p:grpSpPr>
          <a:xfrm>
            <a:off x="9348764" y="2348844"/>
            <a:ext cx="2828649" cy="2121408"/>
            <a:chOff x="9348764" y="2324780"/>
            <a:chExt cx="2828649" cy="2121408"/>
          </a:xfrm>
        </p:grpSpPr>
        <p:pic>
          <p:nvPicPr>
            <p:cNvPr id="32" name="Picture 2" descr="G:\Tar CK SEPT 2009\PICT0082.JPG">
              <a:extLst>
                <a:ext uri="{FF2B5EF4-FFF2-40B4-BE49-F238E27FC236}">
                  <a16:creationId xmlns:a16="http://schemas.microsoft.com/office/drawing/2014/main" id="{960D79A8-94F5-4E2C-B111-576B557EAF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8764" y="2324780"/>
              <a:ext cx="2828649" cy="2121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B1D873-1C86-4505-B456-4C87BCBC5B16}"/>
                </a:ext>
              </a:extLst>
            </p:cNvPr>
            <p:cNvSpPr txBox="1"/>
            <p:nvPr/>
          </p:nvSpPr>
          <p:spPr>
            <a:xfrm>
              <a:off x="9359536" y="2328792"/>
              <a:ext cx="69762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2009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B86459-71FE-4BC1-A8F9-6AE7D27524ED}"/>
              </a:ext>
            </a:extLst>
          </p:cNvPr>
          <p:cNvGrpSpPr/>
          <p:nvPr/>
        </p:nvGrpSpPr>
        <p:grpSpPr>
          <a:xfrm>
            <a:off x="9369730" y="4720166"/>
            <a:ext cx="2822270" cy="2116523"/>
            <a:chOff x="9369730" y="4720166"/>
            <a:chExt cx="2822270" cy="2116523"/>
          </a:xfrm>
        </p:grpSpPr>
        <p:pic>
          <p:nvPicPr>
            <p:cNvPr id="34" name="Picture 2" descr="G:\Tar Ck 19Oct2012\PA190501TribRob Flow under slab.JPG">
              <a:extLst>
                <a:ext uri="{FF2B5EF4-FFF2-40B4-BE49-F238E27FC236}">
                  <a16:creationId xmlns:a16="http://schemas.microsoft.com/office/drawing/2014/main" id="{C905E529-1D50-46E2-AF8F-BF6CF42DF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9730" y="4720166"/>
              <a:ext cx="2822270" cy="211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236992-DE2E-4812-B936-BB41DD70C96E}"/>
                </a:ext>
              </a:extLst>
            </p:cNvPr>
            <p:cNvSpPr txBox="1"/>
            <p:nvPr/>
          </p:nvSpPr>
          <p:spPr>
            <a:xfrm>
              <a:off x="9388868" y="4727150"/>
              <a:ext cx="69762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632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16" y="83594"/>
            <a:ext cx="9144000" cy="815566"/>
          </a:xfrm>
        </p:spPr>
        <p:txBody>
          <a:bodyPr/>
          <a:lstStyle/>
          <a:p>
            <a:pPr algn="l"/>
            <a:r>
              <a:rPr lang="en-US" sz="2800" dirty="0"/>
              <a:t>Unnamed Tributary fish data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175823"/>
              </p:ext>
            </p:extLst>
          </p:nvPr>
        </p:nvGraphicFramePr>
        <p:xfrm>
          <a:off x="179772" y="899160"/>
          <a:ext cx="8896752" cy="595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2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732">
                <a:tc gridSpan="4"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Catch per unit effort (CPUE)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Scientific name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Common name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2005-07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</a:rPr>
                        <a:t>2009-16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dirty="0">
                          <a:solidFill>
                            <a:schemeClr val="tx1"/>
                          </a:solidFill>
                          <a:latin typeface="+mn-lt"/>
                        </a:rPr>
                        <a:t>Gambusia affinis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Western mosquitofish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39.24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187.60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dirty="0">
                          <a:solidFill>
                            <a:schemeClr val="tx1"/>
                          </a:solidFill>
                          <a:latin typeface="+mn-lt"/>
                        </a:rPr>
                        <a:t>Lepomis</a:t>
                      </a:r>
                      <a:r>
                        <a:rPr lang="en-US" sz="1700" b="0" i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cyanellus</a:t>
                      </a:r>
                      <a:endParaRPr lang="en-US" sz="1700" b="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Green sunfish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0.81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16.80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dirty="0">
                          <a:solidFill>
                            <a:schemeClr val="tx1"/>
                          </a:solidFill>
                          <a:latin typeface="+mn-lt"/>
                        </a:rPr>
                        <a:t>Lepomis macrochirus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Bluegill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1.00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3.00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dirty="0">
                          <a:solidFill>
                            <a:schemeClr val="tx1"/>
                          </a:solidFill>
                          <a:latin typeface="+mn-lt"/>
                        </a:rPr>
                        <a:t>Lepomis megalotis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Longear</a:t>
                      </a:r>
                      <a:r>
                        <a:rPr lang="en-US" sz="1700" b="0" i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sunfish</a:t>
                      </a:r>
                      <a:endParaRPr lang="en-US" sz="17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0.02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6.80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Notemigonus crysoleucas</a:t>
                      </a:r>
                      <a:endParaRPr lang="en-US" sz="1700" b="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Golden shiner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0.17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0.60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Lepomis gulosus</a:t>
                      </a:r>
                      <a:endParaRPr lang="en-US" sz="1700" b="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Warmouth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0.07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1.0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Lepomis microlophus</a:t>
                      </a:r>
                      <a:endParaRPr lang="en-US" sz="1700" b="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Redear sunfish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18.00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228148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dirty="0">
                          <a:solidFill>
                            <a:schemeClr val="tx1"/>
                          </a:solidFill>
                          <a:latin typeface="+mn-lt"/>
                        </a:rPr>
                        <a:t>Lepomis sp.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Sunfish hybrid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2.5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880306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Labidesthes sicculus</a:t>
                      </a:r>
                      <a:endParaRPr lang="en-US" sz="1700" b="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Brook silversides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2.0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24642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dirty="0">
                          <a:solidFill>
                            <a:schemeClr val="tx1"/>
                          </a:solidFill>
                          <a:latin typeface="+mn-lt"/>
                        </a:rPr>
                        <a:t>Etheostoma gracile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Slough</a:t>
                      </a:r>
                      <a:r>
                        <a:rPr lang="en-US" sz="1700" b="0" i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darter</a:t>
                      </a:r>
                      <a:endParaRPr lang="en-US" sz="17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0.80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Ameiurus melas</a:t>
                      </a:r>
                      <a:endParaRPr lang="en-US" sz="1700" b="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Black bullhead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0.40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Fundulus notatus</a:t>
                      </a:r>
                      <a:endParaRPr lang="en-US" sz="1700" b="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Blackstriped topminnow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0.40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Pomoxis annularis</a:t>
                      </a:r>
                      <a:endParaRPr lang="en-US" sz="1700" b="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White crappie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0.30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425239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r>
                        <a:rPr lang="en-US" sz="1700" b="0" i="1" dirty="0">
                          <a:solidFill>
                            <a:schemeClr val="tx1"/>
                          </a:solidFill>
                          <a:latin typeface="+mn-lt"/>
                        </a:rPr>
                        <a:t>Micropterus salmoides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Largemouth bass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0.20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endParaRPr lang="en-US" sz="17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Species</a:t>
                      </a:r>
                      <a:r>
                        <a:rPr lang="en-US" sz="1700" b="0" i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richness</a:t>
                      </a:r>
                      <a:endParaRPr lang="en-US" sz="17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i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6" name="Picture 2" descr="G:\Tar CK SEPT 2009\PICT0105.JPG">
            <a:extLst>
              <a:ext uri="{FF2B5EF4-FFF2-40B4-BE49-F238E27FC236}">
                <a16:creationId xmlns:a16="http://schemas.microsoft.com/office/drawing/2014/main" id="{E7BC0D87-0372-424B-9A7E-7A91BA75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9468" y="0"/>
            <a:ext cx="3022532" cy="226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437E06-4AE7-4155-BECD-4324FB82F4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783311" y="4522552"/>
            <a:ext cx="3420561" cy="2335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19C8AF-D1E3-4472-84B1-E3D1BC726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859789" y="2074271"/>
            <a:ext cx="2022906" cy="264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15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B8876B-85BB-4F3D-A62E-CC2314AABF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3E3C71-ADE9-4F4C-9251-3E96394B2981}"/>
              </a:ext>
            </a:extLst>
          </p:cNvPr>
          <p:cNvSpPr txBox="1"/>
          <p:nvPr/>
        </p:nvSpPr>
        <p:spPr>
          <a:xfrm>
            <a:off x="-2" y="5493919"/>
            <a:ext cx="12192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433162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045EA-A9E9-4422-BEA2-63AAF460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Conclusions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C37023-85BC-410A-A58D-0B5E3A30A86E}"/>
              </a:ext>
            </a:extLst>
          </p:cNvPr>
          <p:cNvSpPr txBox="1">
            <a:spLocks/>
          </p:cNvSpPr>
          <p:nvPr/>
        </p:nvSpPr>
        <p:spPr>
          <a:xfrm>
            <a:off x="509383" y="1292809"/>
            <a:ext cx="11514666" cy="56557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3200" dirty="0"/>
              <a:t>VFBR bacterial sulfate reduction produced excess sulfide beyond that needed for trace metal precipitation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3200" dirty="0"/>
              <a:t>Capture and removal of gaseous sulfide helped to decrease aqueous sulfide concentrations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3200" dirty="0"/>
              <a:t>Solar-driven vacuum blower and an activated carbon filter (ACF) effectively removed gaseous sulfide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3200" dirty="0"/>
              <a:t>Solar-driven float mix aerators (FMAs) effectively removed aqueous sulfide in the final polishing unit (FPU)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3200" dirty="0"/>
              <a:t>Estimates of sulfur species in aqueous, gaseous and solid phases accounted for reasonable mass balance of sulfur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5926EB-F166-4E54-8CCC-BD551A4A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4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17638"/>
            <a:ext cx="11073063" cy="4495800"/>
          </a:xfrm>
        </p:spPr>
        <p:txBody>
          <a:bodyPr/>
          <a:lstStyle/>
          <a:p>
            <a:r>
              <a:rPr lang="en-US" dirty="0"/>
              <a:t>Passive treatment is a demonstrated ecological engineering technology to improve mine water quality</a:t>
            </a:r>
          </a:p>
          <a:p>
            <a:endParaRPr lang="en-US" dirty="0"/>
          </a:p>
          <a:p>
            <a:r>
              <a:rPr lang="en-US" dirty="0"/>
              <a:t>Water quality improvement has direct influence on ecological metrics in stream and riparian areas</a:t>
            </a:r>
          </a:p>
          <a:p>
            <a:endParaRPr lang="en-US" dirty="0"/>
          </a:p>
          <a:p>
            <a:r>
              <a:rPr lang="en-US" dirty="0"/>
              <a:t>Widespread applicability requires revisiting and revising administrative and regulatory constraints</a:t>
            </a:r>
          </a:p>
        </p:txBody>
      </p:sp>
    </p:spTree>
    <p:extLst>
      <p:ext uri="{BB962C8B-B14F-4D97-AF65-F5344CB8AC3E}">
        <p14:creationId xmlns:p14="http://schemas.microsoft.com/office/powerpoint/2010/main" val="1020895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, person, ground, sky&#10;&#10;Description automatically generated">
            <a:extLst>
              <a:ext uri="{FF2B5EF4-FFF2-40B4-BE49-F238E27FC236}">
                <a16:creationId xmlns:a16="http://schemas.microsoft.com/office/drawing/2014/main" id="{9A5B1761-7A16-4716-A1A2-B306EEB4F2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487" y="1244933"/>
            <a:ext cx="3049110" cy="5420640"/>
          </a:xfrm>
          <a:prstGeom prst="rect">
            <a:avLst/>
          </a:prstGeom>
        </p:spPr>
      </p:pic>
      <p:pic>
        <p:nvPicPr>
          <p:cNvPr id="17" name="Picture 1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862B9BBC-9D50-4BFC-822C-957358074E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65773" y="802532"/>
            <a:ext cx="4733683" cy="3550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D45AF2-8E55-46AB-A562-A6C405B1E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67464"/>
            <a:ext cx="10972800" cy="1143000"/>
          </a:xfrm>
        </p:spPr>
        <p:txBody>
          <a:bodyPr/>
          <a:lstStyle/>
          <a:p>
            <a:r>
              <a:rPr lang="en-US" b="1" dirty="0"/>
              <a:t>Special Thanks</a:t>
            </a:r>
          </a:p>
        </p:txBody>
      </p:sp>
      <p:pic>
        <p:nvPicPr>
          <p:cNvPr id="6" name="Picture 5" descr="BioMost Logo">
            <a:extLst>
              <a:ext uri="{FF2B5EF4-FFF2-40B4-BE49-F238E27FC236}">
                <a16:creationId xmlns:a16="http://schemas.microsoft.com/office/drawing/2014/main" id="{D65A1AB2-71EA-4573-B8FE-589028CC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3221" y="59738"/>
            <a:ext cx="2644564" cy="263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20E5B-9CD3-47B7-ADA3-5503C381666E}"/>
              </a:ext>
            </a:extLst>
          </p:cNvPr>
          <p:cNvSpPr txBox="1"/>
          <p:nvPr/>
        </p:nvSpPr>
        <p:spPr>
          <a:xfrm>
            <a:off x="4131894" y="1335960"/>
            <a:ext cx="294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Buck Neely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5763E-F036-4790-942C-2D17351CC1B5}"/>
              </a:ext>
            </a:extLst>
          </p:cNvPr>
          <p:cNvSpPr txBox="1"/>
          <p:nvPr/>
        </p:nvSpPr>
        <p:spPr>
          <a:xfrm>
            <a:off x="415536" y="4245508"/>
            <a:ext cx="3171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Tim Danehy</a:t>
            </a:r>
          </a:p>
        </p:txBody>
      </p:sp>
      <p:pic>
        <p:nvPicPr>
          <p:cNvPr id="11" name="Picture 10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E4043E54-53BE-47ED-9C2A-2FD3AD1BE1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513" y="4088527"/>
            <a:ext cx="4549812" cy="25592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16B78B-133D-497C-845D-0FEC53650F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39" y="2859666"/>
            <a:ext cx="2385488" cy="9098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D52E23-1045-4A99-AE0C-3F23BBCBD8D7}"/>
              </a:ext>
            </a:extLst>
          </p:cNvPr>
          <p:cNvSpPr txBox="1"/>
          <p:nvPr/>
        </p:nvSpPr>
        <p:spPr>
          <a:xfrm>
            <a:off x="7872580" y="5987862"/>
            <a:ext cx="373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Russ Dutnell</a:t>
            </a:r>
          </a:p>
        </p:txBody>
      </p:sp>
    </p:spTree>
    <p:extLst>
      <p:ext uri="{BB962C8B-B14F-4D97-AF65-F5344CB8AC3E}">
        <p14:creationId xmlns:p14="http://schemas.microsoft.com/office/powerpoint/2010/main" val="27210942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85" y="84563"/>
            <a:ext cx="8229600" cy="648982"/>
          </a:xfrm>
        </p:spPr>
        <p:txBody>
          <a:bodyPr/>
          <a:lstStyle/>
          <a:p>
            <a:pPr algn="l">
              <a:tabLst>
                <a:tab pos="2795588" algn="l"/>
              </a:tabLst>
              <a:defRPr/>
            </a:pPr>
            <a:r>
              <a:rPr lang="en-US" dirty="0"/>
              <a:t>Acknowledgements</a:t>
            </a:r>
          </a:p>
        </p:txBody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9547" y="932631"/>
            <a:ext cx="9033425" cy="531495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Our private landowner</a:t>
            </a:r>
          </a:p>
          <a:p>
            <a:pPr lvl="1">
              <a:defRPr/>
            </a:pPr>
            <a:r>
              <a:rPr lang="en-US" sz="2000" dirty="0"/>
              <a:t>Corbus family</a:t>
            </a:r>
          </a:p>
          <a:p>
            <a:pPr>
              <a:defRPr/>
            </a:pPr>
            <a:r>
              <a:rPr lang="en-US" sz="2400" dirty="0"/>
              <a:t>Our funding sources</a:t>
            </a:r>
          </a:p>
          <a:p>
            <a:pPr lvl="1">
              <a:defRPr/>
            </a:pPr>
            <a:r>
              <a:rPr lang="en-US" sz="2000" dirty="0"/>
              <a:t>ODEQ Land Protection Division</a:t>
            </a:r>
          </a:p>
          <a:p>
            <a:pPr lvl="1">
              <a:defRPr/>
            </a:pPr>
            <a:r>
              <a:rPr lang="en-US" sz="2000" dirty="0"/>
              <a:t>Grand River Dam Authority Ecosystems Management</a:t>
            </a:r>
          </a:p>
          <a:p>
            <a:pPr>
              <a:defRPr/>
            </a:pPr>
            <a:r>
              <a:rPr lang="en-US" sz="2400" dirty="0"/>
              <a:t>Our partners</a:t>
            </a:r>
          </a:p>
          <a:p>
            <a:pPr lvl="1">
              <a:defRPr/>
            </a:pPr>
            <a:r>
              <a:rPr lang="en-US" sz="2000" dirty="0"/>
              <a:t>OU CREW, CEES and Biology</a:t>
            </a:r>
          </a:p>
          <a:p>
            <a:pPr lvl="1">
              <a:defRPr/>
            </a:pPr>
            <a:r>
              <a:rPr lang="en-US" sz="2000" dirty="0"/>
              <a:t>Quapaw Nation of Oklahoma</a:t>
            </a:r>
          </a:p>
          <a:p>
            <a:pPr lvl="1">
              <a:defRPr/>
            </a:pPr>
            <a:r>
              <a:rPr lang="en-US" sz="2000" dirty="0"/>
              <a:t>City of Commerce</a:t>
            </a:r>
          </a:p>
          <a:p>
            <a:pPr lvl="1">
              <a:defRPr/>
            </a:pPr>
            <a:r>
              <a:rPr lang="en-US" sz="2000" dirty="0"/>
              <a:t>Northeastern Oklahoma A&amp;M College</a:t>
            </a:r>
          </a:p>
          <a:p>
            <a:pPr lvl="1">
              <a:defRPr/>
            </a:pPr>
            <a:r>
              <a:rPr lang="en-US" sz="2000" dirty="0"/>
              <a:t>CH2M-Hill team and subcontractors</a:t>
            </a:r>
          </a:p>
          <a:p>
            <a:pPr lvl="1">
              <a:defRPr/>
            </a:pPr>
            <a:r>
              <a:rPr lang="en-US" sz="2000" dirty="0"/>
              <a:t>BioMost Inc. and Riverman Engineering</a:t>
            </a:r>
          </a:p>
          <a:p>
            <a:pPr lvl="1">
              <a:defRPr/>
            </a:pPr>
            <a:r>
              <a:rPr lang="en-US" sz="2000" dirty="0"/>
              <a:t>LEAD Agency</a:t>
            </a:r>
          </a:p>
          <a:p>
            <a:pPr>
              <a:defRPr/>
            </a:pPr>
            <a:r>
              <a:rPr lang="en-US" sz="2400" dirty="0"/>
              <a:t>CREW past and present</a:t>
            </a:r>
          </a:p>
        </p:txBody>
      </p:sp>
      <p:pic>
        <p:nvPicPr>
          <p:cNvPr id="17" name="Picture 6" descr="epaSeal">
            <a:extLst>
              <a:ext uri="{FF2B5EF4-FFF2-40B4-BE49-F238E27FC236}">
                <a16:creationId xmlns:a16="http://schemas.microsoft.com/office/drawing/2014/main" id="{762A8956-492C-42EE-B561-BBE1A1ABC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040" y="113380"/>
            <a:ext cx="958548" cy="95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DEQ">
            <a:extLst>
              <a:ext uri="{FF2B5EF4-FFF2-40B4-BE49-F238E27FC236}">
                <a16:creationId xmlns:a16="http://schemas.microsoft.com/office/drawing/2014/main" id="{8D571D64-A3A9-41C2-BB76-500B5EAC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224" y="1216539"/>
            <a:ext cx="1613654" cy="84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ject 2">
            <a:extLst>
              <a:ext uri="{FF2B5EF4-FFF2-40B4-BE49-F238E27FC236}">
                <a16:creationId xmlns:a16="http://schemas.microsoft.com/office/drawing/2014/main" id="{74DA774D-48D9-46BE-9495-13ACBC4927B3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224" y="2980246"/>
            <a:ext cx="976963" cy="962726"/>
          </a:xfrm>
          <a:prstGeom prst="rect">
            <a:avLst/>
          </a:prstGeom>
          <a:noFill/>
          <a:ln w="28575">
            <a:miter lim="800000"/>
            <a:headEnd/>
            <a:tailEnd/>
          </a:ln>
          <a:effectLst/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A3E5AE9A-A389-47A2-AD46-A50E5F519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5053" y="6141984"/>
            <a:ext cx="2064842" cy="6118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1" name="Picture 2" descr="http://siterepository.s3.amazonaws.com/00671201011010826533245.png">
            <a:extLst>
              <a:ext uri="{FF2B5EF4-FFF2-40B4-BE49-F238E27FC236}">
                <a16:creationId xmlns:a16="http://schemas.microsoft.com/office/drawing/2014/main" id="{B6219A26-FCC1-4B97-9F96-47F4090C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1777" y="3888505"/>
            <a:ext cx="886623" cy="886624"/>
          </a:xfrm>
          <a:prstGeom prst="rect">
            <a:avLst/>
          </a:prstGeom>
          <a:noFill/>
        </p:spPr>
      </p:pic>
      <p:pic>
        <p:nvPicPr>
          <p:cNvPr id="22" name="Picture 2" descr="http://static1.squarespace.com/static/56264d4ee4b0d3b12af28554/5649cc45e4b0c76d8c6e9f4b/56c9f54e1d07c0b5ce40a76b/1456076111017/BioMost.png">
            <a:extLst>
              <a:ext uri="{FF2B5EF4-FFF2-40B4-BE49-F238E27FC236}">
                <a16:creationId xmlns:a16="http://schemas.microsoft.com/office/drawing/2014/main" id="{300E9539-B892-498A-A03D-B6081E131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0888" y="5538114"/>
            <a:ext cx="2749724" cy="5957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F8E3E9-61F7-4F27-80CC-24F8ED3CB3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047" y="6192099"/>
            <a:ext cx="1646877" cy="628121"/>
          </a:xfrm>
          <a:prstGeom prst="rect">
            <a:avLst/>
          </a:prstGeom>
        </p:spPr>
      </p:pic>
      <p:pic>
        <p:nvPicPr>
          <p:cNvPr id="25" name="Picture 4" descr="Image result for northeastern Oklahoma A&amp;M">
            <a:extLst>
              <a:ext uri="{FF2B5EF4-FFF2-40B4-BE49-F238E27FC236}">
                <a16:creationId xmlns:a16="http://schemas.microsoft.com/office/drawing/2014/main" id="{4BC50F8D-198D-42D6-8642-1025020C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9172" y="2241833"/>
            <a:ext cx="1429236" cy="6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office of surface mining">
            <a:extLst>
              <a:ext uri="{FF2B5EF4-FFF2-40B4-BE49-F238E27FC236}">
                <a16:creationId xmlns:a16="http://schemas.microsoft.com/office/drawing/2014/main" id="{58C06FE4-B58F-4516-BCCD-135BDCBC0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9637" y="104173"/>
            <a:ext cx="976962" cy="97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Image result for OU VPR">
            <a:extLst>
              <a:ext uri="{FF2B5EF4-FFF2-40B4-BE49-F238E27FC236}">
                <a16:creationId xmlns:a16="http://schemas.microsoft.com/office/drawing/2014/main" id="{9C6E7809-8A47-4FF0-8A49-C3CE4C25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7189" y="4331817"/>
            <a:ext cx="2095862" cy="57533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0484A444-D07E-431D-910A-10BF87EE44B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148" y="4767223"/>
            <a:ext cx="1893552" cy="66900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0" name="Picture 10" descr="Image result for OU water center">
            <a:extLst>
              <a:ext uri="{FF2B5EF4-FFF2-40B4-BE49-F238E27FC236}">
                <a16:creationId xmlns:a16="http://schemas.microsoft.com/office/drawing/2014/main" id="{E6B91B85-6B60-4947-9966-2F7FA26C8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127" y="4031791"/>
            <a:ext cx="1893552" cy="63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Image result for USACE">
            <a:extLst>
              <a:ext uri="{FF2B5EF4-FFF2-40B4-BE49-F238E27FC236}">
                <a16:creationId xmlns:a16="http://schemas.microsoft.com/office/drawing/2014/main" id="{25B650CC-366D-4E43-9D9F-F923ED843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9671" y="113380"/>
            <a:ext cx="1281171" cy="95854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2" name="Picture 15">
            <a:extLst>
              <a:ext uri="{FF2B5EF4-FFF2-40B4-BE49-F238E27FC236}">
                <a16:creationId xmlns:a16="http://schemas.microsoft.com/office/drawing/2014/main" id="{7051108C-99BF-4276-9261-533133CFA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5561" y="2330477"/>
            <a:ext cx="3049977" cy="186682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3" name="Picture 14" descr="Image result for NSF">
            <a:extLst>
              <a:ext uri="{FF2B5EF4-FFF2-40B4-BE49-F238E27FC236}">
                <a16:creationId xmlns:a16="http://schemas.microsoft.com/office/drawing/2014/main" id="{D4A35E8A-F28E-4320-8AE6-B72C3118F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8016" y="113380"/>
            <a:ext cx="958548" cy="95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Image result for USGS">
            <a:extLst>
              <a:ext uri="{FF2B5EF4-FFF2-40B4-BE49-F238E27FC236}">
                <a16:creationId xmlns:a16="http://schemas.microsoft.com/office/drawing/2014/main" id="{1C2E2790-2921-4A2E-908C-9E1152503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661" y="167855"/>
            <a:ext cx="1618282" cy="84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Image result for oklahoma conservation commission">
            <a:extLst>
              <a:ext uri="{FF2B5EF4-FFF2-40B4-BE49-F238E27FC236}">
                <a16:creationId xmlns:a16="http://schemas.microsoft.com/office/drawing/2014/main" id="{630AF195-EDFD-40E9-BE84-ACC714100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2071" y="1252635"/>
            <a:ext cx="1811159" cy="84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Image result for GRDA'">
            <a:extLst>
              <a:ext uri="{FF2B5EF4-FFF2-40B4-BE49-F238E27FC236}">
                <a16:creationId xmlns:a16="http://schemas.microsoft.com/office/drawing/2014/main" id="{4B29A3AE-78E1-45B4-8154-47F42C6E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0209" y="1307213"/>
            <a:ext cx="2075530" cy="83669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D25C251-6E87-4460-9BF4-B856A338501B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1309" y="2959797"/>
            <a:ext cx="1148524" cy="953623"/>
          </a:xfrm>
          <a:prstGeom prst="rect">
            <a:avLst/>
          </a:prstGeom>
        </p:spPr>
      </p:pic>
      <p:pic>
        <p:nvPicPr>
          <p:cNvPr id="38" name="Picture 24" descr="Image result for Gallogly college">
            <a:extLst>
              <a:ext uri="{FF2B5EF4-FFF2-40B4-BE49-F238E27FC236}">
                <a16:creationId xmlns:a16="http://schemas.microsoft.com/office/drawing/2014/main" id="{455FB21F-07C4-484D-A6E9-A4AC3D538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0216" y="5140557"/>
            <a:ext cx="1908815" cy="61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8001ED-5E96-4A36-9C75-C4D12414D561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203" y="4795300"/>
            <a:ext cx="1226326" cy="19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11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>
          <a:xfrm>
            <a:off x="233265" y="214604"/>
            <a:ext cx="6644177" cy="635520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b="1" dirty="0"/>
              <a:t>Tar Creek Superfund Site</a:t>
            </a:r>
          </a:p>
          <a:p>
            <a:pPr>
              <a:defRPr/>
            </a:pPr>
            <a:r>
              <a:rPr lang="en-US" sz="2800" dirty="0"/>
              <a:t>National Priorities List (1983)</a:t>
            </a:r>
          </a:p>
          <a:p>
            <a:pPr>
              <a:defRPr/>
            </a:pPr>
            <a:r>
              <a:rPr lang="en-US" sz="2800" dirty="0"/>
              <a:t>Elevated Fe, Zn, Cd, Pb, As in water, chat, soils and biota</a:t>
            </a:r>
          </a:p>
          <a:p>
            <a:pPr>
              <a:defRPr/>
            </a:pPr>
            <a:r>
              <a:rPr lang="en-US" sz="2800" dirty="0"/>
              <a:t>Mining “mega-site”</a:t>
            </a:r>
          </a:p>
          <a:p>
            <a:pPr>
              <a:defRPr/>
            </a:pPr>
            <a:r>
              <a:rPr lang="en-US" sz="2800" dirty="0"/>
              <a:t>Ten Native American Tribes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OU CREW comprehensive watershed monitoring</a:t>
            </a:r>
          </a:p>
          <a:p>
            <a:r>
              <a:rPr lang="en-US" sz="2800" dirty="0"/>
              <a:t>1997 - present</a:t>
            </a:r>
          </a:p>
          <a:p>
            <a:r>
              <a:rPr lang="en-US" sz="2800" dirty="0"/>
              <a:t>Streams, point (artesian discharges), nonpoint (waste pile runoff / leachate) sources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D8CDE-9C1B-4905-A9AE-F17A4D6364AD}"/>
              </a:ext>
            </a:extLst>
          </p:cNvPr>
          <p:cNvGrpSpPr/>
          <p:nvPr/>
        </p:nvGrpSpPr>
        <p:grpSpPr>
          <a:xfrm>
            <a:off x="6942055" y="0"/>
            <a:ext cx="5283411" cy="6858000"/>
            <a:chOff x="6942055" y="0"/>
            <a:chExt cx="5283411" cy="685800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FDC029D-7ACB-4277-9F6A-A769702F66E8}"/>
                </a:ext>
              </a:extLst>
            </p:cNvPr>
            <p:cNvGrpSpPr/>
            <p:nvPr/>
          </p:nvGrpSpPr>
          <p:grpSpPr>
            <a:xfrm>
              <a:off x="6942055" y="0"/>
              <a:ext cx="5283411" cy="6858000"/>
              <a:chOff x="6942055" y="0"/>
              <a:chExt cx="5283411" cy="68580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942055" y="0"/>
                <a:ext cx="5283411" cy="6858000"/>
                <a:chOff x="1930294" y="0"/>
                <a:chExt cx="5283411" cy="6858000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0294" y="0"/>
                  <a:ext cx="5283411" cy="6858000"/>
                </a:xfrm>
                <a:prstGeom prst="rect">
                  <a:avLst/>
                </a:prstGeom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3887607" y="51681"/>
                  <a:ext cx="1519519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2"/>
                      </a:solidFill>
                    </a:rPr>
                    <a:t>Tar Creek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5436672" y="4407275"/>
                  <a:ext cx="1752403" cy="40011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2"/>
                      </a:solidFill>
                    </a:rPr>
                    <a:t>Beaver Creek</a:t>
                  </a: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4899199" y="2292939"/>
                  <a:ext cx="1472006" cy="40011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2"/>
                      </a:solidFill>
                    </a:rPr>
                    <a:t>Lytle Creek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2735894" y="3294217"/>
                  <a:ext cx="1382110" cy="40011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2"/>
                      </a:solidFill>
                    </a:rPr>
                    <a:t>Elm Creek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2454887" y="4803902"/>
                  <a:ext cx="1534816" cy="8309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2"/>
                      </a:solidFill>
                    </a:rPr>
                    <a:t>Unnamed Tributary</a:t>
                  </a:r>
                </a:p>
              </p:txBody>
            </p:sp>
          </p:grp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091A88F-B358-4356-B936-349233DD8D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942056" y="2295702"/>
                <a:ext cx="528027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B859764-6945-4A61-9328-B632D184D419}"/>
                  </a:ext>
                </a:extLst>
              </p:cNvPr>
              <p:cNvSpPr txBox="1"/>
              <p:nvPr/>
            </p:nvSpPr>
            <p:spPr>
              <a:xfrm>
                <a:off x="11565819" y="1849373"/>
                <a:ext cx="5950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KS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238E4BC-6BBF-4789-AE2D-0681CD1852A4}"/>
                  </a:ext>
                </a:extLst>
              </p:cNvPr>
              <p:cNvSpPr txBox="1"/>
              <p:nvPr/>
            </p:nvSpPr>
            <p:spPr>
              <a:xfrm>
                <a:off x="11532155" y="2295703"/>
                <a:ext cx="62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OK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0F7B40F-4AAC-405F-B35B-BAAF25848983}"/>
                </a:ext>
              </a:extLst>
            </p:cNvPr>
            <p:cNvSpPr/>
            <p:nvPr/>
          </p:nvSpPr>
          <p:spPr bwMode="auto">
            <a:xfrm>
              <a:off x="9674267" y="624432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6E6B6C7-CF08-430F-8D88-B38ABE80FC79}"/>
                </a:ext>
              </a:extLst>
            </p:cNvPr>
            <p:cNvSpPr/>
            <p:nvPr/>
          </p:nvSpPr>
          <p:spPr bwMode="auto">
            <a:xfrm>
              <a:off x="9456320" y="2247219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020DC67-A49E-42AE-B998-83623DE8148B}"/>
                </a:ext>
              </a:extLst>
            </p:cNvPr>
            <p:cNvSpPr/>
            <p:nvPr/>
          </p:nvSpPr>
          <p:spPr bwMode="auto">
            <a:xfrm>
              <a:off x="9613407" y="3632530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35BAC64-6040-48DD-BE56-E498EF2BB332}"/>
                </a:ext>
              </a:extLst>
            </p:cNvPr>
            <p:cNvSpPr/>
            <p:nvPr/>
          </p:nvSpPr>
          <p:spPr bwMode="auto">
            <a:xfrm>
              <a:off x="9593205" y="3060446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0565F6F-1A89-46A7-ABF7-84FC9F7B3831}"/>
                </a:ext>
              </a:extLst>
            </p:cNvPr>
            <p:cNvSpPr/>
            <p:nvPr/>
          </p:nvSpPr>
          <p:spPr bwMode="auto">
            <a:xfrm>
              <a:off x="9735823" y="3061461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9182DE7-7C06-43F5-AD87-5039EC93AF5E}"/>
                </a:ext>
              </a:extLst>
            </p:cNvPr>
            <p:cNvSpPr/>
            <p:nvPr/>
          </p:nvSpPr>
          <p:spPr bwMode="auto">
            <a:xfrm>
              <a:off x="9613407" y="3392208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F8AF51A-31AF-46E4-A832-7F285D52E50C}"/>
                </a:ext>
              </a:extLst>
            </p:cNvPr>
            <p:cNvSpPr/>
            <p:nvPr/>
          </p:nvSpPr>
          <p:spPr bwMode="auto">
            <a:xfrm>
              <a:off x="9735823" y="3399181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C701A6E-1D26-4761-886A-06C026D0171D}"/>
                </a:ext>
              </a:extLst>
            </p:cNvPr>
            <p:cNvSpPr/>
            <p:nvPr/>
          </p:nvSpPr>
          <p:spPr bwMode="auto">
            <a:xfrm>
              <a:off x="9777557" y="3465173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E76D926-CA11-489B-B2B8-683FE8EBF4F4}"/>
                </a:ext>
              </a:extLst>
            </p:cNvPr>
            <p:cNvSpPr/>
            <p:nvPr/>
          </p:nvSpPr>
          <p:spPr bwMode="auto">
            <a:xfrm>
              <a:off x="9858239" y="3430600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2BF6CC0-86C5-4044-BC32-917885F36007}"/>
                </a:ext>
              </a:extLst>
            </p:cNvPr>
            <p:cNvSpPr/>
            <p:nvPr/>
          </p:nvSpPr>
          <p:spPr bwMode="auto">
            <a:xfrm>
              <a:off x="9736600" y="3556613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59A0F05-0E1B-4513-8CDA-5E12EB918B44}"/>
                </a:ext>
              </a:extLst>
            </p:cNvPr>
            <p:cNvSpPr/>
            <p:nvPr/>
          </p:nvSpPr>
          <p:spPr bwMode="auto">
            <a:xfrm>
              <a:off x="9644383" y="3536341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E59D991-E08F-4CEA-B125-CA50E6207CBD}"/>
                </a:ext>
              </a:extLst>
            </p:cNvPr>
            <p:cNvSpPr/>
            <p:nvPr/>
          </p:nvSpPr>
          <p:spPr bwMode="auto">
            <a:xfrm>
              <a:off x="9840409" y="3557274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00B765D-B2D4-4F22-ACCA-612AE344D72C}"/>
                </a:ext>
              </a:extLst>
            </p:cNvPr>
            <p:cNvSpPr/>
            <p:nvPr/>
          </p:nvSpPr>
          <p:spPr bwMode="auto">
            <a:xfrm>
              <a:off x="11486435" y="3886766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B9A104D1-5B38-4F5F-AA4A-2D5B0C385511}"/>
                </a:ext>
              </a:extLst>
            </p:cNvPr>
            <p:cNvSpPr/>
            <p:nvPr/>
          </p:nvSpPr>
          <p:spPr bwMode="auto">
            <a:xfrm>
              <a:off x="9410600" y="3918489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A0CF31A-209C-42DD-A1A2-4CE1FE65B959}"/>
                </a:ext>
              </a:extLst>
            </p:cNvPr>
            <p:cNvSpPr/>
            <p:nvPr/>
          </p:nvSpPr>
          <p:spPr bwMode="auto">
            <a:xfrm>
              <a:off x="12001820" y="4269914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99A3DE0-E700-4309-8C80-30F7E20B9169}"/>
                </a:ext>
              </a:extLst>
            </p:cNvPr>
            <p:cNvSpPr/>
            <p:nvPr/>
          </p:nvSpPr>
          <p:spPr bwMode="auto">
            <a:xfrm>
              <a:off x="11596768" y="3896952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C349686-99BD-4286-8B82-1E6D389BC231}"/>
                </a:ext>
              </a:extLst>
            </p:cNvPr>
            <p:cNvSpPr/>
            <p:nvPr/>
          </p:nvSpPr>
          <p:spPr bwMode="auto">
            <a:xfrm>
              <a:off x="11662465" y="3964209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6500F49-00A4-489D-9F62-2EE70EC0F51D}"/>
                </a:ext>
              </a:extLst>
            </p:cNvPr>
            <p:cNvSpPr/>
            <p:nvPr/>
          </p:nvSpPr>
          <p:spPr bwMode="auto">
            <a:xfrm>
              <a:off x="11710700" y="3967328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9303346-CBB6-48C5-A9B9-6B44A0374D25}"/>
                </a:ext>
              </a:extLst>
            </p:cNvPr>
            <p:cNvSpPr/>
            <p:nvPr/>
          </p:nvSpPr>
          <p:spPr bwMode="auto">
            <a:xfrm>
              <a:off x="11746683" y="4025169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C450561-BAB0-4FE9-8211-11F3C27FA4C1}"/>
                </a:ext>
              </a:extLst>
            </p:cNvPr>
            <p:cNvSpPr/>
            <p:nvPr/>
          </p:nvSpPr>
          <p:spPr bwMode="auto">
            <a:xfrm>
              <a:off x="11290161" y="3991154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E09E2ACC-1A49-4B9F-9787-F884E1B8BB4F}"/>
                </a:ext>
              </a:extLst>
            </p:cNvPr>
            <p:cNvSpPr/>
            <p:nvPr/>
          </p:nvSpPr>
          <p:spPr bwMode="auto">
            <a:xfrm>
              <a:off x="12015500" y="4272128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F55E5EF-5757-4063-9950-0DC85CB9FBAC}"/>
                </a:ext>
              </a:extLst>
            </p:cNvPr>
            <p:cNvSpPr/>
            <p:nvPr/>
          </p:nvSpPr>
          <p:spPr bwMode="auto">
            <a:xfrm>
              <a:off x="11381234" y="4009929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BC887F3-9817-45BD-A36E-D766CE5525B4}"/>
                </a:ext>
              </a:extLst>
            </p:cNvPr>
            <p:cNvSpPr/>
            <p:nvPr/>
          </p:nvSpPr>
          <p:spPr bwMode="auto">
            <a:xfrm>
              <a:off x="11438200" y="3978206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A6D406B3-4BDA-4910-A42A-C332FD013D46}"/>
                </a:ext>
              </a:extLst>
            </p:cNvPr>
            <p:cNvSpPr/>
            <p:nvPr/>
          </p:nvSpPr>
          <p:spPr bwMode="auto">
            <a:xfrm>
              <a:off x="11233195" y="3962483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BD15621C-4A3E-4AC4-BFC0-A0223E310DCB}"/>
                </a:ext>
              </a:extLst>
            </p:cNvPr>
            <p:cNvSpPr/>
            <p:nvPr/>
          </p:nvSpPr>
          <p:spPr bwMode="auto">
            <a:xfrm>
              <a:off x="11488315" y="3754887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9679BCA-053D-4B50-B7A5-64EED70C75E3}"/>
                </a:ext>
              </a:extLst>
            </p:cNvPr>
            <p:cNvSpPr/>
            <p:nvPr/>
          </p:nvSpPr>
          <p:spPr bwMode="auto">
            <a:xfrm>
              <a:off x="11388382" y="3768079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96E61BD-6491-4AE4-8576-BCBA30BA087D}"/>
                </a:ext>
              </a:extLst>
            </p:cNvPr>
            <p:cNvSpPr/>
            <p:nvPr/>
          </p:nvSpPr>
          <p:spPr bwMode="auto">
            <a:xfrm>
              <a:off x="11491296" y="3809323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B543E6F-E199-4877-815B-75C7A5F49A16}"/>
                </a:ext>
              </a:extLst>
            </p:cNvPr>
            <p:cNvSpPr/>
            <p:nvPr/>
          </p:nvSpPr>
          <p:spPr bwMode="auto">
            <a:xfrm>
              <a:off x="9163420" y="4771803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FF752705-1E0D-4EA2-9032-40C4E0732579}"/>
                </a:ext>
              </a:extLst>
            </p:cNvPr>
            <p:cNvSpPr/>
            <p:nvPr/>
          </p:nvSpPr>
          <p:spPr bwMode="auto">
            <a:xfrm>
              <a:off x="9096554" y="4704038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65DF67B-4E64-451E-B7D7-1A4956532509}"/>
                </a:ext>
              </a:extLst>
            </p:cNvPr>
            <p:cNvSpPr/>
            <p:nvPr/>
          </p:nvSpPr>
          <p:spPr bwMode="auto">
            <a:xfrm>
              <a:off x="8966587" y="4526337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17CED95-18FC-4E7F-8206-9A64310DE973}"/>
                </a:ext>
              </a:extLst>
            </p:cNvPr>
            <p:cNvSpPr/>
            <p:nvPr/>
          </p:nvSpPr>
          <p:spPr bwMode="auto">
            <a:xfrm>
              <a:off x="9012308" y="4595480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C3498AA-3D5A-4A66-9866-D21BB90497A4}"/>
                </a:ext>
              </a:extLst>
            </p:cNvPr>
            <p:cNvSpPr/>
            <p:nvPr/>
          </p:nvSpPr>
          <p:spPr bwMode="auto">
            <a:xfrm>
              <a:off x="8910024" y="4468221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2F4A0FE-93B7-497F-82A6-4291658FAE83}"/>
                </a:ext>
              </a:extLst>
            </p:cNvPr>
            <p:cNvSpPr/>
            <p:nvPr/>
          </p:nvSpPr>
          <p:spPr bwMode="auto">
            <a:xfrm>
              <a:off x="7961174" y="4526934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74C39CF-E57D-4193-9350-965244D0D123}"/>
                </a:ext>
              </a:extLst>
            </p:cNvPr>
            <p:cNvSpPr/>
            <p:nvPr/>
          </p:nvSpPr>
          <p:spPr bwMode="auto">
            <a:xfrm>
              <a:off x="9062424" y="4620621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4EF8D2B-6C71-49B5-95B9-23C0AE8A65FF}"/>
                </a:ext>
              </a:extLst>
            </p:cNvPr>
            <p:cNvSpPr/>
            <p:nvPr/>
          </p:nvSpPr>
          <p:spPr bwMode="auto">
            <a:xfrm>
              <a:off x="9214824" y="4773021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FFE3F3CE-A4A5-4A46-B329-DA14E48025A0}"/>
                </a:ext>
              </a:extLst>
            </p:cNvPr>
            <p:cNvSpPr/>
            <p:nvPr/>
          </p:nvSpPr>
          <p:spPr bwMode="auto">
            <a:xfrm>
              <a:off x="8881369" y="4548650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9517B26-9DD8-4CDC-B719-F5FEA97C8C32}"/>
                </a:ext>
              </a:extLst>
            </p:cNvPr>
            <p:cNvSpPr/>
            <p:nvPr/>
          </p:nvSpPr>
          <p:spPr bwMode="auto">
            <a:xfrm>
              <a:off x="8914093" y="4686920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6A0BE38-F562-452E-8712-F45C171E0D7D}"/>
                </a:ext>
              </a:extLst>
            </p:cNvPr>
            <p:cNvSpPr/>
            <p:nvPr/>
          </p:nvSpPr>
          <p:spPr bwMode="auto">
            <a:xfrm>
              <a:off x="8916470" y="4620621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50ED4C97-1674-40B6-8CEF-81A2313E745E}"/>
                </a:ext>
              </a:extLst>
            </p:cNvPr>
            <p:cNvSpPr/>
            <p:nvPr/>
          </p:nvSpPr>
          <p:spPr bwMode="auto">
            <a:xfrm>
              <a:off x="9012308" y="5726740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260F168A-33CF-4EDB-8722-DFA8A3A1BC98}"/>
                </a:ext>
              </a:extLst>
            </p:cNvPr>
            <p:cNvSpPr/>
            <p:nvPr/>
          </p:nvSpPr>
          <p:spPr bwMode="auto">
            <a:xfrm>
              <a:off x="8523149" y="3144286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748E1F0-4E5E-4693-85C0-12666B1CE71B}"/>
                </a:ext>
              </a:extLst>
            </p:cNvPr>
            <p:cNvSpPr/>
            <p:nvPr/>
          </p:nvSpPr>
          <p:spPr bwMode="auto">
            <a:xfrm>
              <a:off x="10651974" y="1804748"/>
              <a:ext cx="91440" cy="9144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6" name="Picture 10" descr="C:\NAIRN\CREW WWW\CREW web BW 070208\CREW_Logo_Cut.jpg">
              <a:extLst>
                <a:ext uri="{FF2B5EF4-FFF2-40B4-BE49-F238E27FC236}">
                  <a16:creationId xmlns:a16="http://schemas.microsoft.com/office/drawing/2014/main" id="{F4843F65-076C-4631-9BEB-07F0BEBB3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1210" y="0"/>
              <a:ext cx="1014255" cy="1555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84680B9C-20CD-4400-AFEF-9CF1DAA3392D}"/>
              </a:ext>
            </a:extLst>
          </p:cNvPr>
          <p:cNvSpPr/>
          <p:nvPr/>
        </p:nvSpPr>
        <p:spPr bwMode="auto">
          <a:xfrm>
            <a:off x="9704847" y="3298914"/>
            <a:ext cx="91440" cy="9144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2FBA47BA-5877-4E35-A2D3-3BB0073EBC16}"/>
              </a:ext>
            </a:extLst>
          </p:cNvPr>
          <p:cNvSpPr/>
          <p:nvPr/>
        </p:nvSpPr>
        <p:spPr bwMode="auto">
          <a:xfrm>
            <a:off x="9684950" y="3622605"/>
            <a:ext cx="91440" cy="9144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CAF003E9-FD76-4286-A21F-8D46AA34B837}"/>
              </a:ext>
            </a:extLst>
          </p:cNvPr>
          <p:cNvSpPr/>
          <p:nvPr/>
        </p:nvSpPr>
        <p:spPr bwMode="auto">
          <a:xfrm>
            <a:off x="9808533" y="3379868"/>
            <a:ext cx="91440" cy="9144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758244DE-74A4-4CC6-968B-F98985A1062D}"/>
              </a:ext>
            </a:extLst>
          </p:cNvPr>
          <p:cNvSpPr/>
          <p:nvPr/>
        </p:nvSpPr>
        <p:spPr bwMode="auto">
          <a:xfrm>
            <a:off x="9680673" y="3485872"/>
            <a:ext cx="91440" cy="9144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765ABD8-8787-428F-9708-17358C0BF6A2}"/>
              </a:ext>
            </a:extLst>
          </p:cNvPr>
          <p:cNvSpPr/>
          <p:nvPr/>
        </p:nvSpPr>
        <p:spPr bwMode="auto">
          <a:xfrm>
            <a:off x="8842842" y="4639443"/>
            <a:ext cx="91440" cy="9144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93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277" y="20643"/>
            <a:ext cx="8229600" cy="1143000"/>
          </a:xfrm>
        </p:spPr>
        <p:txBody>
          <a:bodyPr/>
          <a:lstStyle/>
          <a:p>
            <a:pPr>
              <a:tabLst>
                <a:tab pos="2795588" algn="l"/>
              </a:tabLst>
              <a:defRPr/>
            </a:pPr>
            <a:r>
              <a:rPr lang="en-US" dirty="0"/>
              <a:t>The CREW</a:t>
            </a:r>
          </a:p>
        </p:txBody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5663" y="936512"/>
            <a:ext cx="9460828" cy="5314950"/>
          </a:xfrm>
        </p:spPr>
        <p:txBody>
          <a:bodyPr/>
          <a:lstStyle/>
          <a:p>
            <a:pPr indent="6350">
              <a:buNone/>
            </a:pPr>
            <a:r>
              <a:rPr lang="en-US" sz="2000" dirty="0"/>
              <a:t>K Strevett, R Knox, W Matthews, J Basara, E Bergey, R Kolar, J LaBar, B Page, C Kellogg, A O’Sullivan, M Zhang, J Gu, J Halstead, F Walker, M Mercer, E Breetzke, C DuBois, R Garrett, V Arvidson, N Iverson, B Winter, D Athay, C Porter, J Coffey, T Traw, C Gause, R White, D Hensley, M Roberts, D Lutes, W Strosnider, A Garrido, C Neely, B Santamaria, A Brewer, W Andrews, J McAllister, A Smith, S Yepez, J Brumley, B Furneaux, M Rice, R Dutnell, J Arango, B Holzbauer-Schweitzer, L Oxenford, E Thornton, E Fielding, N Shepherd, A Sikora, D Nguyen, T Wall, N Berg-Mattson, M Dorman, Z Tang, J Ingendorf, H Stanfield, K Steele, A Marsh, T Verlander, G Huey, M Foster, M Bible, T Haviland, C Evenson, M Smith, A Spence, A Kirchner, E Trawinski, S Lipe, M Sprowls, C Cogburn, K Wahnee, E Spargo, D Miller, I Gray, K Swanson, W Katzenstein, E Solchick, M Brown, I Petterson, J Bennette, D Tepo, A Oberst, A Danielson, H Bragg, S Wong, A Donaldson, J Clifton, P Eger, B Winfrey, T Lenox, M McMahon, K Ryan, S McClenahan, W Runyon, L Mignogna, V Ferrufino, T Bisaner, Z Samson, V Nadeq, C Turley, S Guzman, S Zawrotny, J Fowler, D Herron, M Cousatte,  Maguire, C Milligan, D Wright, C Iddings, D Bruer, K Markley, C Robb, T Pipher, S Hobson, E Wu, O Yancey, B Dittrich, D Morris, K Kauk, A Sutter, K Walker, D Ertugrul, C Cook, et al. </a:t>
            </a: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BDF585-3C58-4DF0-8B11-424492ED16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2533947" cy="399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978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D46837-DC8D-4EBC-84BC-4C1333A14B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0" y="468412"/>
            <a:ext cx="9144000" cy="90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>
              <a:defRPr/>
            </a:pPr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Questions?</a:t>
            </a:r>
          </a:p>
          <a:p>
            <a:pPr algn="ctr">
              <a:defRPr/>
            </a:pP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79603"/>
            <a:ext cx="12191999" cy="82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http://CREW.ou.edu        nairn@ou.edu</a:t>
            </a:r>
          </a:p>
        </p:txBody>
      </p:sp>
    </p:spTree>
    <p:extLst>
      <p:ext uri="{BB962C8B-B14F-4D97-AF65-F5344CB8AC3E}">
        <p14:creationId xmlns:p14="http://schemas.microsoft.com/office/powerpoint/2010/main" val="1057264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35D1A6-8536-485C-A2E8-AD644B5497E6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0294" y="-118966"/>
            <a:ext cx="6341706" cy="36669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4332D79-9BB1-42E4-ABC7-F146B9E4127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" y="2929812"/>
            <a:ext cx="6008913" cy="3928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6008913" cy="3429000"/>
          </a:xfrm>
          <a:prstGeom prst="rect">
            <a:avLst/>
          </a:prstGeom>
        </p:spPr>
      </p:pic>
      <p:pic>
        <p:nvPicPr>
          <p:cNvPr id="8" name="Picture 7" descr="A river running through a field of grass&#10;&#10;Description automatically generated">
            <a:extLst>
              <a:ext uri="{FF2B5EF4-FFF2-40B4-BE49-F238E27FC236}">
                <a16:creationId xmlns:a16="http://schemas.microsoft.com/office/drawing/2014/main" id="{090C10C2-B4EE-4CC7-ACC4-CA478961E0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12" y="3429000"/>
            <a:ext cx="618308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31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Tar Creek Operable Unit 1</a:t>
            </a:r>
            <a:br>
              <a:rPr lang="en-US" sz="4000" dirty="0"/>
            </a:br>
            <a:r>
              <a:rPr lang="en-US" sz="4000" dirty="0"/>
              <a:t>Surface and Ground Water Decision </a:t>
            </a:r>
          </a:p>
        </p:txBody>
      </p:sp>
      <p:sp>
        <p:nvSpPr>
          <p:cNvPr id="191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6" y="1600201"/>
            <a:ext cx="11073384" cy="5121275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Initial artesian discharges (1979)</a:t>
            </a:r>
          </a:p>
          <a:p>
            <a:pPr>
              <a:defRPr/>
            </a:pPr>
            <a:r>
              <a:rPr lang="en-US" sz="3600" dirty="0"/>
              <a:t>USEPA concluded that (1984):</a:t>
            </a:r>
          </a:p>
          <a:p>
            <a:pPr marL="804863">
              <a:buFont typeface="Wingdings" pitchFamily="2" charset="2"/>
              <a:buNone/>
              <a:defRPr/>
            </a:pPr>
            <a:r>
              <a:rPr lang="en-US" sz="3600" i="1" dirty="0"/>
              <a:t>	</a:t>
            </a:r>
            <a:r>
              <a:rPr lang="en-US" sz="3600" i="1" dirty="0">
                <a:solidFill>
                  <a:schemeClr val="tx2"/>
                </a:solidFill>
              </a:rPr>
              <a:t>“impacts to (surface waters) are due to </a:t>
            </a:r>
            <a:r>
              <a:rPr lang="en-US" sz="3600" b="1" i="1" dirty="0">
                <a:solidFill>
                  <a:schemeClr val="tx2"/>
                </a:solidFill>
              </a:rPr>
              <a:t>irreversible man-made damages</a:t>
            </a:r>
            <a:r>
              <a:rPr lang="en-US" sz="3600" i="1" dirty="0">
                <a:solidFill>
                  <a:schemeClr val="tx2"/>
                </a:solidFill>
              </a:rPr>
              <a:t> resulting from past mining operations at the site”</a:t>
            </a:r>
          </a:p>
          <a:p>
            <a:pPr>
              <a:defRPr/>
            </a:pPr>
            <a:r>
              <a:rPr lang="en-US" sz="3600" dirty="0"/>
              <a:t>Fund-balancing waiver used</a:t>
            </a:r>
          </a:p>
          <a:p>
            <a:pPr lvl="1">
              <a:defRPr/>
            </a:pPr>
            <a:r>
              <a:rPr lang="en-US" dirty="0"/>
              <a:t>Costs prohibitively high to address surface water contamination</a:t>
            </a:r>
          </a:p>
          <a:p>
            <a:pPr>
              <a:defRPr/>
            </a:pPr>
            <a:r>
              <a:rPr lang="en-US" sz="3600" dirty="0"/>
              <a:t>Unabated flows for nearly 40 years</a:t>
            </a:r>
          </a:p>
          <a:p>
            <a:pPr>
              <a:buFont typeface="Wingdings" pitchFamily="2" charset="2"/>
              <a:buNone/>
              <a:defRPr/>
            </a:pPr>
            <a:endParaRPr lang="en-US" sz="3600" i="1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i="1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462088"/>
          </a:xfrm>
          <a:solidFill>
            <a:srgbClr val="000080"/>
          </a:solidFill>
        </p:spPr>
        <p:txBody>
          <a:bodyPr/>
          <a:lstStyle/>
          <a:p>
            <a:r>
              <a:rPr lang="en-US" sz="4000" b="1" dirty="0"/>
              <a:t>Center for Restoration of</a:t>
            </a:r>
            <a:br>
              <a:rPr lang="en-US" sz="4000" b="1" dirty="0"/>
            </a:br>
            <a:r>
              <a:rPr lang="en-US" sz="4000" b="1" dirty="0"/>
              <a:t>Ecosystems and Watersheds</a:t>
            </a:r>
          </a:p>
        </p:txBody>
      </p:sp>
      <p:sp>
        <p:nvSpPr>
          <p:cNvPr id="1770499" name="Rectangle 1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6674" y="1485899"/>
            <a:ext cx="5124066" cy="4734497"/>
          </a:xfrm>
        </p:spPr>
        <p:txBody>
          <a:bodyPr/>
          <a:lstStyle/>
          <a:p>
            <a:r>
              <a:rPr lang="en-US" sz="2800" dirty="0"/>
              <a:t>Watershed biogeochemistry</a:t>
            </a:r>
          </a:p>
          <a:p>
            <a:pPr lvl="1"/>
            <a:r>
              <a:rPr lang="en-US" sz="2400" dirty="0"/>
              <a:t>Drainage-basin scale evaluations</a:t>
            </a:r>
          </a:p>
          <a:p>
            <a:pPr lvl="1"/>
            <a:r>
              <a:rPr lang="en-US" sz="2400" dirty="0"/>
              <a:t>Materials and energy transport and fate</a:t>
            </a:r>
            <a:endParaRPr lang="en-US" sz="900" dirty="0"/>
          </a:p>
          <a:p>
            <a:r>
              <a:rPr lang="en-US" sz="2800" dirty="0"/>
              <a:t>Ecological engineering</a:t>
            </a:r>
          </a:p>
          <a:p>
            <a:pPr lvl="1"/>
            <a:r>
              <a:rPr lang="en-US" sz="2400" dirty="0"/>
              <a:t>Water and land reclamation</a:t>
            </a:r>
          </a:p>
          <a:p>
            <a:pPr lvl="1"/>
            <a:r>
              <a:rPr lang="en-US" sz="2400" dirty="0"/>
              <a:t>Ecosystem remediation, restoration and creation</a:t>
            </a:r>
          </a:p>
          <a:p>
            <a:pPr lvl="1"/>
            <a:r>
              <a:rPr lang="en-US" sz="2400" dirty="0"/>
              <a:t>Passive treatment systems</a:t>
            </a:r>
          </a:p>
          <a:p>
            <a:pPr lvl="1"/>
            <a:r>
              <a:rPr lang="en-US" sz="2400" dirty="0"/>
              <a:t>Low impact development</a:t>
            </a:r>
          </a:p>
          <a:p>
            <a:pPr lvl="1"/>
            <a:r>
              <a:rPr lang="en-US" sz="2400" dirty="0"/>
              <a:t>Water reuse</a:t>
            </a:r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58E61871-4973-4C76-813F-CACCCE093C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005" y="0"/>
            <a:ext cx="2309995" cy="3645678"/>
          </a:xfrm>
          <a:prstGeom prst="rect">
            <a:avLst/>
          </a:prstGeom>
        </p:spPr>
      </p:pic>
      <p:pic>
        <p:nvPicPr>
          <p:cNvPr id="11" name="Picture 10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0B861B6F-8B2A-47CB-A5AC-A50C240255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11262" y="1532360"/>
            <a:ext cx="2790758" cy="2093068"/>
          </a:xfrm>
          <a:prstGeom prst="rect">
            <a:avLst/>
          </a:prstGeom>
        </p:spPr>
      </p:pic>
      <p:pic>
        <p:nvPicPr>
          <p:cNvPr id="15" name="Picture 14" descr="A group of people standing in front of a rock&#10;&#10;Description automatically generated">
            <a:extLst>
              <a:ext uri="{FF2B5EF4-FFF2-40B4-BE49-F238E27FC236}">
                <a16:creationId xmlns:a16="http://schemas.microsoft.com/office/drawing/2014/main" id="{0FBA1698-6CFE-4C13-9410-46DE163890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165" y="3695701"/>
            <a:ext cx="3719512" cy="3090862"/>
          </a:xfrm>
          <a:prstGeom prst="rect">
            <a:avLst/>
          </a:prstGeom>
        </p:spPr>
      </p:pic>
      <p:pic>
        <p:nvPicPr>
          <p:cNvPr id="13" name="Picture 12" descr="A picture containing person, water&#10;&#10;Description automatically generated">
            <a:extLst>
              <a:ext uri="{FF2B5EF4-FFF2-40B4-BE49-F238E27FC236}">
                <a16:creationId xmlns:a16="http://schemas.microsoft.com/office/drawing/2014/main" id="{E8A58A20-67A1-4F6A-83BC-E0AB8B2900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415883" y="3765377"/>
            <a:ext cx="2790758" cy="209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95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882005" cy="1462088"/>
          </a:xfrm>
          <a:solidFill>
            <a:srgbClr val="000080"/>
          </a:solidFill>
        </p:spPr>
        <p:txBody>
          <a:bodyPr/>
          <a:lstStyle/>
          <a:p>
            <a:r>
              <a:rPr lang="en-US" sz="5400" b="1" dirty="0"/>
              <a:t>CREW builds ecosystems</a:t>
            </a:r>
          </a:p>
        </p:txBody>
      </p:sp>
      <p:sp>
        <p:nvSpPr>
          <p:cNvPr id="1770499" name="Rectangle 1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6674" y="1485899"/>
            <a:ext cx="5124066" cy="4734497"/>
          </a:xfrm>
        </p:spPr>
        <p:txBody>
          <a:bodyPr/>
          <a:lstStyle/>
          <a:p>
            <a:r>
              <a:rPr lang="en-US" sz="2800" dirty="0"/>
              <a:t>Watershed biogeochemistry</a:t>
            </a:r>
          </a:p>
          <a:p>
            <a:pPr lvl="1"/>
            <a:r>
              <a:rPr lang="en-US" sz="2400" dirty="0"/>
              <a:t>Drainage-basin scale evaluations</a:t>
            </a:r>
          </a:p>
          <a:p>
            <a:pPr lvl="1"/>
            <a:r>
              <a:rPr lang="en-US" sz="2400" dirty="0"/>
              <a:t>Materials and energy transport and fate</a:t>
            </a:r>
            <a:endParaRPr lang="en-US" sz="900" dirty="0"/>
          </a:p>
          <a:p>
            <a:r>
              <a:rPr lang="en-US" sz="2800" dirty="0"/>
              <a:t>Ecological engineering</a:t>
            </a:r>
          </a:p>
          <a:p>
            <a:pPr lvl="1"/>
            <a:r>
              <a:rPr lang="en-US" sz="2400" dirty="0"/>
              <a:t>Water and land reclamation</a:t>
            </a:r>
          </a:p>
          <a:p>
            <a:pPr lvl="1"/>
            <a:r>
              <a:rPr lang="en-US" sz="2400" dirty="0"/>
              <a:t>Ecosystem remediation, restoration and creation</a:t>
            </a:r>
          </a:p>
          <a:p>
            <a:pPr lvl="1"/>
            <a:r>
              <a:rPr lang="en-US" sz="2400" dirty="0"/>
              <a:t>Passive treatment systems</a:t>
            </a:r>
          </a:p>
          <a:p>
            <a:pPr lvl="1"/>
            <a:r>
              <a:rPr lang="en-US" sz="2400" dirty="0"/>
              <a:t>Low impact development</a:t>
            </a:r>
          </a:p>
          <a:p>
            <a:pPr lvl="1"/>
            <a:r>
              <a:rPr lang="en-US" sz="2400" dirty="0"/>
              <a:t>Water reuse</a:t>
            </a:r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58E61871-4973-4C76-813F-CACCCE093C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005" y="0"/>
            <a:ext cx="2309995" cy="3645678"/>
          </a:xfrm>
          <a:prstGeom prst="rect">
            <a:avLst/>
          </a:prstGeom>
        </p:spPr>
      </p:pic>
      <p:pic>
        <p:nvPicPr>
          <p:cNvPr id="11" name="Picture 10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0B861B6F-8B2A-47CB-A5AC-A50C240255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11262" y="1532360"/>
            <a:ext cx="2790758" cy="2093068"/>
          </a:xfrm>
          <a:prstGeom prst="rect">
            <a:avLst/>
          </a:prstGeom>
        </p:spPr>
      </p:pic>
      <p:pic>
        <p:nvPicPr>
          <p:cNvPr id="15" name="Picture 14" descr="A group of people standing in front of a rock&#10;&#10;Description automatically generated">
            <a:extLst>
              <a:ext uri="{FF2B5EF4-FFF2-40B4-BE49-F238E27FC236}">
                <a16:creationId xmlns:a16="http://schemas.microsoft.com/office/drawing/2014/main" id="{0FBA1698-6CFE-4C13-9410-46DE163890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165" y="3695701"/>
            <a:ext cx="3719512" cy="3090862"/>
          </a:xfrm>
          <a:prstGeom prst="rect">
            <a:avLst/>
          </a:prstGeom>
        </p:spPr>
      </p:pic>
      <p:pic>
        <p:nvPicPr>
          <p:cNvPr id="13" name="Picture 12" descr="A picture containing person, water&#10;&#10;Description automatically generated">
            <a:extLst>
              <a:ext uri="{FF2B5EF4-FFF2-40B4-BE49-F238E27FC236}">
                <a16:creationId xmlns:a16="http://schemas.microsoft.com/office/drawing/2014/main" id="{E8A58A20-67A1-4F6A-83BC-E0AB8B2900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415883" y="3765377"/>
            <a:ext cx="2790758" cy="209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06738"/>
      </p:ext>
    </p:extLst>
  </p:cSld>
  <p:clrMapOvr>
    <a:masterClrMapping/>
  </p:clrMapOvr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46529</TotalTime>
  <Pages>30</Pages>
  <Words>2410</Words>
  <Application>Microsoft Office PowerPoint</Application>
  <PresentationFormat>Widescreen</PresentationFormat>
  <Paragraphs>579</Paragraphs>
  <Slides>51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Century Gothic</vt:lpstr>
      <vt:lpstr>Symbol</vt:lpstr>
      <vt:lpstr>Tahoma</vt:lpstr>
      <vt:lpstr>Times New Roman</vt:lpstr>
      <vt:lpstr>Wingdings</vt:lpstr>
      <vt:lpstr>Slit</vt:lpstr>
      <vt:lpstr>Removal of Excess Gaseous and Aqueous Sulfide from Vertical Flow Bioreactor Effluent Using Activated Carbon and Solar-Powered Blowers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 Creek Operable Unit 1 Surface and Ground Water Decision </vt:lpstr>
      <vt:lpstr>Center for Restoration of Ecosystems and Watersheds</vt:lpstr>
      <vt:lpstr>CREW builds ecosystems</vt:lpstr>
      <vt:lpstr>PowerPoint Presentation</vt:lpstr>
      <vt:lpstr>PowerPoint Presentation</vt:lpstr>
      <vt:lpstr>Bacterial sulfate reduction in Vertical Flow Bioreactors (VFBRs)</vt:lpstr>
      <vt:lpstr>Bacterial sulfate reduction in Vertical Flow Bioreactors (VFBRs)</vt:lpstr>
      <vt:lpstr>Bacterial sulfate reduction in Vertical Flow Bioreactors (VFBRs)</vt:lpstr>
      <vt:lpstr> Excess Sulfide Concerns</vt:lpstr>
      <vt:lpstr> Excess Sulfide Concerns</vt:lpstr>
      <vt:lpstr> Excess Sulfide Concerns</vt:lpstr>
      <vt:lpstr>Excess Sulfide Production – Mayer Ranch PTS</vt:lpstr>
      <vt:lpstr>PowerPoint Presentation</vt:lpstr>
      <vt:lpstr>PowerPoint Presentation</vt:lpstr>
      <vt:lpstr>Southeast Commerce</vt:lpstr>
      <vt:lpstr>Southeast Commerce</vt:lpstr>
      <vt:lpstr>Southeast Commerce</vt:lpstr>
      <vt:lpstr>PowerPoint Presentation</vt:lpstr>
      <vt:lpstr>PowerPoint Presentation</vt:lpstr>
      <vt:lpstr>PowerPoint Presentation</vt:lpstr>
      <vt:lpstr>Custom-Designed Odor Control System</vt:lpstr>
      <vt:lpstr>PowerPoint Presentation</vt:lpstr>
      <vt:lpstr>Float-Mix Aerators</vt:lpstr>
      <vt:lpstr>PowerPoint Presentation</vt:lpstr>
      <vt:lpstr>Water Quality Changes</vt:lpstr>
      <vt:lpstr>Water Quality Changes</vt:lpstr>
      <vt:lpstr>System Aqueous Sulfate and Sulfide</vt:lpstr>
      <vt:lpstr>PowerPoint Presentation</vt:lpstr>
      <vt:lpstr>PowerPoint Presentation</vt:lpstr>
      <vt:lpstr>PowerPoint Presentation</vt:lpstr>
      <vt:lpstr>PowerPoint Presentation</vt:lpstr>
      <vt:lpstr>ACF media autopsy</vt:lpstr>
      <vt:lpstr>Sulfur mass balances</vt:lpstr>
      <vt:lpstr>Sulfur mass balances</vt:lpstr>
      <vt:lpstr>PowerPoint Presentation</vt:lpstr>
      <vt:lpstr>PowerPoint Presentation</vt:lpstr>
      <vt:lpstr>Receiving Stream Recovery</vt:lpstr>
      <vt:lpstr>Unnamed Tributary fish data</vt:lpstr>
      <vt:lpstr>PowerPoint Presentation</vt:lpstr>
      <vt:lpstr>Study Conclusions</vt:lpstr>
      <vt:lpstr>Big Picture Conclusions</vt:lpstr>
      <vt:lpstr>Special Thanks</vt:lpstr>
      <vt:lpstr>Acknowledgements</vt:lpstr>
      <vt:lpstr>The CREW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wetland?</dc:title>
  <dc:creator>Admin</dc:creator>
  <cp:lastModifiedBy>Kevin Wolter</cp:lastModifiedBy>
  <cp:revision>741</cp:revision>
  <cp:lastPrinted>2016-04-05T15:32:26Z</cp:lastPrinted>
  <dcterms:created xsi:type="dcterms:W3CDTF">1999-04-13T13:44:51Z</dcterms:created>
  <dcterms:modified xsi:type="dcterms:W3CDTF">2019-06-17T17:54:49Z</dcterms:modified>
</cp:coreProperties>
</file>