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57" r:id="rId5"/>
    <p:sldId id="260" r:id="rId6"/>
    <p:sldId id="264" r:id="rId7"/>
    <p:sldId id="263" r:id="rId8"/>
    <p:sldId id="266" r:id="rId9"/>
    <p:sldId id="267" r:id="rId10"/>
    <p:sldId id="274" r:id="rId11"/>
    <p:sldId id="269" r:id="rId12"/>
    <p:sldId id="270" r:id="rId13"/>
    <p:sldId id="273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A670D-7414-42E0-95C5-D776860E260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D9903-8CAD-4A19-8278-380290027E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540AE-4E04-4CE1-879B-342A842E6B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C916C3-CC9B-49E4-B646-BD88109CDEB6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DEF74-FB65-4FFA-9A29-8742F1CA67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A77DB-BCDD-410A-975B-5485D2E862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CCF863-71C0-420D-AD63-26B4D15D346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9152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B3F4-69E9-4A68-9E10-A65C373DED0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B874A-AD59-47B9-91C5-47B5407429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824BC-6FAB-4FEB-9F8B-5CECB98681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CD02AB-FE5B-4274-9C93-0D323BF66AAF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45460-6156-445C-AD07-13EB78AA6C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A9640-305B-4967-B674-9745F29798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AE710A-0F72-47DF-95BF-3FC4966EF01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10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B05EAA-7161-495A-8C83-B4A3AEA42B2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7BD3C6-5AEA-4CB2-98CF-D3CB63F71F6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16407-8B0B-4D94-A875-0D47F7A902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BD8ABC-A2BB-42D5-88FD-E14B114407C3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3E75F-7445-47D2-A726-51FEE482C6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E3B70-26B7-4736-B03C-58010BCD82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041B5A-A961-47C4-9AE3-8F888E6E16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384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8556E-BA18-46D8-A302-B3D67C5BDA2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DC375-5495-4A07-87E5-C391494D3AB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4A5D5-9432-462C-92B2-C1B5EF5EDEE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BB1A9D-D532-4D91-9CDB-7D797B53E396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4EF83-B6B8-49FD-8B07-928D586F40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EA5A-C8D5-41C7-86F4-F504968F4C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042F2C-16C4-46D0-86F1-B876C2CDCE4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588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DEA12-D313-4E9A-AC09-AF404626BF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BD4C-BD36-4624-8EB3-9385581C072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DC1FD-EE2C-4430-B8CF-008423D21D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2B255D-BAD4-4FA3-AB76-B672BC78FED6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34416-216F-4AB3-882C-70495C5834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B9656-1C49-48FC-8961-7755A24ACF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76B16F-53FC-4D03-B8E8-AFCF9E035C5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2310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5E6C-9D28-4C3B-85E7-A32437A7F8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032B9-F63C-458A-B981-BE10622539B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EC37C-AC48-479B-9A6E-932FA1876B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6265E5-FE5B-4C33-BF5B-83E770D3FCFB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FDB64-1BE9-4573-8A68-C8D51BB560E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E18F7-12D6-4616-B864-11AA6C560F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E6D6E1-E071-468E-906F-0AC6C6E2743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890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6A65-D997-4883-9804-55F014710AD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1688-C6C3-47FA-A706-70FEC3377E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ABB94-428D-41A3-A5E1-A64E6F0C4F1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B8939-2E48-4B55-8D22-BADF9CF4ACE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8F5FB2-D0AF-445C-A71A-4B4D7D2157C0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EDE80-4E32-43E9-8C4B-DE5C055440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CCA14-1230-4039-BF1C-964B6383A1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67A7CD-C650-48DF-9A05-31DF6260B0C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68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B1907-B871-4173-81AB-1ED39CCB4A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F1909-7E08-46DE-9120-E7BFC537FD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24F4B-E4B6-43EF-822F-2D8DB69875F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DE1C52-728D-429F-985B-B59345A750E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40055E-2C8C-4168-8DD2-7D9ADFFB5E0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BF72ED-01DB-4D60-B58F-AB81F68F77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A5317B-A117-4DCC-B15C-3D0720747D82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A671E1-9CBF-4CDC-9972-F576ED73909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9BF7E3-B313-4FA1-AE53-1506A0F543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6F568D-CB71-4DAC-9D6E-5FA21D083B5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087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37ECD-117D-44C6-B23D-392A0B98CB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17405-05A2-4DF8-8481-8DA83731308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70101F-F4E0-46A3-A8F6-72510DE99178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F4740-E3DF-49D7-854E-6884B898F7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240C5-7563-431D-9D12-F1FE0A5658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ABC42D-47E0-4CFE-9586-BCC6D0E418A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080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7AACC7-31E7-4330-91C9-74D006CC86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CA9F03-E1BB-446C-A612-45FDB1E87341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7EF71E-6F33-4CFF-9391-4A55463992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A22BBB-FA5E-4EB1-9354-AED326116E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F18296-5CEC-4B3E-9835-3653D3D5EA8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77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DF8E-3F9D-4EFC-9507-F7AC034FC9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D0EA1-4830-46F9-B5CC-DD8C259307E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D530B-20C2-43A7-8FBC-0AB22D1D5DD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57E5C-EBE3-4CE1-887C-842F89BE5D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7DDCD3-759A-4B07-804F-7F6A700EF2F8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D5E37-7D58-4093-AEAB-2A05398593F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DB0BD-3426-4CEE-BD36-99027E3713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935466-77E9-4C2C-BA3D-DB6AC616EC1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96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F8238-7CA1-4589-84A5-367FE60AF7B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0D842-CAE3-40F5-86D7-DAF04595FBB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3CE9E-6B7C-44D3-966F-10AB712A27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BED2C-FA1C-4382-B669-EEC3E12922C5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1F46B-5874-408F-B848-BEADBF07EE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87D71-2045-4C6B-A1CA-7023DACB0D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5A5150-1D1F-4ABD-8975-303B9277E8E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7767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E2446-783A-45CB-AA02-5D7AC3661A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7D731-D4E8-43C9-86CD-FC8544486F2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E8B55-F048-4B8E-9225-BAFEFA44340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93C2D-BFD3-4AF0-85CD-0D03453E2D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392EED-B9DC-4E8E-A250-7CA5F5539B4B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76A3B-EB94-4EA6-958D-DDBE8761A7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F792E-7390-4537-A16B-B603834FF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9EE7A-71C4-43C1-9843-81BB42C7706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275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DED2F-52A1-461C-AEBE-25D7DC9226B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BDF89-F7AC-41FD-90AC-0E9FD9A470B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D4C3B-F03D-44E2-9299-B085B52F00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97F7D9-24E0-4966-A3F3-643DBAEAF506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E8A37-0F95-42EB-BB01-C168C28A2A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1746B-4077-4632-AEA4-FA3EB693D1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1851E1-F8F0-4FA5-87B4-D8EB83C57CD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782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7017C8-D171-4B7F-ABE5-F4563FC44B8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9BCE5-491F-4762-9C39-8B282E3DAD6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56A7F-4CC7-4432-8F68-AC5C35D1D1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1BEA68-0B34-48C8-A84D-A899EADAAF1E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042FC-9D26-4CA0-A695-A3689F12817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3E394-EE9D-4F77-B5E7-1243F61A04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6B43B5-D101-4D17-B363-66622521F7D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66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B391A-864E-4DFB-A71B-9F65A7FD44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C0009-2C48-49D6-A8F2-7860221169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7798F-48CE-4AC9-869E-E597E1B33D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68E60E-E74C-45CB-AC60-DF80B291CA40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0CA36-47B1-40F0-93B9-655F9D141F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45CC1-6276-453A-900F-F750539337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0775BB-716C-4268-85D4-175B902FF90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4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1A2BE-4156-46FA-8799-B3D804D25E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B4845-7231-4935-99F6-C6BE1DD39D3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25692-103F-445C-8BDD-A19950D643A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8409E-2DD2-4DBF-8E11-1CB7A42818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20FFC7-3DDD-4FFA-AA47-4D6DECC7CA57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F970B-A97F-48A1-B89A-3BAA38F997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33BB2-8E34-4377-B228-362219947F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2176BE-AE16-4E0C-B26D-5260FF29AB5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03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0A26F-DB40-4F7C-BEF8-886002361A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AA6C5-68A7-4059-AD3A-2F1249BFA2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59DEA6-2744-48E8-832D-320998C4535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E0BB0-11B5-429F-A418-FE022F00C59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8EBB6-1EB9-4C34-8686-C7EF55370CD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156C61-7E23-4AEB-9C59-F2CABEC420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8C36FC-DA01-4B66-8AE2-981523D36B7A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79E10-321D-41AE-95F8-CE2763ED11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3A2F43-7248-4B81-BCD9-1D3346FA5B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D6477B-CE15-476C-81A8-4D14A618689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0987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CF38-273C-46B3-B0E6-CB9EBE13B2E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DF799-F893-4FAD-820F-A4B1212ECB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F91073-D47D-4CA9-834C-7EC507BC948E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AF52A-C77D-4267-AD6B-B5F996F579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4C103-B739-4197-AC4A-15756061CD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FB1060-F83B-46B7-9899-9E8AB28341E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34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B8BA20-2ED7-4B89-BFDD-0FA65FAA46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0A38A6-15EE-49BD-B7A5-03BF64E7C530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5A42D-B76C-4CC2-A6BA-3B23A0F1AA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1B14E-1B95-48CE-AD0B-7A9C006BF0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5B03A8-7577-4CA9-AC62-8F51C221EE9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70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84A0-FFA4-4FFD-8568-F8DA5761EE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5FDC5-48A6-4972-86BB-8B7155919F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838D6-1D64-4377-97B8-B52DA6F300C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0EB66-E96B-483E-9C5A-DA8894BD23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D91812-682D-4DF7-88D5-D48CF8871AEB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1B1A1-7553-4845-B5B2-D1127F1247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085FA-7F8B-4324-84B1-24E5CBE64C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6A0752-F74C-47CB-9713-D14466EC22F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86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F681E-7202-47CB-85A8-BF2D762873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ADB7B-E922-4CC8-BCDA-C00C377DBCD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F8A8A-58F9-4ED2-9BC7-6F2CEAA3F51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248F2-8096-43AB-9EE2-8547699A58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D8D784-755A-415C-94FA-3C0A783AAFDB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E383-00E1-451A-A490-88ED77AEA9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FFB95-2B77-48AB-9B33-35C564369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A87A32-0D15-4EC2-B806-09EF633572C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24578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BF3368-1FAE-43BD-A1C1-D997F0DD9A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E0F2A-AE43-425A-97FB-7C06635C86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DD1F-80D5-4001-B139-F587C1A1EA2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BA06F35-BBF4-401D-A16F-53AF8556ECA3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71668-5C26-4CAC-B35A-091A99DD9D2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FEFA1-2D25-4B95-9209-17C5A8FD05C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FCCC6E9-AE95-4E5F-9031-4A0E7EE9D3FD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445F1-E742-4890-B27D-01F3CC5DEA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885A7-B7BA-4C35-8C94-8BFFA60A23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AA398-C3B5-4346-B2D4-E6F7B20099C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E7A434B-20B2-415A-991D-6E74D8DF03DA}" type="datetime1">
              <a:rPr lang="en-GB"/>
              <a:pPr lvl="0"/>
              <a:t>17/06/2019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A4141-0452-4C3D-ADDE-EA5BF8C36EB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3DAA7-59CF-4527-8C02-295F665BF8E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711BA1B-110A-41BB-927E-096769CE78F8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C2548-5BFB-46F2-8F3B-872F70622F7B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GB" sz="3200" b="1">
                <a:latin typeface="Calibri"/>
              </a:rPr>
              <a:t>Case Study: An Appraisal of Four Commonly Used Soil-Based Metrics for Evaluating the Establishment of Sustainable Upland Grassland on Completion of Five-Years of Aftercare at a Rehabilitated Mine Site in South Wales, United Kingdom</a:t>
            </a:r>
            <a:r>
              <a:rPr lang="en-GB" sz="3200" baseline="30000">
                <a:latin typeface="Calibri"/>
              </a:rPr>
              <a:t>1</a:t>
            </a:r>
            <a:endParaRPr lang="en-GB" sz="3200">
              <a:latin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EC944-9B5C-4510-83FD-1DF5CB4612A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912123"/>
            <a:ext cx="9144000" cy="2077507"/>
          </a:xfrm>
        </p:spPr>
        <p:txBody>
          <a:bodyPr/>
          <a:lstStyle/>
          <a:p>
            <a:pPr lvl="0">
              <a:lnSpc>
                <a:spcPct val="60000"/>
              </a:lnSpc>
            </a:pPr>
            <a:r>
              <a:rPr lang="en-GB" sz="2200"/>
              <a:t>By</a:t>
            </a:r>
          </a:p>
          <a:p>
            <a:pPr lvl="0">
              <a:lnSpc>
                <a:spcPct val="60000"/>
              </a:lnSpc>
            </a:pPr>
            <a:r>
              <a:rPr lang="en-GB" sz="2200"/>
              <a:t>Neil Humphries (Natural Resources Manager) &amp;</a:t>
            </a:r>
          </a:p>
          <a:p>
            <a:pPr lvl="0">
              <a:lnSpc>
                <a:spcPct val="60000"/>
              </a:lnSpc>
            </a:pPr>
            <a:r>
              <a:rPr lang="en-GB" sz="2200"/>
              <a:t> Robert Thompson (Operations Director)</a:t>
            </a:r>
          </a:p>
          <a:p>
            <a:pPr lvl="0">
              <a:lnSpc>
                <a:spcPct val="60000"/>
              </a:lnSpc>
            </a:pPr>
            <a:r>
              <a:rPr lang="en-GB" sz="2200"/>
              <a:t>Celtic Energy Ltd</a:t>
            </a:r>
          </a:p>
          <a:p>
            <a:pPr lvl="0">
              <a:lnSpc>
                <a:spcPct val="60000"/>
              </a:lnSpc>
            </a:pPr>
            <a:r>
              <a:rPr lang="en-GB" sz="2200"/>
              <a:t>Wales</a:t>
            </a:r>
          </a:p>
          <a:p>
            <a:pPr lvl="0">
              <a:lnSpc>
                <a:spcPct val="60000"/>
              </a:lnSpc>
            </a:pPr>
            <a:r>
              <a:rPr lang="en-GB" sz="2200"/>
              <a:t>United Kingdom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1BDFF-23EC-483E-8834-72A3B13B4B7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Credibility of Profile Characteristics Metric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B672D60E-DBD1-4448-8DDB-62530C7D94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4085" y="1857082"/>
          <a:ext cx="9945288" cy="4157219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1988838">
                  <a:extLst>
                    <a:ext uri="{9D8B030D-6E8A-4147-A177-3AD203B41FA5}">
                      <a16:colId xmlns:a16="http://schemas.microsoft.com/office/drawing/2014/main" val="3779253967"/>
                    </a:ext>
                  </a:extLst>
                </a:gridCol>
                <a:gridCol w="1988838">
                  <a:extLst>
                    <a:ext uri="{9D8B030D-6E8A-4147-A177-3AD203B41FA5}">
                      <a16:colId xmlns:a16="http://schemas.microsoft.com/office/drawing/2014/main" val="1196409189"/>
                    </a:ext>
                  </a:extLst>
                </a:gridCol>
                <a:gridCol w="1988838">
                  <a:extLst>
                    <a:ext uri="{9D8B030D-6E8A-4147-A177-3AD203B41FA5}">
                      <a16:colId xmlns:a16="http://schemas.microsoft.com/office/drawing/2014/main" val="1694844173"/>
                    </a:ext>
                  </a:extLst>
                </a:gridCol>
                <a:gridCol w="1988838">
                  <a:extLst>
                    <a:ext uri="{9D8B030D-6E8A-4147-A177-3AD203B41FA5}">
                      <a16:colId xmlns:a16="http://schemas.microsoft.com/office/drawing/2014/main" val="3312463157"/>
                    </a:ext>
                  </a:extLst>
                </a:gridCol>
                <a:gridCol w="1989935">
                  <a:extLst>
                    <a:ext uri="{9D8B030D-6E8A-4147-A177-3AD203B41FA5}">
                      <a16:colId xmlns:a16="http://schemas.microsoft.com/office/drawing/2014/main" val="250891177"/>
                    </a:ext>
                  </a:extLst>
                </a:gridCol>
              </a:tblGrid>
              <a:tr h="1191627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 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Profile Characteristics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VESS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Fertiliser Requirement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Soil-Heath Condition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8409"/>
                  </a:ext>
                </a:extLst>
              </a:tr>
              <a:tr h="582335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Reference Sites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+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-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+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-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734380"/>
                  </a:ext>
                </a:extLst>
              </a:tr>
              <a:tr h="1191627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Predictor of Land Use Potential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+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(+)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-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-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331469"/>
                  </a:ext>
                </a:extLst>
              </a:tr>
              <a:tr h="1191627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Rehabilitation Track Record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+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-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+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+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8439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12BC-66CD-432B-9ACF-10F04FF7D0B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Expertise, Cost &amp; Role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89EBCD5-8205-4B82-BEC5-4E85E9E9F69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57463" y="1828800"/>
          <a:ext cx="9634182" cy="4421178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1926622">
                  <a:extLst>
                    <a:ext uri="{9D8B030D-6E8A-4147-A177-3AD203B41FA5}">
                      <a16:colId xmlns:a16="http://schemas.microsoft.com/office/drawing/2014/main" val="1968411982"/>
                    </a:ext>
                  </a:extLst>
                </a:gridCol>
                <a:gridCol w="1926622">
                  <a:extLst>
                    <a:ext uri="{9D8B030D-6E8A-4147-A177-3AD203B41FA5}">
                      <a16:colId xmlns:a16="http://schemas.microsoft.com/office/drawing/2014/main" val="3190259846"/>
                    </a:ext>
                  </a:extLst>
                </a:gridCol>
                <a:gridCol w="1926622">
                  <a:extLst>
                    <a:ext uri="{9D8B030D-6E8A-4147-A177-3AD203B41FA5}">
                      <a16:colId xmlns:a16="http://schemas.microsoft.com/office/drawing/2014/main" val="2922834164"/>
                    </a:ext>
                  </a:extLst>
                </a:gridCol>
                <a:gridCol w="1926622">
                  <a:extLst>
                    <a:ext uri="{9D8B030D-6E8A-4147-A177-3AD203B41FA5}">
                      <a16:colId xmlns:a16="http://schemas.microsoft.com/office/drawing/2014/main" val="3324291655"/>
                    </a:ext>
                  </a:extLst>
                </a:gridCol>
                <a:gridCol w="1927692">
                  <a:extLst>
                    <a:ext uri="{9D8B030D-6E8A-4147-A177-3AD203B41FA5}">
                      <a16:colId xmlns:a16="http://schemas.microsoft.com/office/drawing/2014/main" val="3035837132"/>
                    </a:ext>
                  </a:extLst>
                </a:gridCol>
              </a:tblGrid>
              <a:tr h="880256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 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Profile Characteristics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VESS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Fertiliser Requirement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Soil-Health Condition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044450"/>
                  </a:ext>
                </a:extLst>
              </a:tr>
              <a:tr h="1330333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Professional Expertise Required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Yes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No (with training)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No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No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706130"/>
                  </a:ext>
                </a:extLst>
              </a:tr>
              <a:tr h="880256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Relative Cost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High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Moderate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Very Low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Moderate (analyses)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129912"/>
                  </a:ext>
                </a:extLst>
              </a:tr>
              <a:tr h="1330333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Main/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Supplementary Metric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MAIN</a:t>
                      </a:r>
                      <a:endParaRPr lang="en-GB" sz="2000">
                        <a:solidFill>
                          <a:srgbClr val="00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Supplementary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i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(Main if verified)</a:t>
                      </a:r>
                      <a:endParaRPr lang="en-GB" sz="2000" b="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Supplementary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Supplementary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4192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5C46-C977-4284-8D84-4F8D7D0DCEA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Outcome – </a:t>
            </a:r>
            <a:br>
              <a:rPr lang="en-GB"/>
            </a:br>
            <a:r>
              <a:rPr lang="en-GB"/>
              <a:t>Approval of Methodology &amp;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B38F9-4B60-4125-AECF-2071E52F95E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438403"/>
            <a:ext cx="10515600" cy="3738560"/>
          </a:xfrm>
        </p:spPr>
        <p:txBody>
          <a:bodyPr/>
          <a:lstStyle/>
          <a:p>
            <a:pPr lvl="0"/>
            <a:r>
              <a:rPr lang="en-GB" b="1"/>
              <a:t>December 2018 Planning Authority approved release of the 37ha from the permit and monies from the bond</a:t>
            </a:r>
          </a:p>
          <a:p>
            <a:pPr lvl="0"/>
            <a:r>
              <a:rPr lang="en-GB" b="1"/>
              <a:t>Soil profile physical characteristics accepted as the methodology and metric for the remaining 145ha upland grassland</a:t>
            </a:r>
          </a:p>
          <a:p>
            <a:pPr lvl="0"/>
            <a:r>
              <a:rPr lang="en-GB" b="1"/>
              <a:t>Method and metric applicable to other similar sites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956E-31E5-402D-9DBB-E7D6C364EFA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Significance of the Appraisal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07EEC-B240-4A60-9BC1-382875CF1D7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en-US" sz="3200" b="1"/>
              <a:t>Early agreement with planning authority &amp; regulators </a:t>
            </a:r>
            <a:r>
              <a:rPr lang="en-GB" sz="3200" b="1"/>
              <a:t>gave surety for future permit compliance and bond repayment:</a:t>
            </a:r>
          </a:p>
          <a:p>
            <a:pPr lvl="0">
              <a:lnSpc>
                <a:spcPct val="80000"/>
              </a:lnSpc>
              <a:buChar char="-"/>
            </a:pPr>
            <a:r>
              <a:rPr lang="en-US" sz="3200"/>
              <a:t>further 145ha restored at Selar Mine in 2018  </a:t>
            </a:r>
          </a:p>
          <a:p>
            <a:pPr lvl="0">
              <a:lnSpc>
                <a:spcPct val="80000"/>
              </a:lnSpc>
              <a:buChar char="-"/>
            </a:pPr>
            <a:r>
              <a:rPr lang="en-US" sz="3200"/>
              <a:t>Company has further 2 surface mines nearing closure with +250ha with the same land-use and grassland type</a:t>
            </a:r>
            <a:endParaRPr lang="en-GB" sz="3200"/>
          </a:p>
          <a:p>
            <a:pPr lvl="0">
              <a:lnSpc>
                <a:spcPct val="80000"/>
              </a:lnSpc>
            </a:pPr>
            <a:r>
              <a:rPr lang="en-GB" sz="3200" b="1"/>
              <a:t>Gave early warning should alternative rehabilitation/aftercare or land-use be required to meet rehabiliatation expectations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1C96F-A904-4B31-8105-FBE918C0FE7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DC32-8B25-4311-BC99-904A30BC08B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/>
              <a:t>The outstanding site rehabilitation achievements at the Selar Surface Mine are due to the commitment of the Mine Manger Mark Heames and his Site staff.</a:t>
            </a:r>
          </a:p>
          <a:p>
            <a:pPr marL="0" lvl="0" indent="0">
              <a:buNone/>
            </a:pPr>
            <a:endParaRPr lang="en-GB"/>
          </a:p>
          <a:p>
            <a:pPr marL="0" lvl="0" indent="0">
              <a:buNone/>
            </a:pPr>
            <a:r>
              <a:rPr lang="en-GB"/>
              <a:t>Dr R E Leverton of LLQS undertook the soil profile descriptions and VESS assessments, and NRM Laboratories the chemical analyses.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A9460-293F-4295-A1BA-42C1570F7BB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 b="1"/>
              <a:t>Selar Surface Coal Mine, Wales, UK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80C4A439-4E3B-457E-A529-E650FD47D6F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1188" y="2471796"/>
            <a:ext cx="5693785" cy="403784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869F262-466A-42E4-9D86-FB1FE3204F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6536" y="1772235"/>
            <a:ext cx="4147791" cy="4242066"/>
          </a:xfr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960A3E83-7BCD-47E8-958E-30FED07FA4D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926" y="1825627"/>
            <a:ext cx="4015816" cy="435133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C6B45-D6F1-4E08-9142-AFB1AA4304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6EA41-7919-4B8F-809A-53890ECF264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2600" b="1"/>
              <a:t>Mine Closure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Establishment of land-use fit for beneficial and sustainable use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Rehabilitation to upland low-intensity grazed grassland ecosystem</a:t>
            </a:r>
          </a:p>
          <a:p>
            <a:pPr lvl="0">
              <a:lnSpc>
                <a:spcPct val="80000"/>
              </a:lnSpc>
            </a:pPr>
            <a:r>
              <a:rPr lang="en-GB" sz="2600"/>
              <a:t>5 years of statutory imposed management (aftercare) following backfill, placement soils, seeding/planting </a:t>
            </a:r>
          </a:p>
          <a:p>
            <a:pPr lvl="0">
              <a:lnSpc>
                <a:spcPct val="80000"/>
              </a:lnSpc>
            </a:pPr>
            <a:r>
              <a:rPr lang="en-GB" sz="2600" b="1"/>
              <a:t>Evaluation of achievement in absence of guidance or imposed methodology &amp; standards</a:t>
            </a:r>
          </a:p>
          <a:p>
            <a:pPr lvl="0">
              <a:lnSpc>
                <a:spcPct val="80000"/>
              </a:lnSpc>
            </a:pPr>
            <a:r>
              <a:rPr lang="en-GB" sz="2600" b="1"/>
              <a:t>Release from obligations of mining permit</a:t>
            </a:r>
          </a:p>
          <a:p>
            <a:pPr lvl="0">
              <a:lnSpc>
                <a:spcPct val="80000"/>
              </a:lnSpc>
            </a:pPr>
            <a:r>
              <a:rPr lang="en-GB" sz="2600" b="1"/>
              <a:t>Re-payment from financial bond</a:t>
            </a:r>
          </a:p>
          <a:p>
            <a:pPr lvl="0">
              <a:lnSpc>
                <a:spcPct val="80000"/>
              </a:lnSpc>
            </a:pPr>
            <a:r>
              <a:rPr lang="en-GB" sz="2600" b="1"/>
              <a:t>Onus on the mining Company to prove its case 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2600"/>
          </a:p>
          <a:p>
            <a:pPr marL="0" lvl="0" indent="0">
              <a:lnSpc>
                <a:spcPct val="80000"/>
              </a:lnSpc>
              <a:buNone/>
            </a:pPr>
            <a:endParaRPr lang="en-GB"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6C5C-ED06-4713-9E40-3E650046DFD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Progressive Rehabilitation - An Opportunity to Agree Metrics &amp;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10C5-43C3-4BA7-982E-17450E74ECF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70000"/>
              </a:lnSpc>
            </a:pPr>
            <a:r>
              <a:rPr lang="en-GB"/>
              <a:t>350ha with 37ha rehabilitated 2011/2013, aftercare period completed 2018</a:t>
            </a:r>
          </a:p>
          <a:p>
            <a:pPr lvl="0">
              <a:lnSpc>
                <a:spcPct val="70000"/>
              </a:lnSpc>
            </a:pPr>
            <a:r>
              <a:rPr lang="en-GB"/>
              <a:t>Oceanic climate, &gt;2000mm annual rainfall, north facing 170-300m AOD</a:t>
            </a:r>
          </a:p>
          <a:p>
            <a:pPr lvl="0">
              <a:lnSpc>
                <a:spcPct val="70000"/>
              </a:lnSpc>
            </a:pPr>
            <a:r>
              <a:rPr lang="en-GB"/>
              <a:t>Sown with upland acid grassland mixture with annual fertiliser application</a:t>
            </a:r>
          </a:p>
          <a:p>
            <a:pPr lvl="0">
              <a:lnSpc>
                <a:spcPct val="70000"/>
              </a:lnSpc>
            </a:pPr>
            <a:r>
              <a:rPr lang="en-GB"/>
              <a:t>Grazed/not grazed</a:t>
            </a:r>
          </a:p>
          <a:p>
            <a:pPr lvl="0">
              <a:lnSpc>
                <a:spcPct val="70000"/>
              </a:lnSpc>
            </a:pPr>
            <a:r>
              <a:rPr lang="en-GB" b="1"/>
              <a:t>Assessed in 2018 using 4 agricultural soil-based metrics</a:t>
            </a:r>
          </a:p>
          <a:p>
            <a:pPr lvl="0">
              <a:lnSpc>
                <a:spcPct val="70000"/>
              </a:lnSpc>
            </a:pPr>
            <a:r>
              <a:rPr lang="en-GB" b="1"/>
              <a:t>Established from experience at nearby mine site that plant performance-based metrics not reliable </a:t>
            </a:r>
            <a:r>
              <a:rPr lang="en-GB" sz="2000"/>
              <a:t>(see Humphries et al, 1999, DOI:10.21000/JASMR99010262 )</a:t>
            </a:r>
          </a:p>
          <a:p>
            <a:pPr marL="0" lvl="0" indent="0">
              <a:lnSpc>
                <a:spcPct val="70000"/>
              </a:lnSpc>
              <a:buNone/>
            </a:pPr>
            <a:endParaRPr lang="en-GB"/>
          </a:p>
          <a:p>
            <a:pPr lvl="0">
              <a:lnSpc>
                <a:spcPct val="70000"/>
              </a:lnSpc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C901D-3239-41BA-9E92-CF6BA9AEE09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4400"/>
              <a:t>Four Soil-Based Metrics</a:t>
            </a:r>
            <a:endParaRPr lang="en-GB"/>
          </a:p>
        </p:txBody>
      </p:sp>
      <p:pic>
        <p:nvPicPr>
          <p:cNvPr id="3" name="Picture Placeholder 4">
            <a:extLst>
              <a:ext uri="{FF2B5EF4-FFF2-40B4-BE49-F238E27FC236}">
                <a16:creationId xmlns:a16="http://schemas.microsoft.com/office/drawing/2014/main" id="{AA58DFE8-E896-4DFD-BCBE-B01AD781818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41821" y="1395164"/>
            <a:ext cx="4313563" cy="4213783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7B396-9951-4645-85DA-9823160D094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328419"/>
            <a:ext cx="6202036" cy="2472180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00000"/>
              </a:lnSpc>
              <a:buFont typeface="Calibri Light"/>
              <a:buAutoNum type="arabicPeriod"/>
            </a:pPr>
            <a:r>
              <a:rPr lang="en-GB" sz="2400" b="1"/>
              <a:t>Physical description of soil profile characteristics </a:t>
            </a:r>
            <a:r>
              <a:rPr lang="en-GB" sz="2400"/>
              <a:t>(Hodgson, 1974)</a:t>
            </a:r>
          </a:p>
          <a:p>
            <a:pPr marL="514350" lvl="0" indent="-514350">
              <a:lnSpc>
                <a:spcPct val="100000"/>
              </a:lnSpc>
              <a:buFont typeface="Calibri Light"/>
              <a:buAutoNum type="arabicPeriod"/>
            </a:pPr>
            <a:r>
              <a:rPr lang="en-GB" sz="2400" b="1"/>
              <a:t>Visual evaluation of (top) soil structure “VESS” </a:t>
            </a:r>
            <a:r>
              <a:rPr lang="en-GB" sz="2400"/>
              <a:t>(Ball et al., 2017)</a:t>
            </a:r>
          </a:p>
          <a:p>
            <a:pPr marL="514350" lvl="0" indent="-514350">
              <a:lnSpc>
                <a:spcPct val="100000"/>
              </a:lnSpc>
              <a:buFont typeface="Calibri Light"/>
              <a:buAutoNum type="arabicPeriod"/>
            </a:pPr>
            <a:r>
              <a:rPr lang="en-GB" sz="2400" b="1"/>
              <a:t>Fertiliser requirement of top-soil </a:t>
            </a:r>
            <a:r>
              <a:rPr lang="en-GB" sz="2400"/>
              <a:t>– laboratory tests (AHDB, 2019)</a:t>
            </a:r>
          </a:p>
          <a:p>
            <a:pPr marL="514350" lvl="0" indent="-514350">
              <a:lnSpc>
                <a:spcPct val="100000"/>
              </a:lnSpc>
              <a:buFont typeface="Calibri Light"/>
              <a:buAutoNum type="arabicPeriod"/>
            </a:pPr>
            <a:r>
              <a:rPr lang="en-GB" sz="2400" b="1"/>
              <a:t>Soil-health condition of top-soil </a:t>
            </a:r>
            <a:r>
              <a:rPr lang="en-GB" sz="2400"/>
              <a:t>– laboratory tests (NRM Laboratories, 2016)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5C69D-C66E-42A3-B235-142F0C23EA4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Field Evaluations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AD7C7-FEBA-4870-9588-ED3555FF843C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endParaRPr lang="en-GB" sz="2200" b="0"/>
          </a:p>
          <a:p>
            <a:pPr lvl="0" algn="ctr">
              <a:lnSpc>
                <a:spcPct val="80000"/>
              </a:lnSpc>
            </a:pPr>
            <a:r>
              <a:rPr lang="en-GB" sz="2600" b="0"/>
              <a:t>Soil Profile Physical Characteristics</a:t>
            </a:r>
          </a:p>
          <a:p>
            <a:pPr lvl="0">
              <a:lnSpc>
                <a:spcPct val="80000"/>
              </a:lnSpc>
            </a:pPr>
            <a:endParaRPr lang="en-GB" sz="220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2043A21-78A8-4FA5-BAD5-24B6784F724B}"/>
              </a:ext>
            </a:extLst>
          </p:cNvPr>
          <p:cNvPicPr>
            <a:picLocks noGrp="1" noChangeAspect="1"/>
          </p:cNvPicPr>
          <p:nvPr>
            <p:ph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287" y="2505071"/>
            <a:ext cx="4912787" cy="368458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B7FBFE-66D6-47C7-8F5F-AE81CFFF4AC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179511"/>
            <a:ext cx="5183184" cy="1248732"/>
          </a:xfrm>
        </p:spPr>
        <p:txBody>
          <a:bodyPr anchorCtr="1"/>
          <a:lstStyle/>
          <a:p>
            <a:pPr lvl="0" algn="ctr">
              <a:lnSpc>
                <a:spcPct val="80000"/>
              </a:lnSpc>
            </a:pPr>
            <a:r>
              <a:rPr lang="en-GB" sz="2600" b="0"/>
              <a:t>Visual Evaluation of Soil Structure (VESS)</a:t>
            </a:r>
          </a:p>
        </p:txBody>
      </p:sp>
      <p:pic>
        <p:nvPicPr>
          <p:cNvPr id="6" name="Content Placeholder 9">
            <a:extLst>
              <a:ext uri="{FF2B5EF4-FFF2-40B4-BE49-F238E27FC236}">
                <a16:creationId xmlns:a16="http://schemas.microsoft.com/office/drawing/2014/main" id="{B9A45E4C-DAED-47AC-9DE1-C5844056A063}"/>
              </a:ext>
            </a:extLst>
          </p:cNvPr>
          <p:cNvPicPr>
            <a:picLocks noGrp="1" noChangeAspect="1"/>
          </p:cNvPicPr>
          <p:nvPr>
            <p:ph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7403" y="2505071"/>
            <a:ext cx="4912787" cy="368458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4C240-50D4-4386-B6F6-BF2C18C70B2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Summary: Comparison Soil Profile Physical Characteristics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390DDD7B-BA52-4A47-BA42-C81570A261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06633" y="1772235"/>
          <a:ext cx="9851004" cy="4329153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1969983">
                  <a:extLst>
                    <a:ext uri="{9D8B030D-6E8A-4147-A177-3AD203B41FA5}">
                      <a16:colId xmlns:a16="http://schemas.microsoft.com/office/drawing/2014/main" val="3234026741"/>
                    </a:ext>
                  </a:extLst>
                </a:gridCol>
                <a:gridCol w="1969983">
                  <a:extLst>
                    <a:ext uri="{9D8B030D-6E8A-4147-A177-3AD203B41FA5}">
                      <a16:colId xmlns:a16="http://schemas.microsoft.com/office/drawing/2014/main" val="3365183476"/>
                    </a:ext>
                  </a:extLst>
                </a:gridCol>
                <a:gridCol w="1969983">
                  <a:extLst>
                    <a:ext uri="{9D8B030D-6E8A-4147-A177-3AD203B41FA5}">
                      <a16:colId xmlns:a16="http://schemas.microsoft.com/office/drawing/2014/main" val="4050591820"/>
                    </a:ext>
                  </a:extLst>
                </a:gridCol>
                <a:gridCol w="1969983">
                  <a:extLst>
                    <a:ext uri="{9D8B030D-6E8A-4147-A177-3AD203B41FA5}">
                      <a16:colId xmlns:a16="http://schemas.microsoft.com/office/drawing/2014/main" val="349578605"/>
                    </a:ext>
                  </a:extLst>
                </a:gridCol>
                <a:gridCol w="1971071">
                  <a:extLst>
                    <a:ext uri="{9D8B030D-6E8A-4147-A177-3AD203B41FA5}">
                      <a16:colId xmlns:a16="http://schemas.microsoft.com/office/drawing/2014/main" val="2651983830"/>
                    </a:ext>
                  </a:extLst>
                </a:gridCol>
              </a:tblGrid>
              <a:tr h="38605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 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Selar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(5 years)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Local Soil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Reference Type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Rehabilitated Site (25 years)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90802"/>
                  </a:ext>
                </a:extLst>
              </a:tr>
              <a:tr h="1193886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Horizon Depth (cm) over mudstone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3-17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12-100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20-50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3-59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892787"/>
                  </a:ext>
                </a:extLst>
              </a:tr>
              <a:tr h="386050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Soil Texture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Clay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Clay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Clay loam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Clay loam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370344"/>
                  </a:ext>
                </a:extLst>
              </a:tr>
              <a:tr h="1193886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Soil Structure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Sub-angular/Blocky/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Apedal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Sub-angular/Blocky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Sub-angular/Blocky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Apedal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557669"/>
                  </a:ext>
                </a:extLst>
              </a:tr>
              <a:tr h="789968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Target Land Use Grade (ALC)</a:t>
                      </a:r>
                      <a:endParaRPr lang="en-GB" sz="2000" b="0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315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F3A4C-4AE4-4B5F-B8F5-8C04C8D010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Summary: Selar Grassland Topsoil Structural Condition - VESS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5E513B1B-37B9-4AC6-9AB5-A51E69CA3C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17711" y="1781662"/>
          <a:ext cx="9181709" cy="4118741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1529608">
                  <a:extLst>
                    <a:ext uri="{9D8B030D-6E8A-4147-A177-3AD203B41FA5}">
                      <a16:colId xmlns:a16="http://schemas.microsoft.com/office/drawing/2014/main" val="1904852537"/>
                    </a:ext>
                  </a:extLst>
                </a:gridCol>
                <a:gridCol w="1529608">
                  <a:extLst>
                    <a:ext uri="{9D8B030D-6E8A-4147-A177-3AD203B41FA5}">
                      <a16:colId xmlns:a16="http://schemas.microsoft.com/office/drawing/2014/main" val="258763308"/>
                    </a:ext>
                  </a:extLst>
                </a:gridCol>
                <a:gridCol w="1530623">
                  <a:extLst>
                    <a:ext uri="{9D8B030D-6E8A-4147-A177-3AD203B41FA5}">
                      <a16:colId xmlns:a16="http://schemas.microsoft.com/office/drawing/2014/main" val="927921878"/>
                    </a:ext>
                  </a:extLst>
                </a:gridCol>
                <a:gridCol w="1530623">
                  <a:extLst>
                    <a:ext uri="{9D8B030D-6E8A-4147-A177-3AD203B41FA5}">
                      <a16:colId xmlns:a16="http://schemas.microsoft.com/office/drawing/2014/main" val="739500549"/>
                    </a:ext>
                  </a:extLst>
                </a:gridCol>
                <a:gridCol w="1530623">
                  <a:extLst>
                    <a:ext uri="{9D8B030D-6E8A-4147-A177-3AD203B41FA5}">
                      <a16:colId xmlns:a16="http://schemas.microsoft.com/office/drawing/2014/main" val="1259733174"/>
                    </a:ext>
                  </a:extLst>
                </a:gridCol>
                <a:gridCol w="1530623">
                  <a:extLst>
                    <a:ext uri="{9D8B030D-6E8A-4147-A177-3AD203B41FA5}">
                      <a16:colId xmlns:a16="http://schemas.microsoft.com/office/drawing/2014/main" val="333884133"/>
                    </a:ext>
                  </a:extLst>
                </a:gridCol>
              </a:tblGrid>
              <a:tr h="437055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VESS Index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1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2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3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4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700908"/>
                  </a:ext>
                </a:extLst>
              </a:tr>
              <a:tr h="894347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Target Grassland Condition</a:t>
                      </a:r>
                      <a:endParaRPr lang="en-GB" sz="2000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i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Good</a:t>
                      </a:r>
                      <a:endParaRPr lang="en-GB" sz="2000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i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Good</a:t>
                      </a:r>
                      <a:endParaRPr lang="en-GB" sz="2000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i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Adequate</a:t>
                      </a:r>
                      <a:endParaRPr lang="en-GB" sz="2000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i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Poor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i="1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i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Very Poor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036849"/>
                  </a:ext>
                </a:extLst>
              </a:tr>
              <a:tr h="1351638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Topsoil Structure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Small &amp; rounded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Rounded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Large rounded / angular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Large angular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Very large angular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626511"/>
                  </a:ext>
                </a:extLst>
              </a:tr>
              <a:tr h="1351638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Sample frequency (n=12)</a:t>
                      </a: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0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0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1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6</a:t>
                      </a:r>
                    </a:p>
                  </a:txBody>
                  <a:tcPr marL="68580" marR="6858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543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01ACF-0D69-4F10-AC48-C1D332EE5D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/>
              <a:t>Summary: Laboratory Analyses of Selar Soil Samples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1B78A-9BDE-4675-B62F-54C1E8DF16DD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/>
              <a:t>Fertiliser Requirement Analyses</a:t>
            </a:r>
          </a:p>
          <a:p>
            <a:pPr lvl="0"/>
            <a:endParaRPr lang="en-GB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E742122C-9B53-4F2B-A839-069EA1EE8F3B}"/>
              </a:ext>
            </a:extLst>
          </p:cNvPr>
          <p:cNvGraphicFramePr>
            <a:graphicFrameLocks noGrp="1"/>
          </p:cNvGraphicFramePr>
          <p:nvPr>
            <p:ph idx="2"/>
          </p:nvPr>
        </p:nvGraphicFramePr>
        <p:xfrm>
          <a:off x="942554" y="2494656"/>
          <a:ext cx="4952271" cy="3719120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1022564">
                  <a:extLst>
                    <a:ext uri="{9D8B030D-6E8A-4147-A177-3AD203B41FA5}">
                      <a16:colId xmlns:a16="http://schemas.microsoft.com/office/drawing/2014/main" val="574626727"/>
                    </a:ext>
                  </a:extLst>
                </a:gridCol>
                <a:gridCol w="1061289">
                  <a:extLst>
                    <a:ext uri="{9D8B030D-6E8A-4147-A177-3AD203B41FA5}">
                      <a16:colId xmlns:a16="http://schemas.microsoft.com/office/drawing/2014/main" val="1277962802"/>
                    </a:ext>
                  </a:extLst>
                </a:gridCol>
                <a:gridCol w="1611611">
                  <a:extLst>
                    <a:ext uri="{9D8B030D-6E8A-4147-A177-3AD203B41FA5}">
                      <a16:colId xmlns:a16="http://schemas.microsoft.com/office/drawing/2014/main" val="4036914069"/>
                    </a:ext>
                  </a:extLst>
                </a:gridCol>
                <a:gridCol w="1256806">
                  <a:extLst>
                    <a:ext uri="{9D8B030D-6E8A-4147-A177-3AD203B41FA5}">
                      <a16:colId xmlns:a16="http://schemas.microsoft.com/office/drawing/2014/main" val="1275760014"/>
                    </a:ext>
                  </a:extLst>
                </a:gridCol>
              </a:tblGrid>
              <a:tr h="1257802"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 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Selar 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(5 years)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Rehabilitated Site (25 years)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Target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Index (AHDB, 2019)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606751"/>
                  </a:ext>
                </a:extLst>
              </a:tr>
              <a:tr h="808923"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 Index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1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1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(+)2</a:t>
                      </a:r>
                      <a:endParaRPr lang="en-GB" sz="1100" b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87030"/>
                  </a:ext>
                </a:extLst>
              </a:tr>
              <a:tr h="808923"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K Index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1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1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(+)2</a:t>
                      </a:r>
                      <a:endParaRPr lang="en-GB" sz="1100" b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9625"/>
                  </a:ext>
                </a:extLst>
              </a:tr>
              <a:tr h="808923"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pH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5.7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5.0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464" marR="67464" marT="9372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6.0</a:t>
                      </a:r>
                      <a:endParaRPr lang="en-GB" sz="1100" b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221550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E5E52E-37EB-4443-BD69-A531992B0984}"/>
              </a:ext>
            </a:extLst>
          </p:cNvPr>
          <p:cNvSpPr txBox="1">
            <a:spLocks noGrp="1"/>
          </p:cNvSpPr>
          <p:nvPr>
            <p:ph type="body" idx="3"/>
          </p:nvPr>
        </p:nvSpPr>
        <p:spPr/>
        <p:txBody>
          <a:bodyPr/>
          <a:lstStyle/>
          <a:p>
            <a:pPr lvl="0" algn="ctr"/>
            <a:r>
              <a:rPr lang="en-GB"/>
              <a:t>Soil Health Condition Analyses</a:t>
            </a:r>
          </a:p>
          <a:p>
            <a:pPr lvl="0"/>
            <a:endParaRPr lang="en-GB"/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BF51A4F7-CBD9-4927-83F2-2D010743621B}"/>
              </a:ext>
            </a:extLst>
          </p:cNvPr>
          <p:cNvGraphicFramePr>
            <a:graphicFrameLocks noGrp="1"/>
          </p:cNvGraphicFramePr>
          <p:nvPr>
            <p:ph idx="4"/>
          </p:nvPr>
        </p:nvGraphicFramePr>
        <p:xfrm>
          <a:off x="6172200" y="2738527"/>
          <a:ext cx="5183184" cy="3231407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1182566">
                  <a:extLst>
                    <a:ext uri="{9D8B030D-6E8A-4147-A177-3AD203B41FA5}">
                      <a16:colId xmlns:a16="http://schemas.microsoft.com/office/drawing/2014/main" val="1362016464"/>
                    </a:ext>
                  </a:extLst>
                </a:gridCol>
                <a:gridCol w="1017526">
                  <a:extLst>
                    <a:ext uri="{9D8B030D-6E8A-4147-A177-3AD203B41FA5}">
                      <a16:colId xmlns:a16="http://schemas.microsoft.com/office/drawing/2014/main" val="3763752309"/>
                    </a:ext>
                  </a:extLst>
                </a:gridCol>
                <a:gridCol w="1561658">
                  <a:extLst>
                    <a:ext uri="{9D8B030D-6E8A-4147-A177-3AD203B41FA5}">
                      <a16:colId xmlns:a16="http://schemas.microsoft.com/office/drawing/2014/main" val="804770399"/>
                    </a:ext>
                  </a:extLst>
                </a:gridCol>
                <a:gridCol w="1421434">
                  <a:extLst>
                    <a:ext uri="{9D8B030D-6E8A-4147-A177-3AD203B41FA5}">
                      <a16:colId xmlns:a16="http://schemas.microsoft.com/office/drawing/2014/main" val="2221899845"/>
                    </a:ext>
                  </a:extLst>
                </a:gridCol>
              </a:tblGrid>
              <a:tr h="942947"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 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Selar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(5 years)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Rehabilitated Site (25 years)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Target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Index 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(NRM, 2016)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610990"/>
                  </a:ext>
                </a:extLst>
              </a:tr>
              <a:tr h="897163"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Organic matter %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3.9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6.2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&gt;2.0</a:t>
                      </a:r>
                      <a:endParaRPr lang="en-GB" sz="1100" b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675432"/>
                  </a:ext>
                </a:extLst>
              </a:tr>
              <a:tr h="1355671"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Microbial Activity Index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4.7 (Good)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5.1 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(Very Good)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67007" marR="67007" marT="9308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FF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4.0 </a:t>
                      </a:r>
                      <a:endParaRPr lang="en-GB" sz="1100" b="1">
                        <a:solidFill>
                          <a:srgbClr val="FF0000"/>
                        </a:solidFill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  <a:p>
                      <a:pPr lvl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latin typeface="Calibri" pitchFamily="34"/>
                          <a:ea typeface="Calibri" pitchFamily="34"/>
                          <a:cs typeface="Times New Roman" pitchFamily="18"/>
                        </a:rPr>
                        <a:t>(Good)</a:t>
                      </a:r>
                      <a:endParaRPr lang="en-GB" sz="1100">
                        <a:latin typeface="Calibri" pitchFamily="34"/>
                        <a:ea typeface="Calibri" pitchFamily="34"/>
                        <a:cs typeface="Times New Roman" pitchFamily="18"/>
                      </a:endParaRPr>
                    </a:p>
                  </a:txBody>
                  <a:tcPr marL="0" marR="0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0363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729</Words>
  <Application>Microsoft Office PowerPoint</Application>
  <PresentationFormat>Widescreen</PresentationFormat>
  <Paragraphs>200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1_Office Theme</vt:lpstr>
      <vt:lpstr>Case Study: An Appraisal of Four Commonly Used Soil-Based Metrics for Evaluating the Establishment of Sustainable Upland Grassland on Completion of Five-Years of Aftercare at a Rehabilitated Mine Site in South Wales, United Kingdom1</vt:lpstr>
      <vt:lpstr>Selar Surface Coal Mine, Wales, UK</vt:lpstr>
      <vt:lpstr>Context</vt:lpstr>
      <vt:lpstr>Progressive Rehabilitation - An Opportunity to Agree Metrics &amp; Outcomes</vt:lpstr>
      <vt:lpstr>Four Soil-Based Metrics</vt:lpstr>
      <vt:lpstr>Field Evaluations</vt:lpstr>
      <vt:lpstr>Summary: Comparison Soil Profile Physical Characteristics</vt:lpstr>
      <vt:lpstr>Summary: Selar Grassland Topsoil Structural Condition - VESS</vt:lpstr>
      <vt:lpstr>Summary: Laboratory Analyses of Selar Soil Samples</vt:lpstr>
      <vt:lpstr>Credibility of Profile Characteristics Metric</vt:lpstr>
      <vt:lpstr>Expertise, Cost &amp; Role</vt:lpstr>
      <vt:lpstr>Outcome –  Approval of Methodology &amp; Metric</vt:lpstr>
      <vt:lpstr>Significance of the Appraisal 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Study: An Appraisal of Four Soil-Based Metrics for Evaluating the Establishment of Sustainable Upland Grassland on Completion of Five-Years of Aftercare at a Rehabilitated Mine Site in South Wales, United Kingdom1</dc:title>
  <dc:creator>Neil Humphries</dc:creator>
  <cp:lastModifiedBy>Kevin Wolter</cp:lastModifiedBy>
  <cp:revision>7</cp:revision>
  <cp:lastPrinted>2019-05-20T10:14:35Z</cp:lastPrinted>
  <dcterms:created xsi:type="dcterms:W3CDTF">2019-05-02T10:07:59Z</dcterms:created>
  <dcterms:modified xsi:type="dcterms:W3CDTF">2019-06-17T17:54:02Z</dcterms:modified>
</cp:coreProperties>
</file>