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0" r:id="rId1"/>
    <p:sldMasterId id="2147484269" r:id="rId2"/>
    <p:sldMasterId id="2147484537" r:id="rId3"/>
    <p:sldMasterId id="2147484550" r:id="rId4"/>
  </p:sldMasterIdLst>
  <p:notesMasterIdLst>
    <p:notesMasterId r:id="rId36"/>
  </p:notesMasterIdLst>
  <p:sldIdLst>
    <p:sldId id="787" r:id="rId5"/>
    <p:sldId id="1029" r:id="rId6"/>
    <p:sldId id="1013" r:id="rId7"/>
    <p:sldId id="970" r:id="rId8"/>
    <p:sldId id="971" r:id="rId9"/>
    <p:sldId id="1014" r:id="rId10"/>
    <p:sldId id="1015" r:id="rId11"/>
    <p:sldId id="1017" r:id="rId12"/>
    <p:sldId id="1016" r:id="rId13"/>
    <p:sldId id="1019" r:id="rId14"/>
    <p:sldId id="1020" r:id="rId15"/>
    <p:sldId id="1030" r:id="rId16"/>
    <p:sldId id="1031" r:id="rId17"/>
    <p:sldId id="830" r:id="rId18"/>
    <p:sldId id="887" r:id="rId19"/>
    <p:sldId id="888" r:id="rId20"/>
    <p:sldId id="889" r:id="rId21"/>
    <p:sldId id="1022" r:id="rId22"/>
    <p:sldId id="1023" r:id="rId23"/>
    <p:sldId id="1024" r:id="rId24"/>
    <p:sldId id="1025" r:id="rId25"/>
    <p:sldId id="1026" r:id="rId26"/>
    <p:sldId id="1027" r:id="rId27"/>
    <p:sldId id="1028" r:id="rId28"/>
    <p:sldId id="992" r:id="rId29"/>
    <p:sldId id="993" r:id="rId30"/>
    <p:sldId id="994" r:id="rId31"/>
    <p:sldId id="996" r:id="rId32"/>
    <p:sldId id="1009" r:id="rId33"/>
    <p:sldId id="1011" r:id="rId34"/>
    <p:sldId id="1032" r:id="rId35"/>
  </p:sldIdLst>
  <p:sldSz cx="12192000" cy="6858000"/>
  <p:notesSz cx="6858000" cy="9144000"/>
  <p:embeddedFontLst>
    <p:embeddedFont>
      <p:font typeface="等线" panose="02010600030101010101" pitchFamily="2" charset="-122"/>
      <p:regular r:id="rId37"/>
      <p:bold r:id="rId38"/>
    </p:embeddedFont>
    <p:embeddedFont>
      <p:font typeface="微软雅黑" panose="020B0503020204020204" pitchFamily="34" charset="-122"/>
      <p:regular r:id="rId39"/>
      <p:bold r:id="rId40"/>
    </p:embeddedFont>
    <p:embeddedFont>
      <p:font typeface="宋体" panose="02010600030101010101" pitchFamily="2" charset="-122"/>
      <p:regular r:id="rId41"/>
    </p:embeddedFont>
    <p:embeddedFont>
      <p:font typeface="幼圆" panose="020B0604020202020204" charset="-122"/>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Franklin Gothic Book" panose="020B0503020102020204" pitchFamily="34" charset="0"/>
      <p:regular r:id="rId49"/>
      <p:italic r:id="rId50"/>
    </p:embeddedFont>
    <p:embeddedFont>
      <p:font typeface="MS PGothic" panose="020B0600070205080204" pitchFamily="34" charset="-128"/>
      <p:regular r:id="rId51"/>
    </p:embeddedFont>
    <p:embeddedFont>
      <p:font typeface="Perpetua" panose="02020502060401020303" pitchFamily="18" charset="0"/>
      <p:regular r:id="rId52"/>
      <p:bold r:id="rId53"/>
      <p:italic r:id="rId54"/>
      <p:boldItalic r:id="rId55"/>
    </p:embeddedFont>
    <p:embeddedFont>
      <p:font typeface="Tahoma" panose="020B0604030504040204" pitchFamily="34" charset="0"/>
      <p:regular r:id="rId56"/>
      <p:bold r:id="rId57"/>
    </p:embeddedFont>
    <p:embeddedFont>
      <p:font typeface="Wingdings 2" panose="05020102010507070707" pitchFamily="18" charset="2"/>
      <p:regular r:id="rId58"/>
    </p:embeddedFont>
  </p:embeddedFontLst>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346">
          <p15:clr>
            <a:srgbClr val="A4A3A4"/>
          </p15:clr>
        </p15:guide>
        <p15:guide id="2" orient="horz" pos="3952">
          <p15:clr>
            <a:srgbClr val="A4A3A4"/>
          </p15:clr>
        </p15:guide>
        <p15:guide id="3" orient="horz" pos="2160">
          <p15:clr>
            <a:srgbClr val="A4A3A4"/>
          </p15:clr>
        </p15:guide>
        <p15:guide id="4" orient="horz" pos="2500">
          <p15:clr>
            <a:srgbClr val="A4A3A4"/>
          </p15:clr>
        </p15:guide>
        <p15:guide id="5" orient="horz" pos="798">
          <p15:clr>
            <a:srgbClr val="A4A3A4"/>
          </p15:clr>
        </p15:guide>
        <p15:guide id="6" pos="3817">
          <p15:clr>
            <a:srgbClr val="A4A3A4"/>
          </p15:clr>
        </p15:guide>
        <p15:guide id="7" pos="7015">
          <p15:clr>
            <a:srgbClr val="A4A3A4"/>
          </p15:clr>
        </p15:guide>
        <p15:guide id="8" pos="643">
          <p15:clr>
            <a:srgbClr val="A4A3A4"/>
          </p15:clr>
        </p15:guide>
        <p15:guide id="9" pos="2728">
          <p15:clr>
            <a:srgbClr val="A4A3A4"/>
          </p15:clr>
        </p15:guide>
        <p15:guide id="10" pos="488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 舒菲" initials="王" lastIdx="2" clrIdx="0">
    <p:extLst>
      <p:ext uri="{19B8F6BF-5375-455C-9EA6-DF929625EA0E}">
        <p15:presenceInfo xmlns:p15="http://schemas.microsoft.com/office/powerpoint/2012/main" userId="de97096b6e20a8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4044FA"/>
    <a:srgbClr val="417822"/>
    <a:srgbClr val="1E7C29"/>
    <a:srgbClr val="008000"/>
    <a:srgbClr val="24762E"/>
    <a:srgbClr val="256B1B"/>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188" autoAdjust="0"/>
  </p:normalViewPr>
  <p:slideViewPr>
    <p:cSldViewPr snapToGrid="0">
      <p:cViewPr varScale="1">
        <p:scale>
          <a:sx n="111" d="100"/>
          <a:sy n="111" d="100"/>
        </p:scale>
        <p:origin x="510" y="120"/>
      </p:cViewPr>
      <p:guideLst>
        <p:guide orient="horz" pos="346"/>
        <p:guide orient="horz" pos="3952"/>
        <p:guide orient="horz" pos="2160"/>
        <p:guide orient="horz" pos="2500"/>
        <p:guide orient="horz" pos="798"/>
        <p:guide pos="3817"/>
        <p:guide pos="7015"/>
        <p:guide pos="643"/>
        <p:guide pos="2728"/>
        <p:guide pos="4883"/>
      </p:guideLst>
    </p:cSldViewPr>
  </p:slideViewPr>
  <p:notesTextViewPr>
    <p:cViewPr>
      <p:scale>
        <a:sx n="100" d="100"/>
        <a:sy n="100" d="100"/>
      </p:scale>
      <p:origin x="0" y="0"/>
    </p:cViewPr>
  </p:notesTextViewPr>
  <p:sorterViewPr>
    <p:cViewPr>
      <p:scale>
        <a:sx n="66" d="100"/>
        <a:sy n="66" d="100"/>
      </p:scale>
      <p:origin x="0" y="37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dministrator\Desktop\&#26032;&#24314;%20Microsoft%20Excel%20&#24037;&#20316;&#34920;%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chemeClr val="tx1"/>
                </a:solidFill>
                <a:latin typeface="+mn-lt"/>
                <a:ea typeface="+mn-ea"/>
                <a:cs typeface="+mn-cs"/>
              </a:defRPr>
            </a:pPr>
            <a:r>
              <a:rPr lang="en-US" altLang="zh-CN" sz="1600" b="1" baseline="0" dirty="0">
                <a:solidFill>
                  <a:schemeClr val="tx1"/>
                </a:solidFill>
                <a:latin typeface="Times New Roman" panose="02020603050405020304" pitchFamily="18" charset="0"/>
                <a:cs typeface="Times New Roman" panose="02020603050405020304" pitchFamily="18" charset="0"/>
              </a:rPr>
              <a:t>Coal Production in </a:t>
            </a:r>
            <a:r>
              <a:rPr lang="en-US" altLang="zh-CN" sz="1600" b="1" baseline="0" dirty="0" err="1">
                <a:solidFill>
                  <a:schemeClr val="tx1"/>
                </a:solidFill>
                <a:latin typeface="Times New Roman" panose="02020603050405020304" pitchFamily="18" charset="0"/>
                <a:cs typeface="Times New Roman" panose="02020603050405020304" pitchFamily="18" charset="0"/>
              </a:rPr>
              <a:t>Pingshuo</a:t>
            </a:r>
            <a:r>
              <a:rPr lang="en-US" altLang="zh-CN" sz="1600" b="1" baseline="0" dirty="0">
                <a:solidFill>
                  <a:schemeClr val="tx1"/>
                </a:solidFill>
                <a:latin typeface="Times New Roman" panose="02020603050405020304" pitchFamily="18" charset="0"/>
                <a:cs typeface="Times New Roman" panose="02020603050405020304" pitchFamily="18" charset="0"/>
              </a:rPr>
              <a:t> coal mining area from 1987 to 2016</a:t>
            </a:r>
            <a:endParaRPr lang="zh-CN" altLang="en-US" sz="1600" b="1" baseline="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6520008525758298"/>
          <c:y val="1.6881759557883999E-2"/>
        </c:manualLayout>
      </c:layout>
      <c:overlay val="0"/>
      <c:spPr>
        <a:noFill/>
        <a:ln>
          <a:noFill/>
        </a:ln>
        <a:effectLst/>
      </c:spPr>
    </c:title>
    <c:autoTitleDeleted val="0"/>
    <c:plotArea>
      <c:layout>
        <c:manualLayout>
          <c:layoutTarget val="inner"/>
          <c:xMode val="edge"/>
          <c:yMode val="edge"/>
          <c:x val="4.6463679197400264E-2"/>
          <c:y val="0.24562960156721217"/>
          <c:w val="0.93571920954155408"/>
          <c:h val="0.65152525700651176"/>
        </c:manualLayout>
      </c:layout>
      <c:barChart>
        <c:barDir val="col"/>
        <c:grouping val="clustered"/>
        <c:varyColors val="0"/>
        <c:ser>
          <c:idx val="0"/>
          <c:order val="0"/>
          <c:tx>
            <c:strRef>
              <c:f>Sheet1!$B$1</c:f>
              <c:strCache>
                <c:ptCount val="1"/>
                <c:pt idx="0">
                  <c:v>原煤产量（万吨）</c:v>
                </c:pt>
              </c:strCache>
            </c:strRef>
          </c:tx>
          <c:spPr>
            <a:solidFill>
              <a:schemeClr val="tx1"/>
            </a:solidFill>
            <a:ln>
              <a:noFill/>
            </a:ln>
            <a:effectLst/>
          </c:spPr>
          <c:invertIfNegative val="0"/>
          <c:dLbls>
            <c:dLbl>
              <c:idx val="3"/>
              <c:layout>
                <c:manualLayout>
                  <c:x val="3.393735591655071E-3"/>
                  <c:y val="-2.066559487623424E-2"/>
                </c:manualLayout>
              </c:layout>
              <c:tx>
                <c:rich>
                  <a:bodyPr/>
                  <a:lstStyle/>
                  <a:p>
                    <a:r>
                      <a:rPr lang="en-US" altLang="zh-CN" sz="1800" b="1" dirty="0">
                        <a:solidFill>
                          <a:srgbClr val="FF0000"/>
                        </a:solidFill>
                      </a:rPr>
                      <a:t>1000</a:t>
                    </a:r>
                    <a:r>
                      <a:rPr lang="zh-CN" altLang="en-US" sz="1800" b="1" dirty="0">
                        <a:solidFill>
                          <a:srgbClr val="FF0000"/>
                        </a:solidFill>
                      </a:rPr>
                      <a:t>万吨</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19D-4AF8-86C6-B6235BA9391A}"/>
                </c:ext>
              </c:extLst>
            </c:dLbl>
            <c:dLbl>
              <c:idx val="14"/>
              <c:layout>
                <c:manualLayout>
                  <c:x val="-2.9138177990675092E-2"/>
                  <c:y val="0"/>
                </c:manualLayout>
              </c:layout>
              <c:tx>
                <c:rich>
                  <a:bodyPr/>
                  <a:lstStyle/>
                  <a:p>
                    <a:r>
                      <a:rPr lang="en-US" altLang="zh-CN" sz="1800" b="1" dirty="0">
                        <a:solidFill>
                          <a:srgbClr val="FF0000"/>
                        </a:solidFill>
                      </a:rPr>
                      <a:t>2000</a:t>
                    </a:r>
                    <a:r>
                      <a:rPr lang="zh-CN" altLang="en-US" sz="1800" b="1" dirty="0">
                        <a:solidFill>
                          <a:srgbClr val="FF0000"/>
                        </a:solidFill>
                      </a:rPr>
                      <a:t>万吨</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9D-4AF8-86C6-B6235BA9391A}"/>
                </c:ext>
              </c:extLst>
            </c:dLbl>
            <c:dLbl>
              <c:idx val="23"/>
              <c:layout>
                <c:manualLayout>
                  <c:x val="3.4280209400794216E-2"/>
                  <c:y val="-3.0998392314351402E-2"/>
                </c:manualLayout>
              </c:layout>
              <c:tx>
                <c:rich>
                  <a:bodyPr/>
                  <a:lstStyle/>
                  <a:p>
                    <a:r>
                      <a:rPr lang="zh-CN" altLang="en-US" sz="1800" b="1" dirty="0">
                        <a:solidFill>
                          <a:srgbClr val="FF0000"/>
                        </a:solidFill>
                      </a:rPr>
                      <a:t>上亿吨</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9D-4AF8-86C6-B6235BA9391A}"/>
                </c:ext>
              </c:extLst>
            </c:dLbl>
            <c:spPr>
              <a:noFill/>
              <a:ln>
                <a:noFill/>
              </a:ln>
              <a:effectLst/>
            </c:spPr>
            <c:txPr>
              <a:bodyPr wrap="square" lIns="38100" tIns="19050" rIns="38100" bIns="19050" anchor="ctr">
                <a:spAutoFit/>
              </a:bodyPr>
              <a:lstStyle/>
              <a:p>
                <a:pPr>
                  <a:defRPr>
                    <a:latin typeface="Times New Roman" panose="02020603050405020304" pitchFamily="18" charset="0"/>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Sheet1!$A$2:$A$31</c:f>
              <c:numCache>
                <c:formatCode>General</c:formatCode>
                <c:ptCount val="30"/>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numCache>
            </c:numRef>
          </c:cat>
          <c:val>
            <c:numRef>
              <c:f>Sheet1!$B$2:$B$31</c:f>
              <c:numCache>
                <c:formatCode>General</c:formatCode>
                <c:ptCount val="30"/>
                <c:pt idx="0">
                  <c:v>80</c:v>
                </c:pt>
                <c:pt idx="1">
                  <c:v>360</c:v>
                </c:pt>
                <c:pt idx="2">
                  <c:v>780</c:v>
                </c:pt>
                <c:pt idx="3">
                  <c:v>850</c:v>
                </c:pt>
                <c:pt idx="4">
                  <c:v>880</c:v>
                </c:pt>
                <c:pt idx="5">
                  <c:v>875</c:v>
                </c:pt>
                <c:pt idx="6">
                  <c:v>1000</c:v>
                </c:pt>
                <c:pt idx="7">
                  <c:v>1020</c:v>
                </c:pt>
                <c:pt idx="8">
                  <c:v>1100</c:v>
                </c:pt>
                <c:pt idx="9">
                  <c:v>1400</c:v>
                </c:pt>
                <c:pt idx="10">
                  <c:v>1200</c:v>
                </c:pt>
                <c:pt idx="11">
                  <c:v>1200</c:v>
                </c:pt>
                <c:pt idx="12">
                  <c:v>1150</c:v>
                </c:pt>
                <c:pt idx="13">
                  <c:v>1550</c:v>
                </c:pt>
                <c:pt idx="14">
                  <c:v>2010</c:v>
                </c:pt>
                <c:pt idx="15">
                  <c:v>2400</c:v>
                </c:pt>
                <c:pt idx="16">
                  <c:v>3100</c:v>
                </c:pt>
                <c:pt idx="17">
                  <c:v>3800</c:v>
                </c:pt>
                <c:pt idx="18">
                  <c:v>4200</c:v>
                </c:pt>
                <c:pt idx="19">
                  <c:v>5900</c:v>
                </c:pt>
                <c:pt idx="20">
                  <c:v>7200</c:v>
                </c:pt>
                <c:pt idx="21">
                  <c:v>8000</c:v>
                </c:pt>
                <c:pt idx="22">
                  <c:v>8800</c:v>
                </c:pt>
                <c:pt idx="23">
                  <c:v>10400</c:v>
                </c:pt>
                <c:pt idx="24">
                  <c:v>10900</c:v>
                </c:pt>
                <c:pt idx="25">
                  <c:v>11400</c:v>
                </c:pt>
                <c:pt idx="26">
                  <c:v>11000</c:v>
                </c:pt>
                <c:pt idx="27">
                  <c:v>11100</c:v>
                </c:pt>
                <c:pt idx="28">
                  <c:v>11880</c:v>
                </c:pt>
                <c:pt idx="29">
                  <c:v>11000</c:v>
                </c:pt>
              </c:numCache>
            </c:numRef>
          </c:val>
          <c:extLst>
            <c:ext xmlns:c16="http://schemas.microsoft.com/office/drawing/2014/chart" uri="{C3380CC4-5D6E-409C-BE32-E72D297353CC}">
              <c16:uniqueId val="{00000003-B19D-4AF8-86C6-B6235BA9391A}"/>
            </c:ext>
          </c:extLst>
        </c:ser>
        <c:dLbls>
          <c:showLegendKey val="0"/>
          <c:showVal val="0"/>
          <c:showCatName val="0"/>
          <c:showSerName val="0"/>
          <c:showPercent val="0"/>
          <c:showBubbleSize val="0"/>
        </c:dLbls>
        <c:gapWidth val="219"/>
        <c:overlap val="-27"/>
        <c:axId val="1073055232"/>
        <c:axId val="1073056768"/>
      </c:barChart>
      <c:catAx>
        <c:axId val="107305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endParaRPr lang="en-US"/>
          </a:p>
        </c:txPr>
        <c:crossAx val="1073056768"/>
        <c:crosses val="autoZero"/>
        <c:auto val="1"/>
        <c:lblAlgn val="ctr"/>
        <c:lblOffset val="100"/>
        <c:noMultiLvlLbl val="0"/>
      </c:catAx>
      <c:valAx>
        <c:axId val="1073056768"/>
        <c:scaling>
          <c:orientation val="minMax"/>
          <c:max val="1200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out"/>
        <c:minorTickMark val="none"/>
        <c:tickLblPos val="nextTo"/>
        <c:spPr>
          <a:noFill/>
          <a:ln w="6350" cap="flat" cmpd="sng" algn="ctr">
            <a:solidFill>
              <a:schemeClr val="bg1">
                <a:lumMod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solidFill>
                <a:latin typeface="+mn-lt"/>
                <a:ea typeface="+mn-ea"/>
                <a:cs typeface="+mn-cs"/>
              </a:defRPr>
            </a:pPr>
            <a:endParaRPr lang="en-US"/>
          </a:p>
        </c:txPr>
        <c:crossAx val="1073055232"/>
        <c:crosses val="autoZero"/>
        <c:crossBetween val="between"/>
        <c:majorUnit val="2000"/>
        <c:minorUnit val="500"/>
      </c:valAx>
      <c:spPr>
        <a:noFill/>
        <a:ln>
          <a:noFill/>
        </a:ln>
        <a:effectLst/>
      </c:spPr>
    </c:plotArea>
    <c:plotVisOnly val="1"/>
    <c:dispBlanksAs val="gap"/>
    <c:showDLblsOverMax val="0"/>
  </c:chart>
  <c:spPr>
    <a:solidFill>
      <a:schemeClr val="accent5"/>
    </a:solidFill>
    <a:ln>
      <a:noFill/>
    </a:ln>
    <a:effectLst/>
  </c:spPr>
  <c:txPr>
    <a:bodyPr/>
    <a:lstStyle/>
    <a:p>
      <a:pPr>
        <a:defRPr lang="zh-CN"/>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0.00614</cdr:x>
      <cdr:y>0.04729</cdr:y>
    </cdr:from>
    <cdr:to>
      <cdr:x>0.11802</cdr:x>
      <cdr:y>0.21685</cdr:y>
    </cdr:to>
    <cdr:sp macro="" textlink="">
      <cdr:nvSpPr>
        <cdr:cNvPr id="2" name="文本框 1"/>
        <cdr:cNvSpPr txBox="1"/>
      </cdr:nvSpPr>
      <cdr:spPr>
        <a:xfrm xmlns:a="http://schemas.openxmlformats.org/drawingml/2006/main">
          <a:off x="61272" y="142303"/>
          <a:ext cx="1116508" cy="5102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CN" altLang="en-US" dirty="0"/>
            <a:t>万吨 </a:t>
          </a:r>
          <a:endParaRPr lang="en-US" altLang="zh-CN" dirty="0"/>
        </a:p>
        <a:p xmlns:a="http://schemas.openxmlformats.org/drawingml/2006/main">
          <a:r>
            <a:rPr lang="en-US" altLang="zh-CN" dirty="0">
              <a:latin typeface="Times New Roman" panose="02020603050405020304" pitchFamily="18" charset="0"/>
              <a:cs typeface="Times New Roman" panose="02020603050405020304" pitchFamily="18" charset="0"/>
            </a:rPr>
            <a:t>10 THS  ton</a:t>
          </a:r>
          <a:endParaRPr lang="zh-CN" altLang="en-US" sz="1100"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itchFamily="34" charset="0"/>
              <a:buNone/>
              <a:defRPr sz="1200">
                <a:latin typeface="Arial" pitchFamily="34"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buFont typeface="Arial" pitchFamily="34" charset="0"/>
              <a:buNone/>
              <a:defRPr sz="1200">
                <a:latin typeface="Arial" pitchFamily="34" charset="0"/>
              </a:defRPr>
            </a:lvl1pPr>
          </a:lstStyle>
          <a:p>
            <a:pPr>
              <a:defRPr/>
            </a:pPr>
            <a:fld id="{63FA9208-8A0C-42EB-A0E6-1817E13684CB}" type="datetimeFigureOut">
              <a:rPr lang="zh-CN" altLang="en-US"/>
              <a:pPr>
                <a:defRPr/>
              </a:pPr>
              <a:t>2019/6/17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buFont typeface="Arial" pitchFamily="34" charset="0"/>
              <a:buNone/>
              <a:defRPr sz="1200">
                <a:latin typeface="Arial" pitchFamily="34"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buFont typeface="Arial" pitchFamily="34" charset="0"/>
              <a:buNone/>
              <a:defRPr sz="1200">
                <a:latin typeface="Arial" pitchFamily="34" charset="0"/>
              </a:defRPr>
            </a:lvl1pPr>
          </a:lstStyle>
          <a:p>
            <a:pPr>
              <a:defRPr/>
            </a:pPr>
            <a:fld id="{7B125C03-D8E2-46B7-8720-E3C18723E462}" type="slidenum">
              <a:rPr lang="zh-CN" altLang="en-US"/>
              <a:pPr>
                <a:defRPr/>
              </a:pPr>
              <a:t>‹#›</a:t>
            </a:fld>
            <a:endParaRPr lang="zh-CN" altLang="en-US"/>
          </a:p>
        </p:txBody>
      </p:sp>
    </p:spTree>
    <p:extLst>
      <p:ext uri="{BB962C8B-B14F-4D97-AF65-F5344CB8AC3E}">
        <p14:creationId xmlns:p14="http://schemas.microsoft.com/office/powerpoint/2010/main" val="2136324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381000" y="685800"/>
            <a:ext cx="6096000" cy="3429000"/>
          </a:xfrm>
          <a:ln/>
        </p:spPr>
      </p:sp>
      <p:sp>
        <p:nvSpPr>
          <p:cNvPr id="542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itchFamily="34" charset="0"/>
            </a:endParaRPr>
          </a:p>
        </p:txBody>
      </p:sp>
      <p:sp>
        <p:nvSpPr>
          <p:cNvPr id="542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1BD840B-1E73-4779-A56A-FC48FC84B5EE}" type="slidenum">
              <a:rPr lang="en-US" altLang="zh-CN">
                <a:solidFill>
                  <a:prstClr val="black"/>
                </a:solidFill>
              </a:rPr>
              <a:pPr eaLnBrk="1" hangingPunct="1"/>
              <a:t>16</a:t>
            </a:fld>
            <a:endParaRPr lang="en-US" altLang="zh-CN">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幻灯片图像占位符 1"/>
          <p:cNvSpPr>
            <a:spLocks noGrp="1" noRot="1" noChangeAspect="1" noTextEdit="1"/>
          </p:cNvSpPr>
          <p:nvPr>
            <p:ph type="sldImg"/>
          </p:nvPr>
        </p:nvSpPr>
        <p:spPr bwMode="auto">
          <a:noFill/>
          <a:ln>
            <a:solidFill>
              <a:srgbClr val="000000"/>
            </a:solidFill>
            <a:miter lim="800000"/>
            <a:headEnd/>
            <a:tailEnd/>
          </a:ln>
        </p:spPr>
      </p:sp>
      <p:sp>
        <p:nvSpPr>
          <p:cNvPr id="1331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latin typeface="Arial" charset="0"/>
            </a:endParaRPr>
          </a:p>
        </p:txBody>
      </p:sp>
      <p:sp>
        <p:nvSpPr>
          <p:cNvPr id="1331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a:buFont typeface="Arial" charset="0"/>
              <a:buNone/>
            </a:pPr>
            <a:fld id="{E3143FD9-EB7D-4B17-BD0F-FCAE5A642EA9}" type="slidenum">
              <a:rPr lang="zh-CN" altLang="en-US" smtClean="0">
                <a:solidFill>
                  <a:srgbClr val="000000"/>
                </a:solidFill>
                <a:latin typeface="Arial" charset="0"/>
                <a:ea typeface="宋体" charset="-122"/>
              </a:rPr>
              <a:pPr defTabSz="912813">
                <a:buFont typeface="Arial" charset="0"/>
                <a:buNone/>
              </a:pPr>
              <a:t>27</a:t>
            </a:fld>
            <a:endParaRPr lang="en-US" altLang="zh-CN">
              <a:solidFill>
                <a:srgbClr val="000000"/>
              </a:solidFill>
              <a:latin typeface="Arial" charset="0"/>
              <a:ea typeface="宋体"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幻灯片图像占位符 1"/>
          <p:cNvSpPr>
            <a:spLocks noGrp="1" noRot="1" noChangeAspect="1" noTextEdit="1"/>
          </p:cNvSpPr>
          <p:nvPr>
            <p:ph type="sldImg"/>
          </p:nvPr>
        </p:nvSpPr>
        <p:spPr bwMode="auto">
          <a:noFill/>
          <a:ln>
            <a:solidFill>
              <a:srgbClr val="000000"/>
            </a:solidFill>
            <a:miter lim="800000"/>
            <a:headEnd/>
            <a:tailEnd/>
          </a:ln>
        </p:spPr>
      </p:sp>
      <p:sp>
        <p:nvSpPr>
          <p:cNvPr id="137218"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latin typeface="Arial" charset="0"/>
            </a:endParaRPr>
          </a:p>
        </p:txBody>
      </p:sp>
      <p:sp>
        <p:nvSpPr>
          <p:cNvPr id="1372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Font typeface="Arial" charset="0"/>
              <a:buNone/>
            </a:pPr>
            <a:fld id="{17B35802-9293-4AF8-AFA2-14ED646230A6}" type="slidenum">
              <a:rPr lang="en-US" altLang="zh-CN" smtClean="0">
                <a:solidFill>
                  <a:srgbClr val="000000"/>
                </a:solidFill>
                <a:latin typeface="Arial" charset="0"/>
                <a:ea typeface="宋体" charset="-122"/>
              </a:rPr>
              <a:pPr>
                <a:buFont typeface="Arial" charset="0"/>
                <a:buNone/>
              </a:pPr>
              <a:t>28</a:t>
            </a:fld>
            <a:endParaRPr lang="en-US" altLang="zh-CN">
              <a:solidFill>
                <a:srgbClr val="000000"/>
              </a:solidFill>
              <a:latin typeface="Arial" charset="0"/>
              <a:ea typeface="宋体"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a:xfrm>
            <a:off x="381000" y="685800"/>
            <a:ext cx="6096000" cy="3429000"/>
          </a:xfrm>
          <a:ln/>
        </p:spPr>
      </p:sp>
      <p:sp>
        <p:nvSpPr>
          <p:cNvPr id="747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itchFamily="34" charset="0"/>
            </a:endParaRPr>
          </a:p>
        </p:txBody>
      </p:sp>
      <p:sp>
        <p:nvSpPr>
          <p:cNvPr id="747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03756DE-303F-49B3-8A94-25D9E7912580}" type="slidenum">
              <a:rPr lang="en-US" altLang="zh-CN">
                <a:solidFill>
                  <a:prstClr val="black"/>
                </a:solidFill>
              </a:rPr>
              <a:pPr eaLnBrk="1" hangingPunct="1"/>
              <a:t>29</a:t>
            </a:fld>
            <a:endParaRPr lang="en-US" altLang="zh-CN">
              <a:solidFill>
                <a:prstClr val="black"/>
              </a:solidFill>
            </a:endParaRPr>
          </a:p>
        </p:txBody>
      </p:sp>
    </p:spTree>
    <p:extLst>
      <p:ext uri="{BB962C8B-B14F-4D97-AF65-F5344CB8AC3E}">
        <p14:creationId xmlns:p14="http://schemas.microsoft.com/office/powerpoint/2010/main" val="64707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a:xfrm>
            <a:off x="381000" y="685800"/>
            <a:ext cx="6096000" cy="3429000"/>
          </a:xfrm>
          <a:ln/>
        </p:spPr>
      </p:sp>
      <p:sp>
        <p:nvSpPr>
          <p:cNvPr id="768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768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B3DFD30-6F58-4C75-B293-0D2807625629}" type="slidenum">
              <a:rPr lang="en-US" altLang="zh-CN">
                <a:solidFill>
                  <a:prstClr val="black"/>
                </a:solidFill>
              </a:rPr>
              <a:pPr eaLnBrk="1" hangingPunct="1"/>
              <a:t>30</a:t>
            </a:fld>
            <a:endParaRPr lang="en-US" altLang="zh-CN">
              <a:solidFill>
                <a:prstClr val="black"/>
              </a:solidFill>
            </a:endParaRPr>
          </a:p>
        </p:txBody>
      </p:sp>
    </p:spTree>
    <p:extLst>
      <p:ext uri="{BB962C8B-B14F-4D97-AF65-F5344CB8AC3E}">
        <p14:creationId xmlns:p14="http://schemas.microsoft.com/office/powerpoint/2010/main" val="427900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17</a:t>
            </a:fld>
            <a:endParaRPr lang="en-US" altLang="zh-CN">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18</a:t>
            </a:fld>
            <a:endParaRPr lang="en-US" altLang="zh-CN">
              <a:solidFill>
                <a:prstClr val="black"/>
              </a:solidFill>
            </a:endParaRPr>
          </a:p>
        </p:txBody>
      </p:sp>
    </p:spTree>
    <p:extLst>
      <p:ext uri="{BB962C8B-B14F-4D97-AF65-F5344CB8AC3E}">
        <p14:creationId xmlns:p14="http://schemas.microsoft.com/office/powerpoint/2010/main" val="181350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19</a:t>
            </a:fld>
            <a:endParaRPr lang="en-US" altLang="zh-CN">
              <a:solidFill>
                <a:prstClr val="black"/>
              </a:solidFill>
            </a:endParaRPr>
          </a:p>
        </p:txBody>
      </p:sp>
    </p:spTree>
    <p:extLst>
      <p:ext uri="{BB962C8B-B14F-4D97-AF65-F5344CB8AC3E}">
        <p14:creationId xmlns:p14="http://schemas.microsoft.com/office/powerpoint/2010/main" val="45992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itchFamily="34" charset="0"/>
              </a:rPr>
              <a:t> </a:t>
            </a:r>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20</a:t>
            </a:fld>
            <a:endParaRPr lang="en-US" altLang="zh-CN">
              <a:solidFill>
                <a:prstClr val="black"/>
              </a:solidFill>
            </a:endParaRPr>
          </a:p>
        </p:txBody>
      </p:sp>
    </p:spTree>
    <p:extLst>
      <p:ext uri="{BB962C8B-B14F-4D97-AF65-F5344CB8AC3E}">
        <p14:creationId xmlns:p14="http://schemas.microsoft.com/office/powerpoint/2010/main" val="58385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21</a:t>
            </a:fld>
            <a:endParaRPr lang="en-US" altLang="zh-CN">
              <a:solidFill>
                <a:prstClr val="black"/>
              </a:solidFill>
            </a:endParaRPr>
          </a:p>
        </p:txBody>
      </p:sp>
    </p:spTree>
    <p:extLst>
      <p:ext uri="{BB962C8B-B14F-4D97-AF65-F5344CB8AC3E}">
        <p14:creationId xmlns:p14="http://schemas.microsoft.com/office/powerpoint/2010/main" val="101020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22</a:t>
            </a:fld>
            <a:endParaRPr lang="en-US" altLang="zh-CN">
              <a:solidFill>
                <a:prstClr val="black"/>
              </a:solidFill>
            </a:endParaRPr>
          </a:p>
        </p:txBody>
      </p:sp>
    </p:spTree>
    <p:extLst>
      <p:ext uri="{BB962C8B-B14F-4D97-AF65-F5344CB8AC3E}">
        <p14:creationId xmlns:p14="http://schemas.microsoft.com/office/powerpoint/2010/main" val="384347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23</a:t>
            </a:fld>
            <a:endParaRPr lang="en-US" altLang="zh-CN">
              <a:solidFill>
                <a:prstClr val="black"/>
              </a:solidFill>
            </a:endParaRPr>
          </a:p>
        </p:txBody>
      </p:sp>
    </p:spTree>
    <p:extLst>
      <p:ext uri="{BB962C8B-B14F-4D97-AF65-F5344CB8AC3E}">
        <p14:creationId xmlns:p14="http://schemas.microsoft.com/office/powerpoint/2010/main" val="4196134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381000" y="685800"/>
            <a:ext cx="6096000" cy="3429000"/>
          </a:xfrm>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6042E7A5-C312-4C26-B120-B722304BE37B}" type="slidenum">
              <a:rPr lang="en-US" altLang="zh-CN">
                <a:solidFill>
                  <a:prstClr val="black"/>
                </a:solidFill>
              </a:rPr>
              <a:pPr eaLnBrk="1" hangingPunct="1"/>
              <a:t>24</a:t>
            </a:fld>
            <a:endParaRPr lang="en-US" altLang="zh-CN">
              <a:solidFill>
                <a:prstClr val="black"/>
              </a:solidFill>
            </a:endParaRPr>
          </a:p>
        </p:txBody>
      </p:sp>
    </p:spTree>
    <p:extLst>
      <p:ext uri="{BB962C8B-B14F-4D97-AF65-F5344CB8AC3E}">
        <p14:creationId xmlns:p14="http://schemas.microsoft.com/office/powerpoint/2010/main" val="689302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8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98850D8-179F-489D-8C8D-F3D6CC59F079}" type="datetime1">
              <a:rPr lang="zh-CN" altLang="en-US"/>
              <a:pPr>
                <a:defRPr/>
              </a:pPr>
              <a:t>2019/6/17</a:t>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A0FCD916-FAD5-4708-9BCF-39FBB7FD884B}"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417576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DF1A670-9CA4-4505-9899-A2ECABAE6E8F}" type="datetime1">
              <a:rPr lang="zh-CN" altLang="en-US"/>
              <a:pPr>
                <a:defRPr/>
              </a:pPr>
              <a:t>2019/6/17</a:t>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4084CCE-AD35-4D25-BF14-013FF5349A88}"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03746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52B376A-B619-4DCF-B78C-EED3B23CEA84}" type="datetime1">
              <a:rPr lang="zh-CN" altLang="en-US"/>
              <a:pPr>
                <a:defRPr/>
              </a:pPr>
              <a:t>2019/6/17</a:t>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8D3DA45-1FD5-43D1-9093-1C4547741A7E}"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83163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pPr>
              <a:defRPr/>
            </a:pPr>
            <a:fld id="{76A74A35-6AAB-4BED-A3C2-2A4EE17B7E1C}" type="datetime1">
              <a:rPr lang="zh-CN" altLang="en-US"/>
              <a:pPr>
                <a:defRPr/>
              </a:pPr>
              <a:t>2019/6/17</a:t>
            </a:fld>
            <a:endParaRPr lang="zh-CN" alt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1507CAAA-E62C-4C82-B595-58204281D674}"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59786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3" y="2438537"/>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just">
                <a:lnSpc>
                  <a:spcPct val="125000"/>
                </a:lnSpc>
                <a:spcBef>
                  <a:spcPct val="50000"/>
                </a:spcBef>
                <a:buFontTx/>
                <a:buChar char="•"/>
                <a:defRPr/>
              </a:pPr>
              <a:endParaRPr kumimoji="1" lang="zh-CN" altLang="en-US" sz="2800">
                <a:solidFill>
                  <a:srgbClr val="000000"/>
                </a:solidFill>
                <a:latin typeface="Times New Roman" pitchFamily="18" charset="0"/>
                <a:ea typeface="黑体" pitchFamily="49" charset="-122"/>
              </a:endParaRPr>
            </a:p>
          </p:txBody>
        </p:sp>
      </p:grpSp>
      <p:sp>
        <p:nvSpPr>
          <p:cNvPr id="7180" name="Rectangle 12"/>
          <p:cNvSpPr>
            <a:spLocks noGrp="1" noChangeArrowheads="1"/>
          </p:cNvSpPr>
          <p:nvPr>
            <p:ph type="ctrTitle"/>
          </p:nvPr>
        </p:nvSpPr>
        <p:spPr>
          <a:xfrm>
            <a:off x="1320800" y="1828800"/>
            <a:ext cx="10363200" cy="1143000"/>
          </a:xfrm>
        </p:spPr>
        <p:txBody>
          <a:bodyPr/>
          <a:lstStyle>
            <a:lvl1pPr>
              <a:defRPr/>
            </a:lvl1pPr>
          </a:lstStyle>
          <a:p>
            <a:r>
              <a:rPr lang="zh-CN" altLang="en-US"/>
              <a:t>单击此处编辑母版标题样式</a:t>
            </a:r>
          </a:p>
        </p:txBody>
      </p:sp>
      <p:sp>
        <p:nvSpPr>
          <p:cNvPr id="7181"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zh-CN">
              <a:solidFill>
                <a:srgbClr val="1C1C1C"/>
              </a:solidFill>
            </a:endParaRPr>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zh-CN">
              <a:solidFill>
                <a:srgbClr val="1C1C1C"/>
              </a:solidFill>
            </a:endParaRPr>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pPr>
              <a:defRPr/>
            </a:pPr>
            <a:fld id="{2E7647FB-F80E-4797-A4C6-3749514D5E9B}" type="slidenum">
              <a:rPr lang="zh-CN" altLang="en-US">
                <a:solidFill>
                  <a:srgbClr val="1C1C1C"/>
                </a:solidFill>
              </a:rPr>
              <a:pPr>
                <a:defRPr/>
              </a:pPr>
              <a:t>‹#›</a:t>
            </a:fld>
            <a:endParaRPr lang="en-US" altLang="zh-CN">
              <a:solidFill>
                <a:srgbClr val="1C1C1C"/>
              </a:solidFill>
            </a:endParaRPr>
          </a:p>
        </p:txBody>
      </p:sp>
    </p:spTree>
    <p:extLst>
      <p:ext uri="{BB962C8B-B14F-4D97-AF65-F5344CB8AC3E}">
        <p14:creationId xmlns:p14="http://schemas.microsoft.com/office/powerpoint/2010/main" val="298979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6A66E53-D8F2-4631-8BF7-D27D5F5651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154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7037"/>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94DFBBF-C186-47E3-AD26-AADF3C03091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46669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576917" y="1557338"/>
            <a:ext cx="50800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1557338"/>
            <a:ext cx="50800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5178B15-E615-4FEC-AAC6-1C329FC3DF7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3736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5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45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0FD4FE77-CCB7-41F8-AA19-532643629E6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36212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18CC54EB-2D29-48C4-BAC0-B9F82F4CF26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56945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95B643DC-C25E-42E0-8123-49B37566BD1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508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E390541E-F93D-4B8B-B9F7-C509A9CB73BE}" type="datetime1">
              <a:rPr lang="zh-CN" altLang="en-US"/>
              <a:pPr>
                <a:defRPr/>
              </a:pPr>
              <a:t>2019/6/17</a:t>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0F452C47-2546-48A3-BC3A-EA57DE376A35}"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783660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1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CCC7838-9CDD-445F-B580-54B874368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79271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929DD5F-1767-4C7F-A295-3FE4375F482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62382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685F99F-50C3-4AA0-8847-4309C203471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934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38733" y="404935"/>
            <a:ext cx="2601384" cy="576103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534584" y="404935"/>
            <a:ext cx="7600949" cy="57610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C003DFC-F32E-4693-9B42-80A9B8B3347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08784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534587" y="404813"/>
            <a:ext cx="10390716" cy="863600"/>
          </a:xfrm>
        </p:spPr>
        <p:txBody>
          <a:bodyPr/>
          <a:lstStyle/>
          <a:p>
            <a:r>
              <a:rPr lang="zh-CN" altLang="en-US"/>
              <a:t>单击此处编辑母版标题样式</a:t>
            </a:r>
          </a:p>
        </p:txBody>
      </p:sp>
      <p:sp>
        <p:nvSpPr>
          <p:cNvPr id="3" name="文本占位符 2"/>
          <p:cNvSpPr>
            <a:spLocks noGrp="1"/>
          </p:cNvSpPr>
          <p:nvPr>
            <p:ph type="body" sz="half" idx="1"/>
          </p:nvPr>
        </p:nvSpPr>
        <p:spPr>
          <a:xfrm>
            <a:off x="1576917" y="1557338"/>
            <a:ext cx="5080000" cy="46085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860117" y="1557338"/>
            <a:ext cx="5080000" cy="46085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B0D22879-CA76-4692-9B18-FDBFF2036C5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2200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useBgFill="1">
        <p:nvSpPr>
          <p:cNvPr id="5" name="圆角矩形 4"/>
          <p:cNvSpPr/>
          <p:nvPr/>
        </p:nvSpPr>
        <p:spPr>
          <a:xfrm>
            <a:off x="87352" y="69850"/>
            <a:ext cx="1201737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6" name="矩形 5"/>
          <p:cNvSpPr/>
          <p:nvPr/>
        </p:nvSpPr>
        <p:spPr>
          <a:xfrm>
            <a:off x="84152" y="1449438"/>
            <a:ext cx="12028487"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7" name="矩形 6"/>
          <p:cNvSpPr/>
          <p:nvPr/>
        </p:nvSpPr>
        <p:spPr>
          <a:xfrm>
            <a:off x="84152" y="1397000"/>
            <a:ext cx="12028487"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10" name="矩形 9"/>
          <p:cNvSpPr/>
          <p:nvPr/>
        </p:nvSpPr>
        <p:spPr>
          <a:xfrm>
            <a:off x="84152" y="2976625"/>
            <a:ext cx="12028487"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9" name="副标题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单击此处编辑母版副标题样式</a:t>
            </a:r>
            <a:endParaRPr lang="en-US"/>
          </a:p>
        </p:txBody>
      </p:sp>
      <p:sp>
        <p:nvSpPr>
          <p:cNvPr id="8" name="标题 7"/>
          <p:cNvSpPr>
            <a:spLocks noGrp="1"/>
          </p:cNvSpPr>
          <p:nvPr>
            <p:ph type="ctrTitle"/>
          </p:nvPr>
        </p:nvSpPr>
        <p:spPr>
          <a:xfrm>
            <a:off x="609600" y="1505977"/>
            <a:ext cx="10972800" cy="1470025"/>
          </a:xfrm>
        </p:spPr>
        <p:txBody>
          <a:bodyPr anchor="ctr"/>
          <a:lstStyle>
            <a:lvl1pPr algn="ctr">
              <a:defRPr lang="en-US" dirty="0">
                <a:solidFill>
                  <a:srgbClr val="FFFFFF"/>
                </a:solidFill>
              </a:defRPr>
            </a:lvl1pPr>
          </a:lstStyle>
          <a:p>
            <a:r>
              <a:rPr lang="zh-CN" altLang="en-US"/>
              <a:t>单击此处编辑母版标题样式</a:t>
            </a:r>
            <a:endParaRPr lang="en-US"/>
          </a:p>
        </p:txBody>
      </p:sp>
      <p:sp>
        <p:nvSpPr>
          <p:cNvPr id="11" name="日期占位符 27"/>
          <p:cNvSpPr>
            <a:spLocks noGrp="1"/>
          </p:cNvSpPr>
          <p:nvPr>
            <p:ph type="dt" sz="half" idx="10"/>
          </p:nvPr>
        </p:nvSpPr>
        <p:spPr/>
        <p:txBody>
          <a:bodyPr/>
          <a:lstStyle>
            <a:lvl1pPr>
              <a:defRPr/>
            </a:lvl1pPr>
          </a:lstStyle>
          <a:p>
            <a:pPr>
              <a:defRPr/>
            </a:pPr>
            <a:fld id="{D0F71BB2-C0FC-497C-918D-E89C8A1A8557}" type="datetime1">
              <a:rPr lang="zh-CN" altLang="en-US">
                <a:solidFill>
                  <a:srgbClr val="696464"/>
                </a:solidFill>
              </a:rPr>
              <a:pPr>
                <a:defRPr/>
              </a:pPr>
              <a:t>2019/6/17</a:t>
            </a:fld>
            <a:endParaRPr lang="zh-CN" altLang="en-US" sz="1800">
              <a:solidFill>
                <a:prstClr val="black"/>
              </a:solidFill>
            </a:endParaRPr>
          </a:p>
        </p:txBody>
      </p:sp>
      <p:sp>
        <p:nvSpPr>
          <p:cNvPr id="12" name="页脚占位符 16"/>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13" name="灯片编号占位符 28"/>
          <p:cNvSpPr>
            <a:spLocks noGrp="1"/>
          </p:cNvSpPr>
          <p:nvPr>
            <p:ph type="sldNum" sz="quarter" idx="12"/>
          </p:nvPr>
        </p:nvSpPr>
        <p:spPr/>
        <p:txBody>
          <a:bodyPr/>
          <a:lstStyle>
            <a:lvl1pPr>
              <a:defRPr sz="1400">
                <a:solidFill>
                  <a:srgbClr val="FFFFFF"/>
                </a:solidFill>
              </a:defRPr>
            </a:lvl1pPr>
          </a:lstStyle>
          <a:p>
            <a:pPr>
              <a:defRPr/>
            </a:pPr>
            <a:fld id="{BBB90231-4EC8-4EF5-BD03-C9E99671E43D}"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124516572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8" name="内容占位符 7"/>
          <p:cNvSpPr>
            <a:spLocks noGrp="1"/>
          </p:cNvSpPr>
          <p:nvPr>
            <p:ph sz="quarter" idx="1"/>
          </p:nvPr>
        </p:nvSpPr>
        <p:spPr>
          <a:xfrm>
            <a:off x="1219200" y="1447800"/>
            <a:ext cx="10363200" cy="4572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a:lvl1pPr>
          </a:lstStyle>
          <a:p>
            <a:pPr>
              <a:defRPr/>
            </a:pPr>
            <a:fld id="{5A509ED9-1067-426B-8E37-CB93B2EB40D4}" type="datetime1">
              <a:rPr lang="zh-CN" altLang="en-US">
                <a:solidFill>
                  <a:srgbClr val="696464"/>
                </a:solidFill>
              </a:rPr>
              <a:pPr>
                <a:defRPr/>
              </a:pPr>
              <a:t>2019/6/17</a:t>
            </a:fld>
            <a:endParaRPr lang="zh-CN" altLang="en-US" sz="1800">
              <a:solidFill>
                <a:prstClr val="black"/>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6" name="灯片编号占位符 5"/>
          <p:cNvSpPr>
            <a:spLocks noGrp="1"/>
          </p:cNvSpPr>
          <p:nvPr>
            <p:ph type="sldNum" sz="quarter" idx="12"/>
          </p:nvPr>
        </p:nvSpPr>
        <p:spPr/>
        <p:txBody>
          <a:bodyPr/>
          <a:lstStyle>
            <a:lvl1pPr>
              <a:defRPr/>
            </a:lvl1pPr>
          </a:lstStyle>
          <a:p>
            <a:pPr>
              <a:defRPr/>
            </a:pPr>
            <a:fld id="{666AEAC2-327C-47DD-AEC9-4B997085E420}"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2509544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useBgFill="1">
        <p:nvSpPr>
          <p:cNvPr id="5" name="圆角矩形 4"/>
          <p:cNvSpPr/>
          <p:nvPr/>
        </p:nvSpPr>
        <p:spPr>
          <a:xfrm>
            <a:off x="87084" y="69803"/>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6" name="矩形 5"/>
          <p:cNvSpPr/>
          <p:nvPr/>
        </p:nvSpPr>
        <p:spPr>
          <a:xfrm flipV="1">
            <a:off x="92077" y="2376550"/>
            <a:ext cx="12018963"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7" name="矩形 6"/>
          <p:cNvSpPr/>
          <p:nvPr/>
        </p:nvSpPr>
        <p:spPr>
          <a:xfrm>
            <a:off x="92077" y="2341625"/>
            <a:ext cx="12018963"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8" name="矩形 7"/>
          <p:cNvSpPr/>
          <p:nvPr/>
        </p:nvSpPr>
        <p:spPr>
          <a:xfrm>
            <a:off x="90508" y="2468625"/>
            <a:ext cx="12020551"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2" name="标题 1"/>
          <p:cNvSpPr>
            <a:spLocks noGrp="1"/>
          </p:cNvSpPr>
          <p:nvPr>
            <p:ph type="title"/>
          </p:nvPr>
        </p:nvSpPr>
        <p:spPr>
          <a:xfrm>
            <a:off x="963084" y="952551"/>
            <a:ext cx="10363200" cy="1362075"/>
          </a:xfrm>
        </p:spPr>
        <p:txBody>
          <a:bodyPr/>
          <a:lstStyle>
            <a:lvl1pPr algn="l">
              <a:buNone/>
              <a:defRPr sz="4000" b="0" cap="none"/>
            </a:lvl1pPr>
          </a:lstStyle>
          <a:p>
            <a:r>
              <a:rPr lang="zh-CN" altLang="en-US"/>
              <a:t>单击此处编辑母版标题样式</a:t>
            </a:r>
            <a:endParaRPr lang="en-US"/>
          </a:p>
        </p:txBody>
      </p:sp>
      <p:sp>
        <p:nvSpPr>
          <p:cNvPr id="3" name="文本占位符 2"/>
          <p:cNvSpPr>
            <a:spLocks noGrp="1"/>
          </p:cNvSpPr>
          <p:nvPr>
            <p:ph type="body" idx="1"/>
          </p:nvPr>
        </p:nvSpPr>
        <p:spPr>
          <a:xfrm>
            <a:off x="963084" y="2547938"/>
            <a:ext cx="103632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9" name="日期占位符 3"/>
          <p:cNvSpPr>
            <a:spLocks noGrp="1"/>
          </p:cNvSpPr>
          <p:nvPr>
            <p:ph type="dt" sz="half" idx="10"/>
          </p:nvPr>
        </p:nvSpPr>
        <p:spPr/>
        <p:txBody>
          <a:bodyPr/>
          <a:lstStyle>
            <a:lvl1pPr>
              <a:defRPr/>
            </a:lvl1pPr>
          </a:lstStyle>
          <a:p>
            <a:pPr>
              <a:defRPr/>
            </a:pPr>
            <a:fld id="{1544E6DD-5A74-4F9E-88DF-28D89B9EC1BE}" type="datetime1">
              <a:rPr lang="zh-CN" altLang="en-US">
                <a:solidFill>
                  <a:srgbClr val="696464"/>
                </a:solidFill>
              </a:rPr>
              <a:pPr>
                <a:defRPr/>
              </a:pPr>
              <a:t>2019/6/17</a:t>
            </a:fld>
            <a:endParaRPr lang="zh-CN" altLang="en-US" sz="1800">
              <a:solidFill>
                <a:prstClr val="black"/>
              </a:solidFill>
            </a:endParaRPr>
          </a:p>
        </p:txBody>
      </p:sp>
      <p:sp>
        <p:nvSpPr>
          <p:cNvPr id="10" name="页脚占位符 4"/>
          <p:cNvSpPr>
            <a:spLocks noGrp="1"/>
          </p:cNvSpPr>
          <p:nvPr>
            <p:ph type="ftr" sz="quarter" idx="11"/>
          </p:nvPr>
        </p:nvSpPr>
        <p:spPr>
          <a:xfrm>
            <a:off x="1066800" y="6172200"/>
            <a:ext cx="5334000" cy="457200"/>
          </a:xfrm>
        </p:spPr>
        <p:txBody>
          <a:bodyPr/>
          <a:lstStyle>
            <a:lvl1pPr>
              <a:defRPr/>
            </a:lvl1pPr>
          </a:lstStyle>
          <a:p>
            <a:pPr>
              <a:defRPr/>
            </a:pPr>
            <a:endParaRPr lang="zh-CN" altLang="zh-CN">
              <a:solidFill>
                <a:srgbClr val="696464"/>
              </a:solidFill>
            </a:endParaRPr>
          </a:p>
        </p:txBody>
      </p:sp>
      <p:sp>
        <p:nvSpPr>
          <p:cNvPr id="11" name="灯片编号占位符 5"/>
          <p:cNvSpPr>
            <a:spLocks noGrp="1"/>
          </p:cNvSpPr>
          <p:nvPr>
            <p:ph type="sldNum" sz="quarter" idx="12"/>
          </p:nvPr>
        </p:nvSpPr>
        <p:spPr>
          <a:xfrm>
            <a:off x="195263" y="6208713"/>
            <a:ext cx="609600" cy="457200"/>
          </a:xfrm>
        </p:spPr>
        <p:txBody>
          <a:bodyPr/>
          <a:lstStyle>
            <a:lvl1pPr>
              <a:defRPr/>
            </a:lvl1pPr>
          </a:lstStyle>
          <a:p>
            <a:pPr>
              <a:defRPr/>
            </a:pPr>
            <a:fld id="{AFA5E7D5-37C1-4870-B196-1F44CA37199D}"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272279003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9" name="内容占位符 8"/>
          <p:cNvSpPr>
            <a:spLocks noGrp="1"/>
          </p:cNvSpPr>
          <p:nvPr>
            <p:ph sz="quarter" idx="1"/>
          </p:nvPr>
        </p:nvSpPr>
        <p:spPr>
          <a:xfrm>
            <a:off x="1219200" y="1447800"/>
            <a:ext cx="4998720" cy="4572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6578600" y="1447800"/>
            <a:ext cx="4998720" cy="4572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a:lvl1pPr>
          </a:lstStyle>
          <a:p>
            <a:pPr>
              <a:defRPr/>
            </a:pPr>
            <a:fld id="{2D0BF465-B0CC-4A12-ABE2-4A3952016B54}" type="datetime1">
              <a:rPr lang="zh-CN" altLang="en-US">
                <a:solidFill>
                  <a:srgbClr val="696464"/>
                </a:solidFill>
              </a:rPr>
              <a:pPr>
                <a:defRPr/>
              </a:pPr>
              <a:t>2019/6/17</a:t>
            </a:fld>
            <a:endParaRPr lang="zh-CN" altLang="en-US" sz="1800">
              <a:solidFill>
                <a:prstClr val="black"/>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7" name="灯片编号占位符 6"/>
          <p:cNvSpPr>
            <a:spLocks noGrp="1"/>
          </p:cNvSpPr>
          <p:nvPr>
            <p:ph type="sldNum" sz="quarter" idx="12"/>
          </p:nvPr>
        </p:nvSpPr>
        <p:spPr/>
        <p:txBody>
          <a:bodyPr/>
          <a:lstStyle>
            <a:lvl1pPr>
              <a:defRPr/>
            </a:lvl1pPr>
          </a:lstStyle>
          <a:p>
            <a:pPr>
              <a:defRPr/>
            </a:pPr>
            <a:fld id="{C204324A-6A76-434A-BC1A-DEDD5EEA1324}"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323137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19200" y="273050"/>
            <a:ext cx="10363200" cy="1143000"/>
          </a:xfrm>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half" idx="2"/>
          </p:nvPr>
        </p:nvSpPr>
        <p:spPr>
          <a:xfrm>
            <a:off x="1219200" y="2247900"/>
            <a:ext cx="4978400" cy="3886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half" idx="4"/>
          </p:nvPr>
        </p:nvSpPr>
        <p:spPr>
          <a:xfrm>
            <a:off x="6604000" y="2247900"/>
            <a:ext cx="4978400" cy="3886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lvl1pPr>
              <a:defRPr/>
            </a:lvl1pPr>
          </a:lstStyle>
          <a:p>
            <a:pPr>
              <a:defRPr/>
            </a:pPr>
            <a:fld id="{0D32F8B7-7826-48CF-B988-0F9A2233E030}" type="datetime1">
              <a:rPr lang="zh-CN" altLang="en-US">
                <a:solidFill>
                  <a:srgbClr val="696464"/>
                </a:solidFill>
              </a:rPr>
              <a:pPr>
                <a:defRPr/>
              </a:pPr>
              <a:t>2019/6/17</a:t>
            </a:fld>
            <a:endParaRPr lang="zh-CN" altLang="en-US" sz="1800">
              <a:solidFill>
                <a:prstClr val="black"/>
              </a:solidFill>
            </a:endParaRPr>
          </a:p>
        </p:txBody>
      </p:sp>
      <p:sp>
        <p:nvSpPr>
          <p:cNvPr id="8" name="页脚占位符 7"/>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9" name="灯片编号占位符 8"/>
          <p:cNvSpPr>
            <a:spLocks noGrp="1"/>
          </p:cNvSpPr>
          <p:nvPr>
            <p:ph type="sldNum" sz="quarter" idx="12"/>
          </p:nvPr>
        </p:nvSpPr>
        <p:spPr/>
        <p:txBody>
          <a:bodyPr/>
          <a:lstStyle>
            <a:lvl1pPr>
              <a:defRPr/>
            </a:lvl1pPr>
          </a:lstStyle>
          <a:p>
            <a:pPr>
              <a:defRPr/>
            </a:pPr>
            <a:fld id="{8ABE34CD-3E95-4491-BD14-C7A9C13F9CA0}"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359394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6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4BA1F7F-C2DE-4477-BA36-F5BC62BA6DED}" type="datetime1">
              <a:rPr lang="zh-CN" altLang="en-US"/>
              <a:pPr>
                <a:defRPr/>
              </a:pPr>
              <a:t>2019/6/17</a:t>
            </a:fld>
            <a:endParaRPr lang="zh-CN" altLang="en-US" sz="1800">
              <a:solidFill>
                <a:schemeClr val="tx1"/>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411499F-866C-4C7D-B4E0-4A5E158451ED}"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4024430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lvl1pPr>
              <a:defRPr/>
            </a:lvl1pPr>
          </a:lstStyle>
          <a:p>
            <a:pPr>
              <a:defRPr/>
            </a:pPr>
            <a:fld id="{070AA06E-4F72-47FF-924D-000178313E28}" type="datetime1">
              <a:rPr lang="zh-CN" altLang="en-US">
                <a:solidFill>
                  <a:srgbClr val="696464"/>
                </a:solidFill>
              </a:rPr>
              <a:pPr>
                <a:defRPr/>
              </a:pPr>
              <a:t>2019/6/17</a:t>
            </a:fld>
            <a:endParaRPr lang="zh-CN" altLang="en-US" sz="1800">
              <a:solidFill>
                <a:prstClr val="black"/>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5" name="灯片编号占位符 4"/>
          <p:cNvSpPr>
            <a:spLocks noGrp="1"/>
          </p:cNvSpPr>
          <p:nvPr>
            <p:ph type="sldNum" sz="quarter" idx="12"/>
          </p:nvPr>
        </p:nvSpPr>
        <p:spPr/>
        <p:txBody>
          <a:bodyPr/>
          <a:lstStyle>
            <a:lvl1pPr>
              <a:defRPr/>
            </a:lvl1pPr>
          </a:lstStyle>
          <a:p>
            <a:pPr>
              <a:defRPr/>
            </a:pPr>
            <a:fld id="{60A4E0D5-8842-435E-96DB-C07D0B310CB6}"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4194527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BA1E6BCA-C60E-4584-8785-DDC88890601B}" type="datetime1">
              <a:rPr lang="zh-CN" altLang="en-US">
                <a:solidFill>
                  <a:srgbClr val="696464"/>
                </a:solidFill>
              </a:rPr>
              <a:pPr>
                <a:defRPr/>
              </a:pPr>
              <a:t>2019/6/17</a:t>
            </a:fld>
            <a:endParaRPr lang="zh-CN" altLang="en-US" sz="1800">
              <a:solidFill>
                <a:prstClr val="black"/>
              </a:solidFill>
            </a:endParaRPr>
          </a:p>
        </p:txBody>
      </p:sp>
      <p:sp>
        <p:nvSpPr>
          <p:cNvPr id="3" name="页脚占位符 2"/>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4" name="灯片编号占位符 3"/>
          <p:cNvSpPr>
            <a:spLocks noGrp="1"/>
          </p:cNvSpPr>
          <p:nvPr>
            <p:ph type="sldNum" sz="quarter" idx="12"/>
          </p:nvPr>
        </p:nvSpPr>
        <p:spPr/>
        <p:txBody>
          <a:bodyPr/>
          <a:lstStyle>
            <a:lvl1pPr>
              <a:defRPr/>
            </a:lvl1pPr>
          </a:lstStyle>
          <a:p>
            <a:pPr>
              <a:defRPr/>
            </a:pPr>
            <a:fld id="{463D7B09-B673-4F76-B985-0E85102E86D0}"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2279511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useBgFill="1">
        <p:nvSpPr>
          <p:cNvPr id="6" name="圆角矩形 5"/>
          <p:cNvSpPr/>
          <p:nvPr/>
        </p:nvSpPr>
        <p:spPr>
          <a:xfrm>
            <a:off x="85756" y="69850"/>
            <a:ext cx="1201737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2" name="标题 1"/>
          <p:cNvSpPr>
            <a:spLocks noGrp="1"/>
          </p:cNvSpPr>
          <p:nvPr>
            <p:ph type="title"/>
          </p:nvPr>
        </p:nvSpPr>
        <p:spPr>
          <a:xfrm>
            <a:off x="1219200" y="273050"/>
            <a:ext cx="10363200" cy="1143000"/>
          </a:xfrm>
        </p:spPr>
        <p:txBody>
          <a:bodyPr/>
          <a:lstStyle>
            <a:lvl1pPr algn="l">
              <a:buNone/>
              <a:defRPr sz="4000" b="0"/>
            </a:lvl1pPr>
          </a:lstStyle>
          <a:p>
            <a:r>
              <a:rPr lang="zh-CN" altLang="en-US"/>
              <a:t>单击此处编辑母版标题样式</a:t>
            </a:r>
            <a:endParaRPr lang="en-US"/>
          </a:p>
        </p:txBody>
      </p:sp>
      <p:sp>
        <p:nvSpPr>
          <p:cNvPr id="3" name="文本占位符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1" name="内容占位符 10"/>
          <p:cNvSpPr>
            <a:spLocks noGrp="1"/>
          </p:cNvSpPr>
          <p:nvPr>
            <p:ph sz="quarter" idx="1"/>
          </p:nvPr>
        </p:nvSpPr>
        <p:spPr>
          <a:xfrm>
            <a:off x="3962400" y="1600200"/>
            <a:ext cx="7620000" cy="4495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4"/>
          <p:cNvSpPr>
            <a:spLocks noGrp="1"/>
          </p:cNvSpPr>
          <p:nvPr>
            <p:ph type="dt" sz="half" idx="10"/>
          </p:nvPr>
        </p:nvSpPr>
        <p:spPr/>
        <p:txBody>
          <a:bodyPr/>
          <a:lstStyle>
            <a:lvl1pPr>
              <a:defRPr/>
            </a:lvl1pPr>
          </a:lstStyle>
          <a:p>
            <a:pPr>
              <a:defRPr/>
            </a:pPr>
            <a:fld id="{5907765B-55C4-424D-A868-7F604D787E5D}" type="datetime1">
              <a:rPr lang="zh-CN" altLang="en-US">
                <a:solidFill>
                  <a:srgbClr val="696464"/>
                </a:solidFill>
              </a:rPr>
              <a:pPr>
                <a:defRPr/>
              </a:pPr>
              <a:t>2019/6/17</a:t>
            </a:fld>
            <a:endParaRPr lang="zh-CN" altLang="en-US" sz="1800">
              <a:solidFill>
                <a:prstClr val="black"/>
              </a:solidFill>
            </a:endParaRPr>
          </a:p>
        </p:txBody>
      </p:sp>
      <p:sp>
        <p:nvSpPr>
          <p:cNvPr id="8" name="页脚占位符 5"/>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9" name="灯片编号占位符 6"/>
          <p:cNvSpPr>
            <a:spLocks noGrp="1"/>
          </p:cNvSpPr>
          <p:nvPr>
            <p:ph type="sldNum" sz="quarter" idx="12"/>
          </p:nvPr>
        </p:nvSpPr>
        <p:spPr/>
        <p:txBody>
          <a:bodyPr/>
          <a:lstStyle>
            <a:lvl1pPr>
              <a:defRPr/>
            </a:lvl1pPr>
          </a:lstStyle>
          <a:p>
            <a:pPr>
              <a:defRPr/>
            </a:pPr>
            <a:fld id="{B545C126-1C01-408B-8F2D-DF3B640D4AF5}"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3594858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矩形 4"/>
          <p:cNvSpPr/>
          <p:nvPr/>
        </p:nvSpPr>
        <p:spPr>
          <a:xfrm flipV="1">
            <a:off x="90488" y="4683187"/>
            <a:ext cx="12009437"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6" name="矩形 5"/>
          <p:cNvSpPr/>
          <p:nvPr/>
        </p:nvSpPr>
        <p:spPr>
          <a:xfrm>
            <a:off x="92077" y="4649850"/>
            <a:ext cx="12007851"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7" name="矩形 6"/>
          <p:cNvSpPr/>
          <p:nvPr/>
        </p:nvSpPr>
        <p:spPr>
          <a:xfrm>
            <a:off x="92077" y="4773613"/>
            <a:ext cx="12007851" cy="4921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2" name="标题 1"/>
          <p:cNvSpPr>
            <a:spLocks noGrp="1"/>
          </p:cNvSpPr>
          <p:nvPr>
            <p:ph type="title"/>
          </p:nvPr>
        </p:nvSpPr>
        <p:spPr>
          <a:xfrm>
            <a:off x="1219200" y="4900550"/>
            <a:ext cx="9753600" cy="522288"/>
          </a:xfrm>
        </p:spPr>
        <p:txBody>
          <a:bodyPr anchor="ctr">
            <a:noAutofit/>
          </a:bodyPr>
          <a:lstStyle>
            <a:lvl1pPr algn="l">
              <a:buNone/>
              <a:defRPr sz="2800" b="0"/>
            </a:lvl1pPr>
          </a:lstStyle>
          <a:p>
            <a:r>
              <a:rPr lang="zh-CN" altLang="en-US"/>
              <a:t>单击此处编辑母版标题样式</a:t>
            </a:r>
            <a:endParaRPr lang="en-US"/>
          </a:p>
        </p:txBody>
      </p:sp>
      <p:sp>
        <p:nvSpPr>
          <p:cNvPr id="4" name="文本占位符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zh-CN" altLang="en-US"/>
              <a:t>单击此处编辑母版文本样式</a:t>
            </a:r>
          </a:p>
        </p:txBody>
      </p:sp>
      <p:sp>
        <p:nvSpPr>
          <p:cNvPr id="3" name="图片占位符 2"/>
          <p:cNvSpPr>
            <a:spLocks noGrp="1"/>
          </p:cNvSpPr>
          <p:nvPr>
            <p:ph type="pic" idx="1"/>
          </p:nvPr>
        </p:nvSpPr>
        <p:spPr>
          <a:xfrm>
            <a:off x="91115" y="66724"/>
            <a:ext cx="12002497"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zh-CN" altLang="en-US" noProof="0"/>
              <a:t>单击图标添加图片</a:t>
            </a:r>
            <a:endParaRPr lang="en-US" noProof="0" dirty="0"/>
          </a:p>
        </p:txBody>
      </p:sp>
      <p:sp>
        <p:nvSpPr>
          <p:cNvPr id="8" name="日期占位符 4"/>
          <p:cNvSpPr>
            <a:spLocks noGrp="1"/>
          </p:cNvSpPr>
          <p:nvPr>
            <p:ph type="dt" sz="half" idx="10"/>
          </p:nvPr>
        </p:nvSpPr>
        <p:spPr/>
        <p:txBody>
          <a:bodyPr/>
          <a:lstStyle>
            <a:lvl1pPr>
              <a:defRPr/>
            </a:lvl1pPr>
          </a:lstStyle>
          <a:p>
            <a:pPr>
              <a:defRPr/>
            </a:pPr>
            <a:fld id="{6E64619F-4A9F-4371-AFA8-07FB2B12F74E}" type="datetime1">
              <a:rPr lang="zh-CN" altLang="en-US">
                <a:solidFill>
                  <a:srgbClr val="696464"/>
                </a:solidFill>
              </a:rPr>
              <a:pPr>
                <a:defRPr/>
              </a:pPr>
              <a:t>2019/6/17</a:t>
            </a:fld>
            <a:endParaRPr lang="zh-CN" altLang="en-US" sz="1800">
              <a:solidFill>
                <a:prstClr val="black"/>
              </a:solidFill>
            </a:endParaRPr>
          </a:p>
        </p:txBody>
      </p:sp>
      <p:sp>
        <p:nvSpPr>
          <p:cNvPr id="9" name="页脚占位符 5"/>
          <p:cNvSpPr>
            <a:spLocks noGrp="1"/>
          </p:cNvSpPr>
          <p:nvPr>
            <p:ph type="ftr" sz="quarter" idx="11"/>
          </p:nvPr>
        </p:nvSpPr>
        <p:spPr>
          <a:xfrm>
            <a:off x="1219200" y="6172200"/>
            <a:ext cx="5181600" cy="457200"/>
          </a:xfrm>
        </p:spPr>
        <p:txBody>
          <a:bodyPr/>
          <a:lstStyle>
            <a:lvl1pPr>
              <a:defRPr/>
            </a:lvl1pPr>
          </a:lstStyle>
          <a:p>
            <a:pPr>
              <a:defRPr/>
            </a:pPr>
            <a:endParaRPr lang="zh-CN" altLang="zh-CN">
              <a:solidFill>
                <a:srgbClr val="696464"/>
              </a:solidFill>
            </a:endParaRPr>
          </a:p>
        </p:txBody>
      </p:sp>
      <p:sp>
        <p:nvSpPr>
          <p:cNvPr id="10" name="灯片编号占位符 6"/>
          <p:cNvSpPr>
            <a:spLocks noGrp="1"/>
          </p:cNvSpPr>
          <p:nvPr>
            <p:ph type="sldNum" sz="quarter" idx="12"/>
          </p:nvPr>
        </p:nvSpPr>
        <p:spPr>
          <a:xfrm>
            <a:off x="195263" y="6208713"/>
            <a:ext cx="609600" cy="457200"/>
          </a:xfrm>
        </p:spPr>
        <p:txBody>
          <a:bodyPr/>
          <a:lstStyle>
            <a:lvl1pPr>
              <a:defRPr/>
            </a:lvl1pPr>
          </a:lstStyle>
          <a:p>
            <a:pPr>
              <a:defRPr/>
            </a:pPr>
            <a:fld id="{A78169B9-575F-4798-90D2-EFC1950DC096}"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1001174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a:lvl1pPr>
          </a:lstStyle>
          <a:p>
            <a:pPr>
              <a:defRPr/>
            </a:pPr>
            <a:fld id="{E20DAE18-BD1B-4B56-AB28-1B5860522D41}" type="datetime1">
              <a:rPr lang="zh-CN" altLang="en-US">
                <a:solidFill>
                  <a:srgbClr val="696464"/>
                </a:solidFill>
              </a:rPr>
              <a:pPr>
                <a:defRPr/>
              </a:pPr>
              <a:t>2019/6/17</a:t>
            </a:fld>
            <a:endParaRPr lang="zh-CN" altLang="en-US" sz="1800">
              <a:solidFill>
                <a:prstClr val="black"/>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6" name="灯片编号占位符 5"/>
          <p:cNvSpPr>
            <a:spLocks noGrp="1"/>
          </p:cNvSpPr>
          <p:nvPr>
            <p:ph type="sldNum" sz="quarter" idx="12"/>
          </p:nvPr>
        </p:nvSpPr>
        <p:spPr/>
        <p:txBody>
          <a:bodyPr/>
          <a:lstStyle>
            <a:lvl1pPr>
              <a:defRPr/>
            </a:lvl1pPr>
          </a:lstStyle>
          <a:p>
            <a:pPr>
              <a:defRPr/>
            </a:pPr>
            <a:fld id="{AD832EBD-9D37-454F-A9AB-BD816E29E406}"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731950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88"/>
            <a:ext cx="268224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1219200" y="274688"/>
            <a:ext cx="7416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a:lvl1pPr>
          </a:lstStyle>
          <a:p>
            <a:pPr>
              <a:defRPr/>
            </a:pPr>
            <a:fld id="{ACF39677-09FB-4B65-8A1C-7E61D73B56B6}" type="datetime1">
              <a:rPr lang="zh-CN" altLang="en-US">
                <a:solidFill>
                  <a:srgbClr val="696464"/>
                </a:solidFill>
              </a:rPr>
              <a:pPr>
                <a:defRPr/>
              </a:pPr>
              <a:t>2019/6/17</a:t>
            </a:fld>
            <a:endParaRPr lang="zh-CN" altLang="en-US" sz="1800">
              <a:solidFill>
                <a:prstClr val="black"/>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6" name="灯片编号占位符 5"/>
          <p:cNvSpPr>
            <a:spLocks noGrp="1"/>
          </p:cNvSpPr>
          <p:nvPr>
            <p:ph type="sldNum" sz="quarter" idx="12"/>
          </p:nvPr>
        </p:nvSpPr>
        <p:spPr/>
        <p:txBody>
          <a:bodyPr/>
          <a:lstStyle>
            <a:lvl1pPr>
              <a:defRPr/>
            </a:lvl1pPr>
          </a:lstStyle>
          <a:p>
            <a:pPr>
              <a:defRPr/>
            </a:pPr>
            <a:fld id="{78C8695C-6706-4E83-85BC-E3658AF234D2}"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253868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pPr>
              <a:defRPr/>
            </a:pPr>
            <a:fld id="{A584066D-937B-4344-B9CA-53DD152AA45B}" type="datetime1">
              <a:rPr lang="zh-CN" altLang="en-US">
                <a:solidFill>
                  <a:srgbClr val="696464"/>
                </a:solidFill>
              </a:rPr>
              <a:pPr>
                <a:defRPr/>
              </a:pPr>
              <a:t>2019/6/17</a:t>
            </a:fld>
            <a:endParaRPr lang="zh-CN" altLang="en-US" sz="1800">
              <a:solidFill>
                <a:prstClr val="black"/>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solidFill>
                <a:srgbClr val="696464"/>
              </a:solidFill>
            </a:endParaRPr>
          </a:p>
        </p:txBody>
      </p:sp>
      <p:sp>
        <p:nvSpPr>
          <p:cNvPr id="5" name="灯片编号占位符 4"/>
          <p:cNvSpPr>
            <a:spLocks noGrp="1"/>
          </p:cNvSpPr>
          <p:nvPr>
            <p:ph type="sldNum" sz="quarter" idx="12"/>
          </p:nvPr>
        </p:nvSpPr>
        <p:spPr/>
        <p:txBody>
          <a:bodyPr/>
          <a:lstStyle>
            <a:lvl1pPr>
              <a:defRPr/>
            </a:lvl1pPr>
          </a:lstStyle>
          <a:p>
            <a:pPr>
              <a:defRPr/>
            </a:pPr>
            <a:fld id="{9CBEE54B-E320-447B-9D66-240DBB10C329}" type="slidenum">
              <a:rPr lang="zh-CN" altLang="en-US"/>
              <a:pPr>
                <a:defRPr/>
              </a:pPr>
              <a:t>‹#›</a:t>
            </a:fld>
            <a:endParaRPr lang="zh-CN" altLang="en-US" sz="1800">
              <a:solidFill>
                <a:prstClr val="black"/>
              </a:solidFill>
            </a:endParaRPr>
          </a:p>
        </p:txBody>
      </p:sp>
    </p:spTree>
    <p:extLst>
      <p:ext uri="{BB962C8B-B14F-4D97-AF65-F5344CB8AC3E}">
        <p14:creationId xmlns:p14="http://schemas.microsoft.com/office/powerpoint/2010/main" val="778797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42"/>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04CA4F-A757-40FB-9EB1-309165A9DFE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2718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CC03E5-033A-450C-972B-2311F461405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24557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7"/>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359AD-8B3A-44B4-9135-B0C27D1B53E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78881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pPr>
              <a:defRPr/>
            </a:pPr>
            <a:fld id="{6435ACFB-DE41-40BC-A9E4-D7C848E47E8D}" type="datetime1">
              <a:rPr lang="zh-CN" altLang="en-US"/>
              <a:pPr>
                <a:defRPr/>
              </a:pPr>
              <a:t>2019/6/17</a:t>
            </a:fld>
            <a:endParaRPr lang="zh-CN" altLang="en-US" sz="1800">
              <a:solidFill>
                <a:schemeClr val="tx1"/>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C8A43F45-BB82-4BC8-A094-B809B2838697}"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57214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11C634-E1E1-4AA6-B22F-96C7FCFF6BA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08705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43E994-8F12-447F-A63C-F16B71B1B1A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47525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9044DA-3A89-4467-AE25-8515D3494B5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2467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DBCF92-5B39-43F8-BEF6-E13B82C745E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8961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B78B1-3167-44E0-A317-39ACB985806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79352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CD63D1-1616-483B-88B3-88BB1B509C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648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97C5D7-0ED2-4F19-BDBB-1541AB0EA7D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43459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8C74F-680A-4EB2-A00F-17EE0D305B4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09930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352141-E6BB-4B46-87F3-93C36FCA136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0257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3"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3"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7"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398B1ED2-AE47-4009-81F4-A3ED3E03E10D}" type="datetime1">
              <a:rPr lang="zh-CN" altLang="en-US"/>
              <a:pPr>
                <a:defRPr/>
              </a:pPr>
              <a:t>2019/6/17</a:t>
            </a:fld>
            <a:endParaRPr lang="zh-CN" altLang="en-US" sz="1800">
              <a:solidFill>
                <a:schemeClr val="tx1"/>
              </a:solidFill>
            </a:endParaRPr>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95B4370-1665-4E18-ABE6-3297535E80FB}"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16135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pPr>
              <a:defRPr/>
            </a:pPr>
            <a:fld id="{6745DF33-8ACC-4FDA-A579-25EB53E316C6}" type="datetime1">
              <a:rPr lang="zh-CN" altLang="en-US"/>
              <a:pPr>
                <a:defRPr/>
              </a:pPr>
              <a:t>2019/6/17</a:t>
            </a:fld>
            <a:endParaRPr lang="zh-CN" alt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9DBCF379-6A63-4668-9869-DA0447E4F488}"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36039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41F05599-9A36-4DD0-8884-E6F71BF0A5FE}" type="datetime1">
              <a:rPr lang="zh-CN" altLang="en-US"/>
              <a:pPr>
                <a:defRPr/>
              </a:pPr>
              <a:t>2019/6/17</a:t>
            </a:fld>
            <a:endParaRPr lang="zh-CN" altLang="en-US" sz="1800">
              <a:solidFill>
                <a:schemeClr val="tx1"/>
              </a:solidFill>
            </a:endParaRPr>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70951BEA-828A-40A8-873C-BE719AB977ED}"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416070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95" y="273097"/>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3"/>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fld id="{C4E4E301-E34D-400F-9F3F-5F0B6FEE2A06}" type="datetime1">
              <a:rPr lang="zh-CN" altLang="en-US"/>
              <a:pPr>
                <a:defRPr/>
              </a:pPr>
              <a:t>2019/6/17</a:t>
            </a:fld>
            <a:endParaRPr lang="zh-CN" altLang="en-US" sz="1800">
              <a:solidFill>
                <a:schemeClr val="tx1"/>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A44BC370-02A1-435E-AAA4-F31D7563F438}"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287595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fld id="{1FA8D5EE-D663-4498-AE33-977C2AB08155}" type="datetime1">
              <a:rPr lang="zh-CN" altLang="en-US"/>
              <a:pPr>
                <a:defRPr/>
              </a:pPr>
              <a:t>2019/6/17</a:t>
            </a:fld>
            <a:endParaRPr lang="zh-CN" altLang="en-US" sz="1800">
              <a:solidFill>
                <a:schemeClr val="tx1"/>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82962EA6-4978-4763-938E-DD574AEBA0AC}"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val="1393788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Calibri Light" pitchFamily="34" charset="0"/>
              </a:rPr>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Calibri" pitchFamily="34" charset="0"/>
              </a:rPr>
              <a:t>单击此处编辑母版文本样式</a:t>
            </a:r>
          </a:p>
          <a:p>
            <a:pPr lvl="1"/>
            <a:r>
              <a:rPr lang="zh-CN" altLang="zh-CN">
                <a:sym typeface="Calibri" pitchFamily="34" charset="0"/>
              </a:rPr>
              <a:t>第二级</a:t>
            </a:r>
          </a:p>
          <a:p>
            <a:pPr lvl="2"/>
            <a:r>
              <a:rPr lang="zh-CN" altLang="zh-CN">
                <a:sym typeface="Calibri" pitchFamily="34" charset="0"/>
              </a:rPr>
              <a:t>第三级</a:t>
            </a:r>
          </a:p>
          <a:p>
            <a:pPr lvl="3"/>
            <a:r>
              <a:rPr lang="zh-CN" altLang="zh-CN">
                <a:sym typeface="Calibri" pitchFamily="34" charset="0"/>
              </a:rPr>
              <a:t>第四级</a:t>
            </a:r>
          </a:p>
          <a:p>
            <a:pPr lvl="4"/>
            <a:r>
              <a:rPr lang="zh-CN" altLang="zh-CN">
                <a:sym typeface="Calibri" pitchFamily="34" charset="0"/>
              </a:rPr>
              <a:t>第五级</a:t>
            </a:r>
          </a:p>
        </p:txBody>
      </p:sp>
      <p:sp>
        <p:nvSpPr>
          <p:cNvPr id="1028" name="日期占位符 3"/>
          <p:cNvSpPr>
            <a:spLocks noGrp="1" noChangeArrowheads="1"/>
          </p:cNvSpPr>
          <p:nvPr>
            <p:ph type="dt" sz="half" idx="2"/>
          </p:nvPr>
        </p:nvSpPr>
        <p:spPr bwMode="auto">
          <a:xfrm>
            <a:off x="838200" y="6356412"/>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buFont typeface="Arial" pitchFamily="34" charset="0"/>
              <a:buNone/>
              <a:defRPr sz="1200">
                <a:solidFill>
                  <a:srgbClr val="898989"/>
                </a:solidFill>
                <a:latin typeface="Arial" pitchFamily="34" charset="0"/>
              </a:defRPr>
            </a:lvl1pPr>
          </a:lstStyle>
          <a:p>
            <a:pPr>
              <a:defRPr/>
            </a:pPr>
            <a:fld id="{B5356EDD-5FFA-4B52-9F8C-60F9E76EE415}" type="datetime1">
              <a:rPr lang="zh-CN" altLang="en-US"/>
              <a:pPr>
                <a:defRPr/>
              </a:pPr>
              <a:t>2019/6/17</a:t>
            </a:fld>
            <a:endParaRPr lang="zh-CN" altLang="en-US"/>
          </a:p>
        </p:txBody>
      </p:sp>
      <p:sp>
        <p:nvSpPr>
          <p:cNvPr id="1029" name="页脚占位符 4"/>
          <p:cNvSpPr>
            <a:spLocks noGrp="1" noChangeArrowheads="1"/>
          </p:cNvSpPr>
          <p:nvPr>
            <p:ph type="ftr" sz="quarter" idx="3"/>
          </p:nvPr>
        </p:nvSpPr>
        <p:spPr bwMode="auto">
          <a:xfrm>
            <a:off x="4038600" y="6356412"/>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buFont typeface="Arial" pitchFamily="34" charset="0"/>
              <a:buNone/>
              <a:defRPr sz="1200">
                <a:solidFill>
                  <a:srgbClr val="898989"/>
                </a:solidFill>
                <a:latin typeface="Arial" pitchFamily="34" charset="0"/>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610600" y="6356412"/>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buFont typeface="Arial" pitchFamily="34" charset="0"/>
              <a:buNone/>
              <a:defRPr sz="1200">
                <a:solidFill>
                  <a:srgbClr val="898989"/>
                </a:solidFill>
                <a:latin typeface="Arial" pitchFamily="34" charset="0"/>
              </a:defRPr>
            </a:lvl1pPr>
          </a:lstStyle>
          <a:p>
            <a:pPr>
              <a:defRPr/>
            </a:pPr>
            <a:fld id="{C7871A0B-0CE0-4381-B796-5C32422E7A6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hf sldNum="0" hdr="0" ftr="0"/>
  <p:txStyles>
    <p:title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charset="0"/>
          <a:ea typeface="宋体" pitchFamily="2" charset="-122"/>
          <a:sym typeface="Calibri Light"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charset="0"/>
          <a:ea typeface="宋体" pitchFamily="2" charset="-122"/>
          <a:sym typeface="Calibri Light"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charset="0"/>
          <a:ea typeface="宋体" pitchFamily="2" charset="-122"/>
          <a:sym typeface="Calibri Light"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charset="0"/>
          <a:ea typeface="宋体" pitchFamily="2" charset="-122"/>
          <a:sym typeface="Calibri Light" pitchFamily="34" charset="0"/>
        </a:defRPr>
      </a:lvl5pPr>
      <a:lvl6pPr marL="1371600" indent="-914400" algn="l" rtl="0" fontAlgn="base">
        <a:lnSpc>
          <a:spcPct val="90000"/>
        </a:lnSpc>
        <a:spcBef>
          <a:spcPct val="0"/>
        </a:spcBef>
        <a:spcAft>
          <a:spcPct val="0"/>
        </a:spcAft>
        <a:defRPr sz="4400">
          <a:solidFill>
            <a:schemeClr val="tx1"/>
          </a:solidFill>
          <a:latin typeface="Calibri Light" charset="0"/>
          <a:ea typeface="宋体" pitchFamily="2" charset="-122"/>
          <a:sym typeface="Calibri Light" charset="0"/>
        </a:defRPr>
      </a:lvl6pPr>
      <a:lvl7pPr marL="1828800" indent="-914400" algn="l" rtl="0" fontAlgn="base">
        <a:lnSpc>
          <a:spcPct val="90000"/>
        </a:lnSpc>
        <a:spcBef>
          <a:spcPct val="0"/>
        </a:spcBef>
        <a:spcAft>
          <a:spcPct val="0"/>
        </a:spcAft>
        <a:defRPr sz="4400">
          <a:solidFill>
            <a:schemeClr val="tx1"/>
          </a:solidFill>
          <a:latin typeface="Calibri Light" charset="0"/>
          <a:ea typeface="宋体" pitchFamily="2" charset="-122"/>
          <a:sym typeface="Calibri Light" charset="0"/>
        </a:defRPr>
      </a:lvl7pPr>
      <a:lvl8pPr marL="2286000" indent="-914400" algn="l" rtl="0" fontAlgn="base">
        <a:lnSpc>
          <a:spcPct val="90000"/>
        </a:lnSpc>
        <a:spcBef>
          <a:spcPct val="0"/>
        </a:spcBef>
        <a:spcAft>
          <a:spcPct val="0"/>
        </a:spcAft>
        <a:defRPr sz="4400">
          <a:solidFill>
            <a:schemeClr val="tx1"/>
          </a:solidFill>
          <a:latin typeface="Calibri Light" charset="0"/>
          <a:ea typeface="宋体" pitchFamily="2" charset="-122"/>
          <a:sym typeface="Calibri Light" charset="0"/>
        </a:defRPr>
      </a:lvl8pPr>
      <a:lvl9pPr marL="2743200" indent="-914400" algn="l" rtl="0" fontAlgn="base">
        <a:lnSpc>
          <a:spcPct val="90000"/>
        </a:lnSpc>
        <a:spcBef>
          <a:spcPct val="0"/>
        </a:spcBef>
        <a:spcAft>
          <a:spcPct val="0"/>
        </a:spcAft>
        <a:defRPr sz="4400">
          <a:solidFill>
            <a:schemeClr val="tx1"/>
          </a:solidFill>
          <a:latin typeface="Calibri Light" charset="0"/>
          <a:ea typeface="宋体" pitchFamily="2" charset="-122"/>
          <a:sym typeface="Calibri Light"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556684" y="692150"/>
            <a:ext cx="584200" cy="474663"/>
          </a:xfrm>
          <a:prstGeom prst="rect">
            <a:avLst/>
          </a:prstGeom>
          <a:solidFill>
            <a:schemeClr val="accent2"/>
          </a:soli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6147" name="Rectangle 3"/>
          <p:cNvSpPr>
            <a:spLocks noChangeArrowheads="1"/>
          </p:cNvSpPr>
          <p:nvPr/>
        </p:nvSpPr>
        <p:spPr bwMode="ltGray">
          <a:xfrm>
            <a:off x="1066891" y="692150"/>
            <a:ext cx="438151"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6148" name="Rectangle 4"/>
          <p:cNvSpPr>
            <a:spLocks noChangeArrowheads="1"/>
          </p:cNvSpPr>
          <p:nvPr/>
        </p:nvSpPr>
        <p:spPr bwMode="ltGray">
          <a:xfrm>
            <a:off x="721867" y="1125538"/>
            <a:ext cx="563033" cy="474662"/>
          </a:xfrm>
          <a:prstGeom prst="rect">
            <a:avLst/>
          </a:prstGeom>
          <a:solidFill>
            <a:schemeClr val="folHlink"/>
          </a:soli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6149" name="Rectangle 5"/>
          <p:cNvSpPr>
            <a:spLocks noChangeArrowheads="1"/>
          </p:cNvSpPr>
          <p:nvPr/>
        </p:nvSpPr>
        <p:spPr bwMode="ltGray">
          <a:xfrm>
            <a:off x="1214969" y="1125538"/>
            <a:ext cx="491067" cy="47466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6150" name="Rectangle 6"/>
          <p:cNvSpPr>
            <a:spLocks noChangeArrowheads="1"/>
          </p:cNvSpPr>
          <p:nvPr/>
        </p:nvSpPr>
        <p:spPr bwMode="ltGray">
          <a:xfrm>
            <a:off x="169333" y="1052650"/>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6151" name="Rectangle 7"/>
          <p:cNvSpPr>
            <a:spLocks noChangeArrowheads="1"/>
          </p:cNvSpPr>
          <p:nvPr/>
        </p:nvSpPr>
        <p:spPr bwMode="gray">
          <a:xfrm>
            <a:off x="1016000" y="620713"/>
            <a:ext cx="42333" cy="1052512"/>
          </a:xfrm>
          <a:prstGeom prst="rect">
            <a:avLst/>
          </a:prstGeom>
          <a:solidFill>
            <a:schemeClr val="bg2"/>
          </a:soli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6152" name="Rectangle 8"/>
          <p:cNvSpPr>
            <a:spLocks noChangeArrowheads="1"/>
          </p:cNvSpPr>
          <p:nvPr/>
        </p:nvSpPr>
        <p:spPr bwMode="gray">
          <a:xfrm>
            <a:off x="590632" y="1412875"/>
            <a:ext cx="10968567"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buFontTx/>
              <a:buNone/>
              <a:defRPr/>
            </a:pPr>
            <a:endParaRPr kumimoji="1" lang="zh-CN" altLang="en-US" sz="2400">
              <a:solidFill>
                <a:srgbClr val="000000"/>
              </a:solidFill>
              <a:latin typeface="Tahoma" pitchFamily="34" charset="0"/>
            </a:endParaRPr>
          </a:p>
        </p:txBody>
      </p:sp>
      <p:sp>
        <p:nvSpPr>
          <p:cNvPr id="3081" name="Rectangle 9"/>
          <p:cNvSpPr>
            <a:spLocks noGrp="1" noChangeArrowheads="1"/>
          </p:cNvSpPr>
          <p:nvPr>
            <p:ph type="title"/>
          </p:nvPr>
        </p:nvSpPr>
        <p:spPr bwMode="auto">
          <a:xfrm>
            <a:off x="1534587" y="404813"/>
            <a:ext cx="10390716" cy="863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3082" name="Rectangle 10"/>
          <p:cNvSpPr>
            <a:spLocks noGrp="1" noChangeArrowheads="1"/>
          </p:cNvSpPr>
          <p:nvPr>
            <p:ph type="body" idx="1"/>
          </p:nvPr>
        </p:nvSpPr>
        <p:spPr bwMode="auto">
          <a:xfrm>
            <a:off x="1576917" y="1557338"/>
            <a:ext cx="1036320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5" name="Rectangle 11"/>
          <p:cNvSpPr>
            <a:spLocks noGrp="1" noChangeArrowheads="1"/>
          </p:cNvSpPr>
          <p:nvPr>
            <p:ph type="dt" sz="half" idx="2"/>
          </p:nvPr>
        </p:nvSpPr>
        <p:spPr bwMode="auto">
          <a:xfrm>
            <a:off x="12192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FontTx/>
              <a:buNone/>
              <a:defRPr kumimoji="0" sz="1400">
                <a:latin typeface="+mn-lt"/>
                <a:ea typeface="+mj-ea"/>
              </a:defRPr>
            </a:lvl1pPr>
          </a:lstStyle>
          <a:p>
            <a:pPr>
              <a:defRPr/>
            </a:pPr>
            <a:endParaRPr lang="en-US" altLang="zh-CN">
              <a:solidFill>
                <a:srgbClr val="000000"/>
              </a:solidFill>
            </a:endParaRPr>
          </a:p>
        </p:txBody>
      </p:sp>
      <p:sp>
        <p:nvSpPr>
          <p:cNvPr id="6156" name="Rectangle 12"/>
          <p:cNvSpPr>
            <a:spLocks noGrp="1" noChangeArrowheads="1"/>
          </p:cNvSpPr>
          <p:nvPr>
            <p:ph type="ftr" sz="quarter" idx="3"/>
          </p:nvPr>
        </p:nvSpPr>
        <p:spPr bwMode="auto">
          <a:xfrm>
            <a:off x="4470400" y="63246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buFontTx/>
              <a:buNone/>
              <a:defRPr kumimoji="0" sz="1400">
                <a:latin typeface="+mn-lt"/>
                <a:ea typeface="+mj-ea"/>
              </a:defRPr>
            </a:lvl1pPr>
          </a:lstStyle>
          <a:p>
            <a:pPr>
              <a:defRPr/>
            </a:pPr>
            <a:endParaRPr lang="en-US" altLang="zh-CN">
              <a:solidFill>
                <a:srgbClr val="000000"/>
              </a:solidFill>
            </a:endParaRPr>
          </a:p>
        </p:txBody>
      </p:sp>
      <p:sp>
        <p:nvSpPr>
          <p:cNvPr id="6157" name="Rectangle 13"/>
          <p:cNvSpPr>
            <a:spLocks noGrp="1" noChangeArrowheads="1"/>
          </p:cNvSpPr>
          <p:nvPr>
            <p:ph type="sldNum" sz="quarter" idx="4"/>
          </p:nvPr>
        </p:nvSpPr>
        <p:spPr bwMode="auto">
          <a:xfrm>
            <a:off x="9042400" y="63246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kumimoji="0" sz="1400">
                <a:latin typeface="+mn-lt"/>
                <a:ea typeface="+mj-ea"/>
              </a:defRPr>
            </a:lvl1pPr>
          </a:lstStyle>
          <a:p>
            <a:pPr>
              <a:defRPr/>
            </a:pPr>
            <a:fld id="{54B4E8CB-33F9-431A-95E0-3C5B6249664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31831388"/>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eaLnBrk="0" fontAlgn="base" hangingPunct="0">
        <a:spcBef>
          <a:spcPct val="20000"/>
        </a:spcBef>
        <a:spcAft>
          <a:spcPct val="0"/>
        </a:spcAft>
        <a:buClr>
          <a:schemeClr val="folHlink"/>
        </a:buClr>
        <a:buFont typeface="Wingdings" pitchFamily="2" charset="2"/>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j-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j-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j-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j-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j-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j-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j-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j-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useBgFill="1">
        <p:nvSpPr>
          <p:cNvPr id="8" name="圆角矩形 7"/>
          <p:cNvSpPr/>
          <p:nvPr/>
        </p:nvSpPr>
        <p:spPr>
          <a:xfrm>
            <a:off x="85756" y="69850"/>
            <a:ext cx="1201737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buFont typeface="Arial" charset="0"/>
              <a:buNone/>
              <a:defRPr/>
            </a:pPr>
            <a:endParaRPr lang="en-US">
              <a:solidFill>
                <a:prstClr val="white"/>
              </a:solidFill>
            </a:endParaRPr>
          </a:p>
        </p:txBody>
      </p:sp>
      <p:sp>
        <p:nvSpPr>
          <p:cNvPr id="2052" name="标题占位符 21"/>
          <p:cNvSpPr>
            <a:spLocks noGrp="1"/>
          </p:cNvSpPr>
          <p:nvPr>
            <p:ph type="title"/>
          </p:nvPr>
        </p:nvSpPr>
        <p:spPr bwMode="auto">
          <a:xfrm>
            <a:off x="1219200" y="274638"/>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zh-CN" altLang="en-US"/>
              <a:t>单击此处编辑母版标题样式</a:t>
            </a:r>
            <a:endParaRPr lang="en-US" altLang="zh-CN"/>
          </a:p>
        </p:txBody>
      </p:sp>
      <p:sp>
        <p:nvSpPr>
          <p:cNvPr id="2053" name="文本占位符 12"/>
          <p:cNvSpPr>
            <a:spLocks noGrp="1"/>
          </p:cNvSpPr>
          <p:nvPr>
            <p:ph type="body" idx="1"/>
          </p:nvPr>
        </p:nvSpPr>
        <p:spPr bwMode="auto">
          <a:xfrm>
            <a:off x="1219200" y="144780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4" name="日期占位符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buFont typeface="Arial" charset="0"/>
              <a:buNone/>
              <a:defRPr kumimoji="0" sz="1400">
                <a:solidFill>
                  <a:schemeClr val="tx2"/>
                </a:solidFill>
                <a:latin typeface="Arial" charset="0"/>
              </a:defRPr>
            </a:lvl1pPr>
          </a:lstStyle>
          <a:p>
            <a:pPr>
              <a:defRPr/>
            </a:pPr>
            <a:fld id="{4C58DC9B-E071-4DD9-BEA2-84A813DA4FDE}" type="datetime1">
              <a:rPr lang="zh-CN" altLang="en-US">
                <a:solidFill>
                  <a:srgbClr val="696464"/>
                </a:solidFill>
              </a:rPr>
              <a:pPr>
                <a:defRPr/>
              </a:pPr>
              <a:t>2019/6/17</a:t>
            </a:fld>
            <a:endParaRPr lang="zh-CN" altLang="en-US">
              <a:solidFill>
                <a:srgbClr val="696464"/>
              </a:solidFill>
            </a:endParaRPr>
          </a:p>
        </p:txBody>
      </p:sp>
      <p:sp>
        <p:nvSpPr>
          <p:cNvPr id="3" name="页脚占位符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buFont typeface="Arial" charset="0"/>
              <a:buNone/>
              <a:defRPr kumimoji="0" sz="1400">
                <a:solidFill>
                  <a:schemeClr val="tx2"/>
                </a:solidFill>
                <a:latin typeface="Arial" charset="0"/>
              </a:defRPr>
            </a:lvl1pPr>
          </a:lstStyle>
          <a:p>
            <a:pPr>
              <a:defRPr/>
            </a:pPr>
            <a:endParaRPr lang="zh-CN" altLang="zh-CN">
              <a:solidFill>
                <a:srgbClr val="696464"/>
              </a:solidFill>
            </a:endParaRPr>
          </a:p>
        </p:txBody>
      </p:sp>
      <p:sp>
        <p:nvSpPr>
          <p:cNvPr id="23" name="灯片编号占位符 22"/>
          <p:cNvSpPr>
            <a:spLocks noGrp="1"/>
          </p:cNvSpPr>
          <p:nvPr>
            <p:ph type="sldNum" sz="quarter" idx="4"/>
          </p:nvPr>
        </p:nvSpPr>
        <p:spPr>
          <a:xfrm>
            <a:off x="195263"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buFont typeface="Arial" charset="0"/>
              <a:buNone/>
              <a:defRPr kumimoji="0" sz="1400">
                <a:solidFill>
                  <a:srgbClr val="FFFFFF"/>
                </a:solidFill>
                <a:latin typeface="+mj-lt"/>
                <a:ea typeface="+mj-ea"/>
                <a:cs typeface="+mj-cs"/>
              </a:defRPr>
            </a:lvl1pPr>
          </a:lstStyle>
          <a:p>
            <a:pPr>
              <a:defRPr/>
            </a:pPr>
            <a:fld id="{80F72212-B7EC-43CB-BB76-E50523893508}" type="slidenum">
              <a:rPr lang="zh-CN" altLang="en-US"/>
              <a:pPr>
                <a:defRPr/>
              </a:pPr>
              <a:t>‹#›</a:t>
            </a:fld>
            <a:endParaRPr lang="zh-CN" altLang="en-US"/>
          </a:p>
        </p:txBody>
      </p:sp>
    </p:spTree>
    <p:extLst>
      <p:ext uri="{BB962C8B-B14F-4D97-AF65-F5344CB8AC3E}">
        <p14:creationId xmlns:p14="http://schemas.microsoft.com/office/powerpoint/2010/main" val="2355229155"/>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Lst>
  <p:hf sldNum="0" hdr="0" ftr="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ea typeface="幼圆" pitchFamily="49" charset="-122"/>
        </a:defRPr>
      </a:lvl2pPr>
      <a:lvl3pPr algn="l" rtl="0" eaLnBrk="0" fontAlgn="base" hangingPunct="0">
        <a:spcBef>
          <a:spcPct val="0"/>
        </a:spcBef>
        <a:spcAft>
          <a:spcPct val="0"/>
        </a:spcAft>
        <a:defRPr sz="4000">
          <a:solidFill>
            <a:schemeClr val="tx2"/>
          </a:solidFill>
          <a:latin typeface="Franklin Gothic Book" pitchFamily="34" charset="0"/>
          <a:ea typeface="幼圆" pitchFamily="49" charset="-122"/>
        </a:defRPr>
      </a:lvl3pPr>
      <a:lvl4pPr algn="l" rtl="0" eaLnBrk="0" fontAlgn="base" hangingPunct="0">
        <a:spcBef>
          <a:spcPct val="0"/>
        </a:spcBef>
        <a:spcAft>
          <a:spcPct val="0"/>
        </a:spcAft>
        <a:defRPr sz="4000">
          <a:solidFill>
            <a:schemeClr val="tx2"/>
          </a:solidFill>
          <a:latin typeface="Franklin Gothic Book" pitchFamily="34" charset="0"/>
          <a:ea typeface="幼圆" pitchFamily="49" charset="-122"/>
        </a:defRPr>
      </a:lvl4pPr>
      <a:lvl5pPr algn="l" rtl="0" eaLnBrk="0" fontAlgn="base" hangingPunct="0">
        <a:spcBef>
          <a:spcPct val="0"/>
        </a:spcBef>
        <a:spcAft>
          <a:spcPct val="0"/>
        </a:spcAft>
        <a:defRPr sz="4000">
          <a:solidFill>
            <a:schemeClr val="tx2"/>
          </a:solidFill>
          <a:latin typeface="Franklin Gothic Book" pitchFamily="34" charset="0"/>
          <a:ea typeface="幼圆" pitchFamily="49" charset="-122"/>
        </a:defRPr>
      </a:lvl5pPr>
      <a:lvl6pPr marL="457200" algn="l" rtl="0" fontAlgn="base">
        <a:spcBef>
          <a:spcPct val="0"/>
        </a:spcBef>
        <a:spcAft>
          <a:spcPct val="0"/>
        </a:spcAft>
        <a:defRPr sz="4000">
          <a:solidFill>
            <a:schemeClr val="tx2"/>
          </a:solidFill>
          <a:latin typeface="Franklin Gothic Book" pitchFamily="34" charset="0"/>
          <a:ea typeface="幼圆" pitchFamily="49" charset="-122"/>
        </a:defRPr>
      </a:lvl6pPr>
      <a:lvl7pPr marL="914400" algn="l" rtl="0" fontAlgn="base">
        <a:spcBef>
          <a:spcPct val="0"/>
        </a:spcBef>
        <a:spcAft>
          <a:spcPct val="0"/>
        </a:spcAft>
        <a:defRPr sz="4000">
          <a:solidFill>
            <a:schemeClr val="tx2"/>
          </a:solidFill>
          <a:latin typeface="Franklin Gothic Book" pitchFamily="34" charset="0"/>
          <a:ea typeface="幼圆" pitchFamily="49" charset="-122"/>
        </a:defRPr>
      </a:lvl7pPr>
      <a:lvl8pPr marL="1371600" algn="l" rtl="0" fontAlgn="base">
        <a:spcBef>
          <a:spcPct val="0"/>
        </a:spcBef>
        <a:spcAft>
          <a:spcPct val="0"/>
        </a:spcAft>
        <a:defRPr sz="4000">
          <a:solidFill>
            <a:schemeClr val="tx2"/>
          </a:solidFill>
          <a:latin typeface="Franklin Gothic Book" pitchFamily="34" charset="0"/>
          <a:ea typeface="幼圆" pitchFamily="49" charset="-122"/>
        </a:defRPr>
      </a:lvl8pPr>
      <a:lvl9pPr marL="1828800" algn="l" rtl="0" fontAlgn="base">
        <a:spcBef>
          <a:spcPct val="0"/>
        </a:spcBef>
        <a:spcAft>
          <a:spcPct val="0"/>
        </a:spcAft>
        <a:defRPr sz="4000">
          <a:solidFill>
            <a:schemeClr val="tx2"/>
          </a:solidFill>
          <a:latin typeface="Franklin Gothic Book" pitchFamily="34" charset="0"/>
          <a:ea typeface="幼圆" pitchFamily="49" charset="-122"/>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宋体" pitchFamily="2" charset="-122"/>
              </a:defRPr>
            </a:lvl1pPr>
          </a:lstStyle>
          <a:p>
            <a:pPr>
              <a:buFontTx/>
              <a:buNone/>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宋体" pitchFamily="2" charset="-122"/>
              </a:defRPr>
            </a:lvl1pPr>
          </a:lstStyle>
          <a:p>
            <a:pPr>
              <a:buFontTx/>
              <a:buNone/>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宋体" pitchFamily="2" charset="-122"/>
              </a:defRPr>
            </a:lvl1pPr>
          </a:lstStyle>
          <a:p>
            <a:pPr>
              <a:buFontTx/>
              <a:buNone/>
              <a:defRPr/>
            </a:pPr>
            <a:fld id="{8F5E928F-B5AC-4AE5-BDBB-661FEAD28A8D}" type="slidenum">
              <a:rPr lang="en-US" altLang="zh-CN">
                <a:solidFill>
                  <a:srgbClr val="000000"/>
                </a:solidFill>
              </a:rPr>
              <a:pPr>
                <a:buFontTx/>
                <a:buNone/>
                <a:defRPr/>
              </a:pPr>
              <a:t>‹#›</a:t>
            </a:fld>
            <a:endParaRPr lang="en-US" altLang="zh-CN">
              <a:solidFill>
                <a:srgbClr val="000000"/>
              </a:solidFill>
            </a:endParaRPr>
          </a:p>
        </p:txBody>
      </p:sp>
    </p:spTree>
    <p:extLst>
      <p:ext uri="{BB962C8B-B14F-4D97-AF65-F5344CB8AC3E}">
        <p14:creationId xmlns:p14="http://schemas.microsoft.com/office/powerpoint/2010/main" val="2503663343"/>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43.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549966" y="3514507"/>
            <a:ext cx="11552583" cy="1237773"/>
          </a:xfrm>
          <a:prstGeom prst="rect">
            <a:avLst/>
          </a:prstGeom>
          <a:noFill/>
          <a:ln w="9525">
            <a:noFill/>
            <a:miter lim="800000"/>
            <a:headEnd/>
            <a:tailEnd/>
          </a:ln>
        </p:spPr>
        <p:txBody>
          <a:bodyPr wrap="square" lIns="68577" tIns="34289" rIns="68577" bIns="34289">
            <a:spAutoFit/>
          </a:bodyPr>
          <a:lstStyle/>
          <a:p>
            <a:pPr algn="ctr">
              <a:lnSpc>
                <a:spcPct val="150000"/>
              </a:lnSpc>
              <a:spcBef>
                <a:spcPts val="450"/>
              </a:spcBef>
            </a:pPr>
            <a:r>
              <a:rPr lang="en-US" altLang="zh-CN" sz="3200" b="1" dirty="0" err="1">
                <a:latin typeface="Times New Roman" pitchFamily="18" charset="0"/>
                <a:ea typeface="黑体" pitchFamily="49" charset="-122"/>
                <a:cs typeface="Times New Roman" pitchFamily="18" charset="0"/>
              </a:rPr>
              <a:t>Yingui</a:t>
            </a:r>
            <a:r>
              <a:rPr lang="en-US" altLang="zh-CN" sz="3200" b="1" dirty="0">
                <a:latin typeface="Times New Roman" pitchFamily="18" charset="0"/>
                <a:ea typeface="黑体" pitchFamily="49" charset="-122"/>
                <a:cs typeface="Times New Roman" pitchFamily="18" charset="0"/>
              </a:rPr>
              <a:t> Cao, </a:t>
            </a:r>
            <a:r>
              <a:rPr lang="en-US" altLang="zh-CN" sz="3200" b="1" dirty="0" err="1">
                <a:latin typeface="Times New Roman" pitchFamily="18" charset="0"/>
                <a:ea typeface="黑体" pitchFamily="49" charset="-122"/>
                <a:cs typeface="Times New Roman" pitchFamily="18" charset="0"/>
              </a:rPr>
              <a:t>Zhongke</a:t>
            </a:r>
            <a:r>
              <a:rPr lang="en-US" altLang="zh-CN" sz="3200" b="1" dirty="0">
                <a:latin typeface="Times New Roman" pitchFamily="18" charset="0"/>
                <a:ea typeface="黑体" pitchFamily="49" charset="-122"/>
                <a:cs typeface="Times New Roman" pitchFamily="18" charset="0"/>
              </a:rPr>
              <a:t> Bai, Wei Zhou, </a:t>
            </a:r>
            <a:r>
              <a:rPr lang="en-US" altLang="zh-CN" sz="3200" b="1" dirty="0" err="1">
                <a:latin typeface="Times New Roman" pitchFamily="18" charset="0"/>
                <a:ea typeface="黑体" pitchFamily="49" charset="-122"/>
                <a:cs typeface="Times New Roman" pitchFamily="18" charset="0"/>
              </a:rPr>
              <a:t>Shufei</a:t>
            </a:r>
            <a:r>
              <a:rPr lang="en-US" altLang="zh-CN" sz="3200" b="1" dirty="0">
                <a:latin typeface="Times New Roman" pitchFamily="18" charset="0"/>
                <a:ea typeface="黑体" pitchFamily="49" charset="-122"/>
                <a:cs typeface="Times New Roman" pitchFamily="18" charset="0"/>
              </a:rPr>
              <a:t> Wang, </a:t>
            </a:r>
            <a:r>
              <a:rPr lang="en-US" altLang="zh-CN" sz="3200" b="1" dirty="0" err="1">
                <a:latin typeface="Times New Roman" pitchFamily="18" charset="0"/>
                <a:ea typeface="黑体" pitchFamily="49" charset="-122"/>
                <a:cs typeface="Times New Roman" pitchFamily="18" charset="0"/>
              </a:rPr>
              <a:t>Yuhan</a:t>
            </a:r>
            <a:r>
              <a:rPr lang="en-US" altLang="zh-CN" sz="3200" b="1" dirty="0">
                <a:latin typeface="Times New Roman" pitchFamily="18" charset="0"/>
                <a:ea typeface="黑体" pitchFamily="49" charset="-122"/>
                <a:cs typeface="Times New Roman" pitchFamily="18" charset="0"/>
              </a:rPr>
              <a:t> Huang</a:t>
            </a:r>
          </a:p>
          <a:p>
            <a:pPr algn="ctr">
              <a:lnSpc>
                <a:spcPct val="150000"/>
              </a:lnSpc>
              <a:spcBef>
                <a:spcPts val="450"/>
              </a:spcBef>
            </a:pPr>
            <a:endParaRPr lang="en-US" altLang="zh-CN" b="1" dirty="0">
              <a:latin typeface="Times New Roman" pitchFamily="18" charset="0"/>
              <a:ea typeface="黑体" pitchFamily="49" charset="-122"/>
              <a:cs typeface="Times New Roman" pitchFamily="18" charset="0"/>
            </a:endParaRPr>
          </a:p>
        </p:txBody>
      </p:sp>
      <p:sp>
        <p:nvSpPr>
          <p:cNvPr id="9" name="矩形 2">
            <a:extLst>
              <a:ext uri="{FF2B5EF4-FFF2-40B4-BE49-F238E27FC236}">
                <a16:creationId xmlns:a16="http://schemas.microsoft.com/office/drawing/2014/main" id="{DBFEAB1F-63BC-454C-83CA-DAF6643D4160}"/>
              </a:ext>
            </a:extLst>
          </p:cNvPr>
          <p:cNvSpPr>
            <a:spLocks noChangeArrowheads="1"/>
          </p:cNvSpPr>
          <p:nvPr/>
        </p:nvSpPr>
        <p:spPr bwMode="auto">
          <a:xfrm>
            <a:off x="4185502" y="219412"/>
            <a:ext cx="59833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黑体" panose="02010609060101010101" pitchFamily="49" charset="-122"/>
              </a:defRPr>
            </a:lvl1pPr>
            <a:lvl2pPr marL="741363" indent="-284163">
              <a:spcBef>
                <a:spcPct val="20000"/>
              </a:spcBef>
              <a:buFont typeface="Arial" panose="020B0604020202020204" pitchFamily="34" charset="0"/>
              <a:buChar char="–"/>
              <a:defRPr sz="2800">
                <a:solidFill>
                  <a:schemeClr val="tx1"/>
                </a:solidFill>
                <a:latin typeface="Franklin Gothic Book" panose="020B0503020102020204" pitchFamily="34" charset="0"/>
                <a:ea typeface="黑体" panose="02010609060101010101" pitchFamily="49" charset="-122"/>
              </a:defRPr>
            </a:lvl2pPr>
            <a:lvl3pPr marL="1141413" indent="-227013">
              <a:spcBef>
                <a:spcPct val="20000"/>
              </a:spcBef>
              <a:buFont typeface="Arial" panose="020B0604020202020204" pitchFamily="34" charset="0"/>
              <a:buChar char="•"/>
              <a:defRPr sz="2400">
                <a:solidFill>
                  <a:schemeClr val="tx1"/>
                </a:solidFill>
                <a:latin typeface="Franklin Gothic Book" panose="020B0503020102020204" pitchFamily="34" charset="0"/>
                <a:ea typeface="黑体" panose="02010609060101010101" pitchFamily="49" charset="-122"/>
              </a:defRPr>
            </a:lvl3pPr>
            <a:lvl4pPr marL="1598613" indent="-227013">
              <a:spcBef>
                <a:spcPct val="20000"/>
              </a:spcBef>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4pPr>
            <a:lvl5pPr marL="2055813" indent="-227013">
              <a:spcBef>
                <a:spcPct val="20000"/>
              </a:spcBef>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5pPr>
            <a:lvl6pPr marL="25130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6pPr>
            <a:lvl7pPr marL="29702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7pPr>
            <a:lvl8pPr marL="34274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8pPr>
            <a:lvl9pPr marL="38846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9pPr>
          </a:lstStyle>
          <a:p>
            <a:pPr algn="ctr">
              <a:spcBef>
                <a:spcPct val="0"/>
              </a:spcBef>
              <a:buNone/>
            </a:pPr>
            <a:r>
              <a:rPr lang="en-US" altLang="zh-CN" sz="2000" b="1" dirty="0">
                <a:latin typeface="Times New Roman" panose="02020603050405020304" pitchFamily="18" charset="0"/>
                <a:cs typeface="Times New Roman" panose="02020603050405020304" pitchFamily="18" charset="0"/>
              </a:rPr>
              <a:t>36th Annual Meeting of </a:t>
            </a:r>
          </a:p>
          <a:p>
            <a:pPr algn="ctr">
              <a:spcBef>
                <a:spcPct val="0"/>
              </a:spcBef>
              <a:buNone/>
            </a:pPr>
            <a:r>
              <a:rPr lang="en-US" altLang="zh-CN" sz="2000" b="1" dirty="0">
                <a:latin typeface="Times New Roman" panose="02020603050405020304" pitchFamily="18" charset="0"/>
                <a:cs typeface="Times New Roman" panose="02020603050405020304" pitchFamily="18" charset="0"/>
              </a:rPr>
              <a:t>the American Society of Mining &amp; Reclamation</a:t>
            </a:r>
          </a:p>
          <a:p>
            <a:pPr algn="ctr">
              <a:spcBef>
                <a:spcPct val="0"/>
              </a:spcBef>
              <a:buNone/>
            </a:pP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Big Sky, Montana, June 3-7</a:t>
            </a:r>
          </a:p>
        </p:txBody>
      </p:sp>
      <p:pic>
        <p:nvPicPr>
          <p:cNvPr id="11" name="图片 4">
            <a:extLst>
              <a:ext uri="{FF2B5EF4-FFF2-40B4-BE49-F238E27FC236}">
                <a16:creationId xmlns:a16="http://schemas.microsoft.com/office/drawing/2014/main" id="{39121854-1636-4127-A65C-ADC0B9056D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11" y="-14288"/>
            <a:ext cx="34925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E288658E-ED6E-46A7-BB84-5A62EA8DFE3D}"/>
              </a:ext>
            </a:extLst>
          </p:cNvPr>
          <p:cNvSpPr txBox="1"/>
          <p:nvPr/>
        </p:nvSpPr>
        <p:spPr>
          <a:xfrm>
            <a:off x="3763396" y="4808088"/>
            <a:ext cx="4949688" cy="1938992"/>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Speaker: Dr. </a:t>
            </a:r>
            <a:r>
              <a:rPr lang="en-US" altLang="zh-CN" sz="2800" dirty="0" err="1">
                <a:latin typeface="Times New Roman" panose="02020603050405020304" pitchFamily="18" charset="0"/>
                <a:cs typeface="Times New Roman" panose="02020603050405020304" pitchFamily="18" charset="0"/>
              </a:rPr>
              <a:t>Yingui</a:t>
            </a:r>
            <a:r>
              <a:rPr lang="en-US" altLang="zh-CN" sz="2800" dirty="0">
                <a:latin typeface="Times New Roman" panose="02020603050405020304" pitchFamily="18" charset="0"/>
                <a:cs typeface="Times New Roman" panose="02020603050405020304" pitchFamily="18" charset="0"/>
              </a:rPr>
              <a:t> Cao</a:t>
            </a:r>
          </a:p>
          <a:p>
            <a:pPr algn="ctr"/>
            <a:r>
              <a:rPr lang="en-US" altLang="zh-CN" sz="2800" dirty="0">
                <a:latin typeface="Times New Roman" panose="02020603050405020304" pitchFamily="18" charset="0"/>
                <a:cs typeface="Times New Roman" panose="02020603050405020304" pitchFamily="18" charset="0"/>
              </a:rPr>
              <a:t>caoyingui1982@126.com</a:t>
            </a:r>
          </a:p>
          <a:p>
            <a:pPr algn="ctr"/>
            <a:endParaRPr lang="en-US" altLang="zh-CN" b="1" dirty="0">
              <a:latin typeface="Times New Roman" pitchFamily="18" charset="0"/>
              <a:ea typeface="黑体" pitchFamily="49" charset="-122"/>
              <a:cs typeface="Times New Roman" pitchFamily="18" charset="0"/>
            </a:endParaRPr>
          </a:p>
          <a:p>
            <a:pPr algn="ctr"/>
            <a:r>
              <a:rPr lang="en-US" altLang="zh-CN" b="1" dirty="0">
                <a:latin typeface="Times New Roman" pitchFamily="18" charset="0"/>
                <a:ea typeface="黑体" pitchFamily="49" charset="-122"/>
                <a:cs typeface="Times New Roman" pitchFamily="18" charset="0"/>
              </a:rPr>
              <a:t>2019.06.04</a:t>
            </a:r>
          </a:p>
          <a:p>
            <a:pPr algn="ctr"/>
            <a:endParaRPr lang="zh-CN" altLang="en-US" sz="2800" dirty="0">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1E093E9B-7F73-4151-96CF-D5B67519CEA5}"/>
              </a:ext>
            </a:extLst>
          </p:cNvPr>
          <p:cNvSpPr>
            <a:spLocks noChangeArrowheads="1"/>
          </p:cNvSpPr>
          <p:nvPr/>
        </p:nvSpPr>
        <p:spPr bwMode="auto">
          <a:xfrm>
            <a:off x="1001367" y="1526036"/>
            <a:ext cx="10846904" cy="1015663"/>
          </a:xfrm>
          <a:prstGeom prst="rect">
            <a:avLst/>
          </a:prstGeom>
          <a:noFill/>
          <a:ln w="9525">
            <a:noFill/>
            <a:miter lim="800000"/>
            <a:headEnd/>
            <a:tailEnd/>
          </a:ln>
        </p:spPr>
        <p:txBody>
          <a:bodyPr lIns="92075" tIns="46038" rIns="92075" bIns="46038" anchor="b"/>
          <a:lstStyle/>
          <a:p>
            <a:pPr algn="ctr"/>
            <a:r>
              <a:rPr lang="en-US" altLang="zh-CN" sz="2400" b="1" dirty="0">
                <a:latin typeface="Times New Roman" panose="02020603050405020304" pitchFamily="18" charset="0"/>
                <a:cs typeface="Times New Roman" panose="02020603050405020304" pitchFamily="18" charset="0"/>
              </a:rPr>
              <a:t>Study on Soil Bulk Density of Reconstructed Soil in a Loess Open–pit Mining Area</a:t>
            </a:r>
            <a:r>
              <a:rPr lang="en-US" altLang="zh-CN" sz="2400" b="1" dirty="0">
                <a:latin typeface="Times New Roman" pitchFamily="18" charset="0"/>
                <a:ea typeface="黑体" pitchFamily="49" charset="-122"/>
                <a:cs typeface="Times New Roman" pitchFamily="18" charset="0"/>
              </a:rPr>
              <a:t>, </a:t>
            </a:r>
            <a:r>
              <a:rPr lang="en-US" altLang="zh-CN" sz="2400" b="1" dirty="0">
                <a:latin typeface="Times New Roman" panose="02020603050405020304" pitchFamily="18" charset="0"/>
                <a:cs typeface="Times New Roman" panose="02020603050405020304" pitchFamily="18" charset="0"/>
              </a:rPr>
              <a:t>China: Spatial Variations and Influencing Factors</a:t>
            </a:r>
            <a:endParaRPr lang="zh-CN" altLang="zh-CN" sz="2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F6A09AC2-C5E3-4C63-8E8B-C02A92EEEBA1}"/>
              </a:ext>
            </a:extLst>
          </p:cNvPr>
          <p:cNvSpPr txBox="1"/>
          <p:nvPr/>
        </p:nvSpPr>
        <p:spPr>
          <a:xfrm>
            <a:off x="-9111" y="5639084"/>
            <a:ext cx="3438939" cy="923330"/>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Funded by the National Natural Science Foundation of China (41701607, 41571508)</a:t>
            </a:r>
            <a:endParaRPr lang="zh-CN" altLang="en-US"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7ABD2365-C1BF-447E-BBA4-05ED3249BB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3392" y="5883480"/>
            <a:ext cx="2859157" cy="954107"/>
          </a:xfrm>
          <a:prstGeom prst="rect">
            <a:avLst/>
          </a:prstGeom>
        </p:spPr>
      </p:pic>
      <p:pic>
        <p:nvPicPr>
          <p:cNvPr id="6" name="图片 5">
            <a:extLst>
              <a:ext uri="{FF2B5EF4-FFF2-40B4-BE49-F238E27FC236}">
                <a16:creationId xmlns:a16="http://schemas.microsoft.com/office/drawing/2014/main" id="{84E37E47-7679-439B-A554-C429F230BF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7907" y="20412"/>
            <a:ext cx="1864093" cy="17265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0F03522-DD97-4A2F-A245-A31367A45B2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8560" y="1848745"/>
            <a:ext cx="3403695" cy="2393179"/>
          </a:xfrm>
          <a:prstGeom prst="rect">
            <a:avLst/>
          </a:prstGeom>
        </p:spPr>
      </p:pic>
      <p:sp>
        <p:nvSpPr>
          <p:cNvPr id="12" name="标题 1">
            <a:extLst>
              <a:ext uri="{FF2B5EF4-FFF2-40B4-BE49-F238E27FC236}">
                <a16:creationId xmlns:a16="http://schemas.microsoft.com/office/drawing/2014/main" id="{CA1C43C3-2ECF-42A7-AAD8-3E219C076149}"/>
              </a:ext>
            </a:extLst>
          </p:cNvPr>
          <p:cNvSpPr>
            <a:spLocks noGrp="1"/>
          </p:cNvSpPr>
          <p:nvPr>
            <p:ph type="title"/>
          </p:nvPr>
        </p:nvSpPr>
        <p:spPr>
          <a:xfrm>
            <a:off x="372628" y="654862"/>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Unique Product of Opencast Coal Mine - Dump</a:t>
            </a:r>
            <a:endParaRPr lang="zh-CN" altLang="en-US" sz="2400" b="1" dirty="0">
              <a:latin typeface="Times New Roman" panose="02020603050405020304" pitchFamily="18" charset="0"/>
              <a:cs typeface="Times New Roman" panose="02020603050405020304" pitchFamily="18" charset="0"/>
            </a:endParaRPr>
          </a:p>
        </p:txBody>
      </p:sp>
      <p:sp>
        <p:nvSpPr>
          <p:cNvPr id="13" name="标题 1">
            <a:extLst>
              <a:ext uri="{FF2B5EF4-FFF2-40B4-BE49-F238E27FC236}">
                <a16:creationId xmlns:a16="http://schemas.microsoft.com/office/drawing/2014/main" id="{F2E38000-1D0A-4D03-A909-FA7B741456AA}"/>
              </a:ext>
            </a:extLst>
          </p:cNvPr>
          <p:cNvSpPr txBox="1">
            <a:spLocks/>
          </p:cNvSpPr>
          <p:nvPr/>
        </p:nvSpPr>
        <p:spPr bwMode="auto">
          <a:xfrm>
            <a:off x="4761762" y="0"/>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210E3AEA-B2E4-4016-9AA4-64B6853D7A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5840" y="1844997"/>
            <a:ext cx="3135270" cy="2393180"/>
          </a:xfrm>
          <a:prstGeom prst="rect">
            <a:avLst/>
          </a:prstGeom>
        </p:spPr>
      </p:pic>
      <p:sp>
        <p:nvSpPr>
          <p:cNvPr id="16" name="文本框 15">
            <a:extLst>
              <a:ext uri="{FF2B5EF4-FFF2-40B4-BE49-F238E27FC236}">
                <a16:creationId xmlns:a16="http://schemas.microsoft.com/office/drawing/2014/main" id="{ADAAD465-B2A9-470C-8974-74ED5E285490}"/>
              </a:ext>
            </a:extLst>
          </p:cNvPr>
          <p:cNvSpPr txBox="1"/>
          <p:nvPr/>
        </p:nvSpPr>
        <p:spPr>
          <a:xfrm>
            <a:off x="90013" y="4433720"/>
            <a:ext cx="11822194" cy="2308324"/>
          </a:xfrm>
          <a:prstGeom prst="rect">
            <a:avLst/>
          </a:prstGeom>
          <a:noFill/>
        </p:spPr>
        <p:txBody>
          <a:bodyPr wrap="square" rtlCol="0">
            <a:spAutoFit/>
          </a:bodyPr>
          <a:lstStyle/>
          <a:p>
            <a:pPr algn="just"/>
            <a:r>
              <a:rPr lang="en-US" altLang="zh-CN" sz="2400" dirty="0">
                <a:latin typeface="Times New Roman" panose="02020603050405020304" pitchFamily="18" charset="0"/>
                <a:cs typeface="Times New Roman" panose="02020603050405020304" pitchFamily="18" charset="0"/>
              </a:rPr>
              <a:t>The dumping site is </a:t>
            </a:r>
            <a:r>
              <a:rPr lang="en-US" altLang="zh-CN" sz="2400" dirty="0">
                <a:solidFill>
                  <a:srgbClr val="FF0000"/>
                </a:solidFill>
                <a:latin typeface="Times New Roman" panose="02020603050405020304" pitchFamily="18" charset="0"/>
                <a:cs typeface="Times New Roman" panose="02020603050405020304" pitchFamily="18" charset="0"/>
              </a:rPr>
              <a:t>a huge structure </a:t>
            </a:r>
            <a:r>
              <a:rPr lang="en-US" altLang="zh-CN" sz="2400" dirty="0">
                <a:latin typeface="Times New Roman" panose="02020603050405020304" pitchFamily="18" charset="0"/>
                <a:cs typeface="Times New Roman" panose="02020603050405020304" pitchFamily="18" charset="0"/>
              </a:rPr>
              <a:t>in the opencast mine operation. It contains the geotechnical waste stripped from the opencast mine, </a:t>
            </a:r>
            <a:r>
              <a:rPr lang="en-US" altLang="zh-CN" sz="2400" dirty="0">
                <a:solidFill>
                  <a:srgbClr val="FF0000"/>
                </a:solidFill>
                <a:latin typeface="Times New Roman" panose="02020603050405020304" pitchFamily="18" charset="0"/>
                <a:cs typeface="Times New Roman" panose="02020603050405020304" pitchFamily="18" charset="0"/>
              </a:rPr>
              <a:t>ranging from a few million tons to hundreds of millions of tons</a:t>
            </a:r>
            <a:r>
              <a:rPr lang="en-US" altLang="zh-CN"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occupying a large amount of land resources </a:t>
            </a:r>
            <a:r>
              <a:rPr lang="en-US" altLang="zh-CN" sz="2400" dirty="0">
                <a:latin typeface="Times New Roman" panose="02020603050405020304" pitchFamily="18" charset="0"/>
                <a:cs typeface="Times New Roman" panose="02020603050405020304" pitchFamily="18" charset="0"/>
              </a:rPr>
              <a:t>and </a:t>
            </a:r>
            <a:r>
              <a:rPr lang="en-US" altLang="zh-CN" sz="2400" dirty="0">
                <a:solidFill>
                  <a:srgbClr val="FF0000"/>
                </a:solidFill>
                <a:latin typeface="Times New Roman" panose="02020603050405020304" pitchFamily="18" charset="0"/>
                <a:cs typeface="Times New Roman" panose="02020603050405020304" pitchFamily="18" charset="0"/>
              </a:rPr>
              <a:t>impacting the ecological environment of the mining area</a:t>
            </a:r>
            <a:r>
              <a:rPr lang="en-US" altLang="zh-CN" sz="2400" dirty="0">
                <a:latin typeface="Times New Roman" panose="02020603050405020304" pitchFamily="18" charset="0"/>
                <a:cs typeface="Times New Roman" panose="02020603050405020304" pitchFamily="18" charset="0"/>
              </a:rPr>
              <a:t>. In order to actively respond to the international call for “</a:t>
            </a:r>
            <a:r>
              <a:rPr lang="en-US" altLang="zh-CN" sz="2400" b="1" dirty="0">
                <a:latin typeface="Times New Roman" panose="02020603050405020304" pitchFamily="18" charset="0"/>
                <a:cs typeface="Times New Roman" panose="02020603050405020304" pitchFamily="18" charset="0"/>
              </a:rPr>
              <a:t>protecting the environment</a:t>
            </a:r>
            <a:r>
              <a:rPr lang="en-US" altLang="zh-CN" sz="2400" dirty="0">
                <a:latin typeface="Times New Roman" panose="02020603050405020304" pitchFamily="18" charset="0"/>
                <a:cs typeface="Times New Roman" panose="02020603050405020304" pitchFamily="18" charset="0"/>
              </a:rPr>
              <a:t>” and </a:t>
            </a:r>
            <a:r>
              <a:rPr lang="en-US" altLang="zh-CN" sz="2400" b="1" dirty="0">
                <a:latin typeface="Times New Roman" panose="02020603050405020304" pitchFamily="18" charset="0"/>
                <a:cs typeface="Times New Roman" panose="02020603050405020304" pitchFamily="18" charset="0"/>
              </a:rPr>
              <a:t>improve the ecological environment of the mining area</a:t>
            </a:r>
            <a:r>
              <a:rPr lang="en-US" altLang="zh-CN" sz="2400" dirty="0">
                <a:latin typeface="Times New Roman" panose="02020603050405020304" pitchFamily="18" charset="0"/>
                <a:cs typeface="Times New Roman" panose="02020603050405020304" pitchFamily="18" charset="0"/>
              </a:rPr>
              <a:t>, the research on the dumping site is of great </a:t>
            </a:r>
            <a:r>
              <a:rPr lang="en-US" altLang="zh-CN" sz="2400" b="1" dirty="0">
                <a:solidFill>
                  <a:srgbClr val="FF0000"/>
                </a:solidFill>
                <a:latin typeface="Times New Roman" panose="02020603050405020304" pitchFamily="18" charset="0"/>
                <a:cs typeface="Times New Roman" panose="02020603050405020304" pitchFamily="18" charset="0"/>
              </a:rPr>
              <a:t>significance</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2037F95F-65F3-4B68-B8DD-A6C6BCAB20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243" y="1844997"/>
            <a:ext cx="3305292" cy="2393180"/>
          </a:xfrm>
          <a:prstGeom prst="rect">
            <a:avLst/>
          </a:prstGeom>
        </p:spPr>
      </p:pic>
    </p:spTree>
    <p:extLst>
      <p:ext uri="{BB962C8B-B14F-4D97-AF65-F5344CB8AC3E}">
        <p14:creationId xmlns:p14="http://schemas.microsoft.com/office/powerpoint/2010/main" val="190020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24A8D-0C1A-4C17-A0B6-53F8A52F96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0329" y="3880383"/>
            <a:ext cx="2613781" cy="2942063"/>
          </a:xfrm>
          <a:prstGeom prst="rect">
            <a:avLst/>
          </a:prstGeom>
        </p:spPr>
      </p:pic>
      <p:pic>
        <p:nvPicPr>
          <p:cNvPr id="5" name="图片 4">
            <a:extLst>
              <a:ext uri="{FF2B5EF4-FFF2-40B4-BE49-F238E27FC236}">
                <a16:creationId xmlns:a16="http://schemas.microsoft.com/office/drawing/2014/main" id="{30E0FBFB-0162-44AA-AFDA-6AB143A7A022}"/>
              </a:ext>
            </a:extLst>
          </p:cNvPr>
          <p:cNvPicPr>
            <a:picLocks noChangeAspect="1"/>
          </p:cNvPicPr>
          <p:nvPr/>
        </p:nvPicPr>
        <p:blipFill>
          <a:blip r:embed="rId3" cstate="email">
            <a:extLst>
              <a:ext uri="{28A0092B-C50C-407E-A947-70E740481C1C}">
                <a14:useLocalDpi xmlns:a14="http://schemas.microsoft.com/office/drawing/2010/main"/>
              </a:ext>
            </a:extLst>
          </a:blip>
          <a:srcRect t="-1360"/>
          <a:stretch>
            <a:fillRect/>
          </a:stretch>
        </p:blipFill>
        <p:spPr>
          <a:xfrm>
            <a:off x="390329" y="1516056"/>
            <a:ext cx="2613781" cy="2265861"/>
          </a:xfrm>
          <a:prstGeom prst="rect">
            <a:avLst/>
          </a:prstGeom>
        </p:spPr>
      </p:pic>
      <p:pic>
        <p:nvPicPr>
          <p:cNvPr id="6" name="内容占位符 1">
            <a:extLst>
              <a:ext uri="{FF2B5EF4-FFF2-40B4-BE49-F238E27FC236}">
                <a16:creationId xmlns:a16="http://schemas.microsoft.com/office/drawing/2014/main" id="{FA809E0C-5ABC-48BD-A847-24722FDEC3B1}"/>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3995009" y="1516056"/>
            <a:ext cx="2670311" cy="2265861"/>
          </a:xfr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4">
            <a:extLst>
              <a:ext uri="{FF2B5EF4-FFF2-40B4-BE49-F238E27FC236}">
                <a16:creationId xmlns:a16="http://schemas.microsoft.com/office/drawing/2014/main" id="{195EFAE0-4C56-4AD2-9213-7ACCDBA43DE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995010" y="3880384"/>
            <a:ext cx="2720642" cy="2942062"/>
          </a:xfrm>
          <a:prstGeom prst="rect">
            <a:avLst/>
          </a:prstGeom>
        </p:spPr>
      </p:pic>
      <p:sp>
        <p:nvSpPr>
          <p:cNvPr id="8" name=" 141">
            <a:extLst>
              <a:ext uri="{FF2B5EF4-FFF2-40B4-BE49-F238E27FC236}">
                <a16:creationId xmlns:a16="http://schemas.microsoft.com/office/drawing/2014/main" id="{7DB2E714-3FA2-48C5-8F70-7711A803ECBF}"/>
              </a:ext>
            </a:extLst>
          </p:cNvPr>
          <p:cNvSpPr/>
          <p:nvPr/>
        </p:nvSpPr>
        <p:spPr>
          <a:xfrm>
            <a:off x="3004110" y="3880383"/>
            <a:ext cx="990899" cy="380532"/>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 name="标题 1">
            <a:extLst>
              <a:ext uri="{FF2B5EF4-FFF2-40B4-BE49-F238E27FC236}">
                <a16:creationId xmlns:a16="http://schemas.microsoft.com/office/drawing/2014/main" id="{C4D90936-462D-47E1-AF3C-A366984EA19B}"/>
              </a:ext>
            </a:extLst>
          </p:cNvPr>
          <p:cNvSpPr>
            <a:spLocks noGrp="1"/>
          </p:cNvSpPr>
          <p:nvPr>
            <p:ph type="title"/>
          </p:nvPr>
        </p:nvSpPr>
        <p:spPr>
          <a:xfrm>
            <a:off x="372628" y="654862"/>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Unique Product of Opencast Coal Mine - Dump</a:t>
            </a:r>
            <a:endParaRPr lang="zh-CN" altLang="en-US" sz="2400" b="1" dirty="0">
              <a:latin typeface="Times New Roman" panose="02020603050405020304" pitchFamily="18" charset="0"/>
              <a:cs typeface="Times New Roman" panose="02020603050405020304" pitchFamily="18" charset="0"/>
            </a:endParaRPr>
          </a:p>
        </p:txBody>
      </p:sp>
      <p:sp>
        <p:nvSpPr>
          <p:cNvPr id="10" name="标题 1">
            <a:extLst>
              <a:ext uri="{FF2B5EF4-FFF2-40B4-BE49-F238E27FC236}">
                <a16:creationId xmlns:a16="http://schemas.microsoft.com/office/drawing/2014/main" id="{A7D4D90D-ADB1-4E33-8CA2-DD8C0BFC7912}"/>
              </a:ext>
            </a:extLst>
          </p:cNvPr>
          <p:cNvSpPr txBox="1">
            <a:spLocks/>
          </p:cNvSpPr>
          <p:nvPr/>
        </p:nvSpPr>
        <p:spPr bwMode="auto">
          <a:xfrm>
            <a:off x="4761762" y="0"/>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5BD7691-14D4-4618-A9C0-73E8642482C0}"/>
              </a:ext>
            </a:extLst>
          </p:cNvPr>
          <p:cNvSpPr txBox="1"/>
          <p:nvPr/>
        </p:nvSpPr>
        <p:spPr>
          <a:xfrm>
            <a:off x="7040880" y="1516056"/>
            <a:ext cx="5151119" cy="5262979"/>
          </a:xfrm>
          <a:prstGeom prst="rect">
            <a:avLst/>
          </a:prstGeom>
          <a:noFill/>
        </p:spPr>
        <p:txBody>
          <a:bodyPr wrap="square" rtlCol="0">
            <a:spAutoFit/>
          </a:bodyPr>
          <a:lstStyle/>
          <a:p>
            <a:pPr algn="just"/>
            <a:r>
              <a:rPr lang="en-US" altLang="zh-CN" sz="2400" dirty="0">
                <a:latin typeface="Times New Roman" panose="02020603050405020304" pitchFamily="18" charset="0"/>
                <a:cs typeface="Times New Roman" panose="02020603050405020304" pitchFamily="18" charset="0"/>
              </a:rPr>
              <a:t>The artificially constructed soil profile is </a:t>
            </a:r>
            <a:r>
              <a:rPr lang="en-US" altLang="zh-CN" sz="2400" dirty="0">
                <a:solidFill>
                  <a:srgbClr val="FF0000"/>
                </a:solidFill>
                <a:latin typeface="Times New Roman" panose="02020603050405020304" pitchFamily="18" charset="0"/>
                <a:cs typeface="Times New Roman" panose="02020603050405020304" pitchFamily="18" charset="0"/>
              </a:rPr>
              <a:t>mechanically compacted </a:t>
            </a:r>
            <a:r>
              <a:rPr lang="en-US" altLang="zh-CN" sz="2400" dirty="0">
                <a:latin typeface="Times New Roman" panose="02020603050405020304" pitchFamily="18" charset="0"/>
                <a:cs typeface="Times New Roman" panose="02020603050405020304" pitchFamily="18" charset="0"/>
              </a:rPr>
              <a:t>during the dumping process, </a:t>
            </a:r>
            <a:r>
              <a:rPr lang="en-US" altLang="zh-CN" sz="2400" b="1" dirty="0">
                <a:solidFill>
                  <a:srgbClr val="FF0000"/>
                </a:solidFill>
                <a:latin typeface="Times New Roman" panose="02020603050405020304" pitchFamily="18" charset="0"/>
                <a:cs typeface="Times New Roman" panose="02020603050405020304" pitchFamily="18" charset="0"/>
              </a:rPr>
              <a:t>the soil bulk density</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BD</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 is too large and difficult to change,</a:t>
            </a:r>
            <a:r>
              <a:rPr lang="en-US" altLang="zh-CN" sz="2400" dirty="0">
                <a:latin typeface="Times New Roman" panose="02020603050405020304" pitchFamily="18" charset="0"/>
                <a:cs typeface="Times New Roman" panose="02020603050405020304" pitchFamily="18" charset="0"/>
              </a:rPr>
              <a:t> affecting soil reconstructing and re-vegetation, hindering the development of reclamation process, and proposing integral protection, systematic restoration and comprehensive management. The challenge has made the concept of the community of life difficult to achieve. </a:t>
            </a:r>
            <a:r>
              <a:rPr lang="en-US" altLang="zh-CN" sz="2400" dirty="0">
                <a:solidFill>
                  <a:srgbClr val="FF0000"/>
                </a:solidFill>
                <a:latin typeface="Times New Roman" panose="02020603050405020304" pitchFamily="18" charset="0"/>
                <a:cs typeface="Times New Roman" panose="02020603050405020304" pitchFamily="18" charset="0"/>
              </a:rPr>
              <a:t>Therefore, it is urgent to study </a:t>
            </a:r>
            <a:r>
              <a:rPr lang="en-US" altLang="zh-CN" sz="2400" b="1" dirty="0">
                <a:solidFill>
                  <a:srgbClr val="FF0000"/>
                </a:solidFill>
                <a:latin typeface="Times New Roman" panose="02020603050405020304" pitchFamily="18" charset="0"/>
                <a:cs typeface="Times New Roman" panose="02020603050405020304" pitchFamily="18" charset="0"/>
              </a:rPr>
              <a:t>BD </a:t>
            </a:r>
            <a:r>
              <a:rPr lang="en-US" altLang="zh-CN" sz="2400" dirty="0">
                <a:solidFill>
                  <a:srgbClr val="FF0000"/>
                </a:solidFill>
                <a:latin typeface="Times New Roman" panose="02020603050405020304" pitchFamily="18" charset="0"/>
                <a:cs typeface="Times New Roman" panose="02020603050405020304" pitchFamily="18" charset="0"/>
              </a:rPr>
              <a:t>of dumping sites in opencast mines.</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940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4D90936-462D-47E1-AF3C-A366984EA19B}"/>
              </a:ext>
            </a:extLst>
          </p:cNvPr>
          <p:cNvSpPr>
            <a:spLocks noGrp="1"/>
          </p:cNvSpPr>
          <p:nvPr>
            <p:ph type="title"/>
          </p:nvPr>
        </p:nvSpPr>
        <p:spPr>
          <a:xfrm>
            <a:off x="484388" y="817422"/>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Current Process on Soil Bulk Density</a:t>
            </a:r>
            <a:endParaRPr lang="zh-CN" altLang="en-US" sz="2400" b="1" dirty="0">
              <a:latin typeface="Times New Roman" panose="02020603050405020304" pitchFamily="18" charset="0"/>
              <a:cs typeface="Times New Roman" panose="02020603050405020304" pitchFamily="18" charset="0"/>
            </a:endParaRPr>
          </a:p>
        </p:txBody>
      </p:sp>
      <p:sp>
        <p:nvSpPr>
          <p:cNvPr id="10" name="标题 1">
            <a:extLst>
              <a:ext uri="{FF2B5EF4-FFF2-40B4-BE49-F238E27FC236}">
                <a16:creationId xmlns:a16="http://schemas.microsoft.com/office/drawing/2014/main" id="{A7D4D90D-ADB1-4E33-8CA2-DD8C0BFC7912}"/>
              </a:ext>
            </a:extLst>
          </p:cNvPr>
          <p:cNvSpPr txBox="1">
            <a:spLocks/>
          </p:cNvSpPr>
          <p:nvPr/>
        </p:nvSpPr>
        <p:spPr bwMode="auto">
          <a:xfrm>
            <a:off x="4873520" y="153218"/>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
        <p:nvSpPr>
          <p:cNvPr id="12" name="椭圆 11">
            <a:extLst>
              <a:ext uri="{FF2B5EF4-FFF2-40B4-BE49-F238E27FC236}">
                <a16:creationId xmlns:a16="http://schemas.microsoft.com/office/drawing/2014/main" id="{A9D9C1D1-7A58-494A-BCBA-46E18A4B771C}"/>
              </a:ext>
            </a:extLst>
          </p:cNvPr>
          <p:cNvSpPr/>
          <p:nvPr/>
        </p:nvSpPr>
        <p:spPr bwMode="auto">
          <a:xfrm>
            <a:off x="372628" y="2121345"/>
            <a:ext cx="3803446" cy="3765292"/>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ts val="0"/>
              </a:spcBef>
              <a:buFontTx/>
              <a:buChar char="•"/>
            </a:pPr>
            <a:r>
              <a:rPr lang="en-US" altLang="zh-CN" sz="2400" dirty="0">
                <a:latin typeface="Times New Roman" panose="02020603050405020304" pitchFamily="18" charset="0"/>
                <a:cs typeface="Times New Roman" panose="02020603050405020304" pitchFamily="18" charset="0"/>
              </a:rPr>
              <a:t>Based on traditional statistical methods, </a:t>
            </a:r>
            <a:r>
              <a:rPr lang="en-US" altLang="zh-CN" sz="2400" dirty="0">
                <a:solidFill>
                  <a:srgbClr val="FF0000"/>
                </a:solidFill>
                <a:latin typeface="Times New Roman" panose="02020603050405020304" pitchFamily="18" charset="0"/>
                <a:cs typeface="Times New Roman" panose="02020603050405020304" pitchFamily="18" charset="0"/>
              </a:rPr>
              <a:t>the study of variations of BD and its influencing factors</a:t>
            </a:r>
            <a:r>
              <a:rPr lang="en-US" altLang="zh-CN" sz="2400" dirty="0">
                <a:latin typeface="Times New Roman" panose="02020603050405020304" pitchFamily="18" charset="0"/>
                <a:cs typeface="Times New Roman" panose="02020603050405020304" pitchFamily="18" charset="0"/>
              </a:rPr>
              <a:t> has made some progress.</a:t>
            </a:r>
            <a:endParaRPr kumimoji="1" lang="zh-CN" altLang="en-US" sz="2400" b="0" i="0" u="none" strike="noStrike" cap="none" normalizeH="0" baseline="0" dirty="0">
              <a:ln>
                <a:noFill/>
              </a:ln>
              <a:solidFill>
                <a:schemeClr val="tx1"/>
              </a:solidFill>
              <a:effectLst/>
              <a:latin typeface="Times New Roman" panose="02020603050405020304" pitchFamily="18" charset="0"/>
              <a:ea typeface="黑体"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52DB29A6-C004-4427-BB85-1310F2D5732F}"/>
              </a:ext>
            </a:extLst>
          </p:cNvPr>
          <p:cNvSpPr txBox="1"/>
          <p:nvPr/>
        </p:nvSpPr>
        <p:spPr>
          <a:xfrm>
            <a:off x="4590854" y="1795293"/>
            <a:ext cx="7503736" cy="4924425"/>
          </a:xfrm>
          <a:prstGeom prst="rect">
            <a:avLst/>
          </a:prstGeom>
          <a:noFill/>
        </p:spPr>
        <p:txBody>
          <a:bodyPr wrap="square" rtlCol="0">
            <a:spAutoFit/>
          </a:bodyPr>
          <a:lstStyle/>
          <a:p>
            <a:pPr algn="just">
              <a:spcBef>
                <a:spcPts val="600"/>
              </a:spcBef>
              <a:spcAft>
                <a:spcPts val="600"/>
              </a:spcAft>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Soil physical properties are important indicators that reflect soil structure and hydrological conditions that influence soil quality </a:t>
            </a:r>
            <a:r>
              <a:rPr lang="en-US" altLang="zh-CN" sz="2400" b="1" dirty="0">
                <a:latin typeface="Times New Roman" panose="02020603050405020304" pitchFamily="18" charset="0"/>
                <a:cs typeface="Times New Roman" panose="02020603050405020304" pitchFamily="18" charset="0"/>
              </a:rPr>
              <a:t>(Gairola, 2010). </a:t>
            </a:r>
          </a:p>
          <a:p>
            <a:pPr algn="just">
              <a:spcBef>
                <a:spcPts val="600"/>
              </a:spcBef>
              <a:spcAft>
                <a:spcPts val="600"/>
              </a:spcAft>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The BD of the surface layer (0-5 cm) of the small </a:t>
            </a:r>
            <a:r>
              <a:rPr lang="en-US" altLang="zh-CN" sz="2400" dirty="0" err="1">
                <a:latin typeface="Times New Roman" panose="02020603050405020304" pitchFamily="18" charset="0"/>
                <a:cs typeface="Times New Roman" panose="02020603050405020304" pitchFamily="18" charset="0"/>
              </a:rPr>
              <a:t>Zhifanggou</a:t>
            </a:r>
            <a:r>
              <a:rPr lang="en-US" altLang="zh-CN" sz="2400" dirty="0">
                <a:latin typeface="Times New Roman" panose="02020603050405020304" pitchFamily="18" charset="0"/>
                <a:cs typeface="Times New Roman" panose="02020603050405020304" pitchFamily="18" charset="0"/>
              </a:rPr>
              <a:t> watershed in </a:t>
            </a:r>
            <a:r>
              <a:rPr lang="en-US" altLang="zh-CN" sz="2400" dirty="0" err="1">
                <a:latin typeface="Times New Roman" panose="02020603050405020304" pitchFamily="18" charset="0"/>
                <a:cs typeface="Times New Roman" panose="02020603050405020304" pitchFamily="18" charset="0"/>
              </a:rPr>
              <a:t>Ansai</a:t>
            </a:r>
            <a:r>
              <a:rPr lang="en-US" altLang="zh-CN" sz="2400" dirty="0">
                <a:latin typeface="Times New Roman" panose="02020603050405020304" pitchFamily="18" charset="0"/>
                <a:cs typeface="Times New Roman" panose="02020603050405020304" pitchFamily="18" charset="0"/>
              </a:rPr>
              <a:t> County, Shaanxi Province was examined and its spatial heterogeneity was found to be mainly isotropic </a:t>
            </a:r>
            <a:r>
              <a:rPr lang="en-US" altLang="zh-CN" sz="2400" b="1" dirty="0">
                <a:latin typeface="Times New Roman" panose="02020603050405020304" pitchFamily="18" charset="0"/>
                <a:cs typeface="Times New Roman" panose="02020603050405020304" pitchFamily="18" charset="0"/>
              </a:rPr>
              <a:t>(</a:t>
            </a:r>
            <a:r>
              <a:rPr lang="en-US" altLang="zh-CN" sz="2400" b="1" dirty="0" err="1">
                <a:latin typeface="Times New Roman" panose="02020603050405020304" pitchFamily="18" charset="0"/>
                <a:cs typeface="Times New Roman" panose="02020603050405020304" pitchFamily="18" charset="0"/>
              </a:rPr>
              <a:t>Geng</a:t>
            </a:r>
            <a:r>
              <a:rPr lang="en-US" altLang="zh-CN" sz="2400" b="1" dirty="0">
                <a:latin typeface="Times New Roman" panose="02020603050405020304" pitchFamily="18" charset="0"/>
                <a:cs typeface="Times New Roman" panose="02020603050405020304" pitchFamily="18" charset="0"/>
              </a:rPr>
              <a:t>, 2014). </a:t>
            </a:r>
          </a:p>
          <a:p>
            <a:pPr algn="just">
              <a:spcBef>
                <a:spcPts val="600"/>
              </a:spcBef>
              <a:spcAft>
                <a:spcPts val="600"/>
              </a:spcAft>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The surface BD is significantly lower than that of deep; the spatial variability of the former is affected by structural and stochastic factors, while that of the latter is mainly affected by structural factors </a:t>
            </a:r>
            <a:r>
              <a:rPr lang="en-US" altLang="zh-CN" sz="2400" b="1" dirty="0">
                <a:latin typeface="Times New Roman" panose="02020603050405020304" pitchFamily="18" charset="0"/>
                <a:cs typeface="Times New Roman" panose="02020603050405020304" pitchFamily="18" charset="0"/>
              </a:rPr>
              <a:t>(Li, 2019).</a:t>
            </a:r>
          </a:p>
          <a:p>
            <a:pPr algn="just">
              <a:spcBef>
                <a:spcPts val="600"/>
              </a:spcBef>
              <a:spcAft>
                <a:spcPts val="600"/>
              </a:spcAft>
            </a:pPr>
            <a:r>
              <a:rPr lang="en-US" altLang="zh-CN" sz="2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4896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4D90936-462D-47E1-AF3C-A366984EA19B}"/>
              </a:ext>
            </a:extLst>
          </p:cNvPr>
          <p:cNvSpPr>
            <a:spLocks noGrp="1"/>
          </p:cNvSpPr>
          <p:nvPr>
            <p:ph type="title"/>
          </p:nvPr>
        </p:nvSpPr>
        <p:spPr>
          <a:xfrm>
            <a:off x="372628" y="654862"/>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Current Process on Soil Bulk Density</a:t>
            </a:r>
            <a:endParaRPr lang="zh-CN" altLang="en-US" sz="2400" b="1" dirty="0">
              <a:latin typeface="Times New Roman" panose="02020603050405020304" pitchFamily="18" charset="0"/>
              <a:cs typeface="Times New Roman" panose="02020603050405020304" pitchFamily="18" charset="0"/>
            </a:endParaRPr>
          </a:p>
        </p:txBody>
      </p:sp>
      <p:sp>
        <p:nvSpPr>
          <p:cNvPr id="10" name="标题 1">
            <a:extLst>
              <a:ext uri="{FF2B5EF4-FFF2-40B4-BE49-F238E27FC236}">
                <a16:creationId xmlns:a16="http://schemas.microsoft.com/office/drawing/2014/main" id="{A7D4D90D-ADB1-4E33-8CA2-DD8C0BFC7912}"/>
              </a:ext>
            </a:extLst>
          </p:cNvPr>
          <p:cNvSpPr txBox="1">
            <a:spLocks/>
          </p:cNvSpPr>
          <p:nvPr/>
        </p:nvSpPr>
        <p:spPr bwMode="auto">
          <a:xfrm>
            <a:off x="4761762" y="0"/>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
        <p:nvSpPr>
          <p:cNvPr id="13" name="椭圆 12">
            <a:extLst>
              <a:ext uri="{FF2B5EF4-FFF2-40B4-BE49-F238E27FC236}">
                <a16:creationId xmlns:a16="http://schemas.microsoft.com/office/drawing/2014/main" id="{DE1C5FF7-61B0-408C-9F90-83CB05478DDC}"/>
              </a:ext>
            </a:extLst>
          </p:cNvPr>
          <p:cNvSpPr/>
          <p:nvPr/>
        </p:nvSpPr>
        <p:spPr bwMode="auto">
          <a:xfrm>
            <a:off x="135850" y="1534656"/>
            <a:ext cx="4365029" cy="5323344"/>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spcBef>
                <a:spcPts val="0"/>
              </a:spcBef>
              <a:buFontTx/>
              <a:buChar char="•"/>
            </a:pPr>
            <a:r>
              <a:rPr lang="en-US" altLang="zh-CN" sz="2400" dirty="0">
                <a:latin typeface="Times New Roman" panose="02020603050405020304" pitchFamily="18" charset="0"/>
                <a:cs typeface="Times New Roman" panose="02020603050405020304" pitchFamily="18" charset="0"/>
              </a:rPr>
              <a:t>In recent years, with the development of geographic information systems (GIS) and its integration with spatial statistical methods, </a:t>
            </a:r>
            <a:r>
              <a:rPr lang="en-US" altLang="zh-CN" sz="2400" dirty="0">
                <a:solidFill>
                  <a:srgbClr val="FF0000"/>
                </a:solidFill>
                <a:latin typeface="Times New Roman" panose="02020603050405020304" pitchFamily="18" charset="0"/>
                <a:cs typeface="Times New Roman" panose="02020603050405020304" pitchFamily="18" charset="0"/>
              </a:rPr>
              <a:t>spatial pattern analysis and spatial variation in BD at regional scales have progressed.</a:t>
            </a:r>
            <a:endParaRPr kumimoji="1" lang="zh-CN" altLang="en-US" sz="2400" b="0" i="0" u="none" strike="noStrike" cap="none" normalizeH="0" baseline="0" dirty="0">
              <a:ln>
                <a:noFill/>
              </a:ln>
              <a:solidFill>
                <a:srgbClr val="FF0000"/>
              </a:solidFill>
              <a:effectLst/>
              <a:latin typeface="Times New Roman" panose="02020603050405020304" pitchFamily="18" charset="0"/>
              <a:ea typeface="黑体" pitchFamily="49" charset="-122"/>
              <a:cs typeface="Times New Roman" panose="02020603050405020304" pitchFamily="18" charset="0"/>
            </a:endParaRPr>
          </a:p>
        </p:txBody>
      </p:sp>
      <p:sp>
        <p:nvSpPr>
          <p:cNvPr id="7" name="文本框 6">
            <a:extLst>
              <a:ext uri="{FF2B5EF4-FFF2-40B4-BE49-F238E27FC236}">
                <a16:creationId xmlns:a16="http://schemas.microsoft.com/office/drawing/2014/main" id="{7A31CD99-1AFC-4661-832E-243E054A7499}"/>
              </a:ext>
            </a:extLst>
          </p:cNvPr>
          <p:cNvSpPr txBox="1"/>
          <p:nvPr/>
        </p:nvSpPr>
        <p:spPr>
          <a:xfrm>
            <a:off x="4653280" y="1718131"/>
            <a:ext cx="7341909" cy="5570756"/>
          </a:xfrm>
          <a:prstGeom prst="rect">
            <a:avLst/>
          </a:prstGeom>
          <a:noFill/>
        </p:spPr>
        <p:txBody>
          <a:bodyPr wrap="square" rtlCol="0">
            <a:spAutoFit/>
          </a:bodyPr>
          <a:lstStyle/>
          <a:p>
            <a:pPr algn="just">
              <a:spcBef>
                <a:spcPts val="600"/>
              </a:spcBef>
              <a:spcAft>
                <a:spcPts val="600"/>
              </a:spcAft>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Based on the data of the soil classification system, the BD transfer function is grouped to realize the spatial interpolation of BD, and the actual measurement and prediction value are tested according to the accuracy of the interpolation result </a:t>
            </a:r>
            <a:r>
              <a:rPr lang="en-US" altLang="zh-CN" sz="2000" b="1" dirty="0">
                <a:latin typeface="Times New Roman" panose="02020603050405020304" pitchFamily="18" charset="0"/>
                <a:cs typeface="Times New Roman" panose="02020603050405020304" pitchFamily="18" charset="0"/>
              </a:rPr>
              <a:t>(Vinícius, 2007; Chen, 2003).</a:t>
            </a:r>
          </a:p>
          <a:p>
            <a:pPr algn="just">
              <a:spcBef>
                <a:spcPts val="600"/>
              </a:spcBef>
              <a:spcAft>
                <a:spcPts val="600"/>
              </a:spcAft>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Interpolation methods are widely used to describe continuous phenomena of spatial data and spatial surfaces </a:t>
            </a:r>
            <a:r>
              <a:rPr lang="en-US" altLang="zh-CN" sz="2000" b="1" dirty="0">
                <a:latin typeface="Times New Roman" panose="02020603050405020304" pitchFamily="18" charset="0"/>
                <a:cs typeface="Times New Roman" panose="02020603050405020304" pitchFamily="18" charset="0"/>
              </a:rPr>
              <a:t>(Achilleos , 2008).</a:t>
            </a:r>
          </a:p>
          <a:p>
            <a:pPr algn="just">
              <a:spcBef>
                <a:spcPts val="600"/>
              </a:spcBef>
              <a:spcAft>
                <a:spcPts val="600"/>
              </a:spcAft>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Research at different sites has used spatial interpolation methods adapted to the characteristics of their respective regions </a:t>
            </a:r>
            <a:r>
              <a:rPr lang="en-US" altLang="zh-CN" sz="2000" b="1" dirty="0">
                <a:latin typeface="Times New Roman" panose="02020603050405020304" pitchFamily="18" charset="0"/>
                <a:cs typeface="Times New Roman" panose="02020603050405020304" pitchFamily="18" charset="0"/>
              </a:rPr>
              <a:t>(Zhu, 2012).</a:t>
            </a:r>
          </a:p>
          <a:p>
            <a:pPr algn="just">
              <a:spcBef>
                <a:spcPts val="600"/>
              </a:spcBef>
              <a:spcAft>
                <a:spcPts val="600"/>
              </a:spcAft>
              <a:buFont typeface="Wingdings" panose="05000000000000000000" pitchFamily="2" charset="2"/>
              <a:buChar char="Ø"/>
            </a:pPr>
            <a:r>
              <a:rPr lang="en-US" altLang="zh-CN" sz="2000" dirty="0">
                <a:latin typeface="Times New Roman" panose="02020603050405020304" pitchFamily="18" charset="0"/>
                <a:cs typeface="Times New Roman" panose="02020603050405020304" pitchFamily="18" charset="0"/>
              </a:rPr>
              <a:t>Based on the data of surface bulk density survey of 146 grassland plots in Yili area, Xinjiang, the correlation between various factors and BD was analyzed, a comprehensive model of variation in BD was constructed, and the spatial distribution pattern of grassland BD in Yili area was calculated by weighted overlay of the ArcGIS platform </a:t>
            </a:r>
            <a:r>
              <a:rPr lang="en-US" altLang="zh-CN" sz="2000" b="1" dirty="0">
                <a:latin typeface="Times New Roman" panose="02020603050405020304" pitchFamily="18" charset="0"/>
                <a:cs typeface="Times New Roman" panose="02020603050405020304" pitchFamily="18" charset="0"/>
              </a:rPr>
              <a:t>(Zhou, 2016).</a:t>
            </a:r>
          </a:p>
          <a:p>
            <a:pPr algn="just">
              <a:spcBef>
                <a:spcPts val="600"/>
              </a:spcBef>
              <a:spcAft>
                <a:spcPts val="600"/>
              </a:spcAft>
            </a:pPr>
            <a:r>
              <a:rPr lang="en-US" altLang="zh-CN" b="1" dirty="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03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3"/>
          <p:cNvSpPr>
            <a:spLocks noChangeArrowheads="1"/>
          </p:cNvSpPr>
          <p:nvPr/>
        </p:nvSpPr>
        <p:spPr bwMode="auto">
          <a:xfrm>
            <a:off x="5434552" y="3218699"/>
            <a:ext cx="1443567" cy="438580"/>
          </a:xfrm>
          <a:prstGeom prst="rect">
            <a:avLst/>
          </a:prstGeom>
          <a:noFill/>
          <a:ln w="9525">
            <a:noFill/>
            <a:miter lim="800000"/>
            <a:headEnd/>
            <a:tailEnd/>
          </a:ln>
        </p:spPr>
        <p:txBody>
          <a:bodyPr lIns="68577" tIns="34289" rIns="68577" bIns="34289">
            <a:spAutoFit/>
          </a:bodyPr>
          <a:lstStyle/>
          <a:p>
            <a:pPr algn="ctr">
              <a:buFont typeface="Arial" charset="0"/>
              <a:buNone/>
            </a:pPr>
            <a:r>
              <a:rPr lang="en-US" altLang="zh-CN" sz="24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Issues</a:t>
            </a:r>
          </a:p>
        </p:txBody>
      </p:sp>
      <p:sp>
        <p:nvSpPr>
          <p:cNvPr id="89090" name="AutoShape 4"/>
          <p:cNvSpPr>
            <a:spLocks noChangeArrowheads="1"/>
          </p:cNvSpPr>
          <p:nvPr/>
        </p:nvSpPr>
        <p:spPr bwMode="auto">
          <a:xfrm rot="-2232521">
            <a:off x="4241800" y="2428878"/>
            <a:ext cx="3558117" cy="24241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F49022">
              <a:alpha val="50195"/>
            </a:srgbClr>
          </a:solidFill>
          <a:ln w="3175" cap="flat" cmpd="sng">
            <a:solidFill>
              <a:srgbClr val="FFC000"/>
            </a:solidFill>
            <a:bevel/>
            <a:headEnd/>
            <a:tailEnd/>
          </a:ln>
        </p:spPr>
        <p:txBody>
          <a:bodyPr lIns="0" tIns="34289" rIns="0" bIns="34289" anchor="ctr"/>
          <a:lstStyle/>
          <a:p>
            <a:endParaRPr lang="zh-CN" altLang="en-US">
              <a:latin typeface="Times New Roman" panose="02020603050405020304" pitchFamily="18" charset="0"/>
              <a:cs typeface="Times New Roman" panose="02020603050405020304" pitchFamily="18" charset="0"/>
            </a:endParaRPr>
          </a:p>
        </p:txBody>
      </p:sp>
      <p:grpSp>
        <p:nvGrpSpPr>
          <p:cNvPr id="2" name="组合 33"/>
          <p:cNvGrpSpPr>
            <a:grpSpLocks/>
          </p:cNvGrpSpPr>
          <p:nvPr/>
        </p:nvGrpSpPr>
        <p:grpSpPr bwMode="auto">
          <a:xfrm>
            <a:off x="401053" y="1630983"/>
            <a:ext cx="4299731" cy="1776686"/>
            <a:chOff x="67551" y="-23774"/>
            <a:chExt cx="3070525" cy="1975231"/>
          </a:xfrm>
        </p:grpSpPr>
        <p:sp>
          <p:nvSpPr>
            <p:cNvPr id="89105" name="TextBox 19"/>
            <p:cNvSpPr>
              <a:spLocks noChangeArrowheads="1"/>
            </p:cNvSpPr>
            <p:nvPr/>
          </p:nvSpPr>
          <p:spPr bwMode="auto">
            <a:xfrm>
              <a:off x="764603" y="-23774"/>
              <a:ext cx="1728238" cy="444822"/>
            </a:xfrm>
            <a:prstGeom prst="rect">
              <a:avLst/>
            </a:prstGeom>
            <a:noFill/>
            <a:ln w="9525">
              <a:noFill/>
              <a:miter lim="800000"/>
              <a:headEnd/>
              <a:tailEnd/>
            </a:ln>
          </p:spPr>
          <p:txBody>
            <a:bodyPr>
              <a:spAutoFit/>
            </a:bodyPr>
            <a:lstStyle/>
            <a:p>
              <a:pPr algn="ctr">
                <a:buFont typeface="Arial" charset="0"/>
                <a:buNone/>
              </a:pPr>
              <a:r>
                <a:rPr lang="en-US" altLang="zh-CN"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rPr>
                <a:t>Issue 1</a:t>
              </a:r>
              <a:endParaRPr lang="zh-CN" altLang="en-US"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endParaRPr>
            </a:p>
          </p:txBody>
        </p:sp>
        <p:sp>
          <p:nvSpPr>
            <p:cNvPr id="89106" name="TextBox 20"/>
            <p:cNvSpPr>
              <a:spLocks noChangeArrowheads="1"/>
            </p:cNvSpPr>
            <p:nvPr/>
          </p:nvSpPr>
          <p:spPr bwMode="auto">
            <a:xfrm>
              <a:off x="67551" y="370557"/>
              <a:ext cx="3070525" cy="1580900"/>
            </a:xfrm>
            <a:prstGeom prst="rect">
              <a:avLst/>
            </a:prstGeom>
            <a:noFill/>
            <a:ln w="9525">
              <a:noFill/>
              <a:miter lim="800000"/>
              <a:headEnd/>
              <a:tailEnd/>
            </a:ln>
          </p:spPr>
          <p:txBody>
            <a:bodyPr wrap="square">
              <a:spAutoFit/>
            </a:bodyPr>
            <a:lstStyle/>
            <a:p>
              <a:pPr algn="just">
                <a:lnSpc>
                  <a:spcPct val="150000"/>
                </a:lnSpc>
              </a:pP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What is the spatial </a:t>
              </a:r>
              <a:r>
                <a:rPr lang="en-US" altLang="zh-CN" sz="2000" b="1" dirty="0">
                  <a:latin typeface="Times New Roman" panose="02020603050405020304" pitchFamily="18" charset="0"/>
                  <a:ea typeface="微软雅黑" pitchFamily="34" charset="-122"/>
                  <a:cs typeface="Times New Roman" panose="02020603050405020304" pitchFamily="18" charset="0"/>
                </a:rPr>
                <a:t>variations feature </a:t>
              </a: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of BD in the dumping site of the loess opencast mine?</a:t>
              </a:r>
              <a:endParaRPr lang="zh-CN" altLang="en-US" sz="2000" b="1" dirty="0">
                <a:latin typeface="Times New Roman" panose="02020603050405020304" pitchFamily="18" charset="0"/>
                <a:ea typeface="微软雅黑" pitchFamily="34" charset="-122"/>
                <a:cs typeface="Times New Roman" panose="02020603050405020304" pitchFamily="18" charset="0"/>
                <a:sym typeface="方正兰亭粗黑_GBK"/>
              </a:endParaRPr>
            </a:p>
          </p:txBody>
        </p:sp>
      </p:grpSp>
      <p:sp>
        <p:nvSpPr>
          <p:cNvPr id="89092" name="AutoShape 6"/>
          <p:cNvSpPr>
            <a:spLocks noChangeArrowheads="1"/>
          </p:cNvSpPr>
          <p:nvPr/>
        </p:nvSpPr>
        <p:spPr bwMode="auto">
          <a:xfrm rot="-9453040">
            <a:off x="4593168" y="2384425"/>
            <a:ext cx="3496733" cy="2465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53C3B0">
              <a:alpha val="54117"/>
            </a:srgbClr>
          </a:solidFill>
          <a:ln w="3175" cap="flat" cmpd="sng">
            <a:solidFill>
              <a:srgbClr val="EAEAEA"/>
            </a:solidFill>
            <a:bevel/>
            <a:headEnd/>
            <a:tailEnd/>
          </a:ln>
        </p:spPr>
        <p:txBody>
          <a:bodyPr lIns="68577" tIns="34289" rIns="68577" bIns="34289" anchor="ctr"/>
          <a:lstStyle/>
          <a:p>
            <a:endParaRPr lang="zh-CN" altLang="en-US">
              <a:latin typeface="Times New Roman" panose="02020603050405020304" pitchFamily="18" charset="0"/>
              <a:cs typeface="Times New Roman" panose="02020603050405020304" pitchFamily="18" charset="0"/>
            </a:endParaRPr>
          </a:p>
        </p:txBody>
      </p:sp>
      <p:grpSp>
        <p:nvGrpSpPr>
          <p:cNvPr id="3" name="组合 40"/>
          <p:cNvGrpSpPr>
            <a:grpSpLocks/>
          </p:cNvGrpSpPr>
          <p:nvPr/>
        </p:nvGrpSpPr>
        <p:grpSpPr bwMode="auto">
          <a:xfrm>
            <a:off x="918164" y="5182370"/>
            <a:ext cx="7279095" cy="902662"/>
            <a:chOff x="-1237699" y="-24767"/>
            <a:chExt cx="3040401" cy="1003300"/>
          </a:xfrm>
        </p:grpSpPr>
        <p:sp>
          <p:nvSpPr>
            <p:cNvPr id="89103" name="TextBox 42"/>
            <p:cNvSpPr>
              <a:spLocks noChangeArrowheads="1"/>
            </p:cNvSpPr>
            <p:nvPr/>
          </p:nvSpPr>
          <p:spPr bwMode="auto">
            <a:xfrm>
              <a:off x="-924462" y="-24767"/>
              <a:ext cx="2182810" cy="786809"/>
            </a:xfrm>
            <a:prstGeom prst="rect">
              <a:avLst/>
            </a:prstGeom>
            <a:noFill/>
            <a:ln w="9525">
              <a:noFill/>
              <a:miter lim="800000"/>
              <a:headEnd/>
              <a:tailEnd/>
            </a:ln>
          </p:spPr>
          <p:txBody>
            <a:bodyPr>
              <a:spAutoFit/>
            </a:bodyPr>
            <a:lstStyle/>
            <a:p>
              <a:pPr algn="ctr"/>
              <a:r>
                <a:rPr lang="en-US" altLang="zh-CN"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rPr>
                <a:t>Issue 3</a:t>
              </a:r>
              <a:endParaRPr lang="zh-CN" altLang="en-US"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endParaRPr>
            </a:p>
            <a:p>
              <a:pPr algn="ctr">
                <a:buFont typeface="Arial" charset="0"/>
                <a:buNone/>
              </a:pPr>
              <a:endParaRPr lang="zh-CN" altLang="en-US"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endParaRPr>
            </a:p>
          </p:txBody>
        </p:sp>
        <p:sp>
          <p:nvSpPr>
            <p:cNvPr id="89104" name="TextBox 43"/>
            <p:cNvSpPr>
              <a:spLocks noChangeArrowheads="1"/>
            </p:cNvSpPr>
            <p:nvPr/>
          </p:nvSpPr>
          <p:spPr bwMode="auto">
            <a:xfrm>
              <a:off x="-1237699" y="424274"/>
              <a:ext cx="3040401" cy="554259"/>
            </a:xfrm>
            <a:prstGeom prst="rect">
              <a:avLst/>
            </a:prstGeom>
            <a:noFill/>
            <a:ln w="9525">
              <a:noFill/>
              <a:miter lim="800000"/>
              <a:headEnd/>
              <a:tailEnd/>
            </a:ln>
          </p:spPr>
          <p:txBody>
            <a:bodyPr>
              <a:spAutoFit/>
            </a:bodyPr>
            <a:lstStyle/>
            <a:p>
              <a:pPr algn="ctr">
                <a:lnSpc>
                  <a:spcPct val="150000"/>
                </a:lnSpc>
              </a:pP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What is the significance of this study for practice?</a:t>
              </a:r>
              <a:endParaRPr lang="zh-CN" altLang="en-US" sz="2000" b="1" dirty="0">
                <a:latin typeface="Times New Roman" panose="02020603050405020304" pitchFamily="18" charset="0"/>
                <a:ea typeface="微软雅黑" pitchFamily="34" charset="-122"/>
                <a:cs typeface="Times New Roman" panose="02020603050405020304" pitchFamily="18" charset="0"/>
                <a:sym typeface="方正兰亭粗黑_GBK"/>
              </a:endParaRPr>
            </a:p>
          </p:txBody>
        </p:sp>
      </p:grpSp>
      <p:sp>
        <p:nvSpPr>
          <p:cNvPr id="89094" name="AutoShape 5"/>
          <p:cNvSpPr>
            <a:spLocks noChangeArrowheads="1"/>
          </p:cNvSpPr>
          <p:nvPr/>
        </p:nvSpPr>
        <p:spPr bwMode="auto">
          <a:xfrm rot="5078397">
            <a:off x="4822043" y="1805784"/>
            <a:ext cx="2668587" cy="32321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EE3636">
              <a:alpha val="50195"/>
            </a:srgbClr>
          </a:solidFill>
          <a:ln w="3175" cap="flat" cmpd="sng">
            <a:solidFill>
              <a:srgbClr val="D3E2FF"/>
            </a:solidFill>
            <a:bevel/>
            <a:headEnd/>
            <a:tailEnd/>
          </a:ln>
        </p:spPr>
        <p:txBody>
          <a:bodyPr lIns="0" tIns="34289" rIns="0" bIns="34289" anchor="ctr"/>
          <a:lstStyle/>
          <a:p>
            <a:endParaRPr lang="zh-CN" altLang="en-US">
              <a:latin typeface="Times New Roman" panose="02020603050405020304" pitchFamily="18" charset="0"/>
              <a:cs typeface="Times New Roman" panose="02020603050405020304" pitchFamily="18" charset="0"/>
            </a:endParaRPr>
          </a:p>
        </p:txBody>
      </p:sp>
      <p:grpSp>
        <p:nvGrpSpPr>
          <p:cNvPr id="4" name="组合 47"/>
          <p:cNvGrpSpPr>
            <a:grpSpLocks/>
          </p:cNvGrpSpPr>
          <p:nvPr/>
        </p:nvGrpSpPr>
        <p:grpSpPr bwMode="auto">
          <a:xfrm>
            <a:off x="8197258" y="2328209"/>
            <a:ext cx="3865638" cy="2714638"/>
            <a:chOff x="30888" y="31907"/>
            <a:chExt cx="3220535" cy="3017295"/>
          </a:xfrm>
        </p:grpSpPr>
        <p:sp>
          <p:nvSpPr>
            <p:cNvPr id="89101" name="TextBox 19"/>
            <p:cNvSpPr>
              <a:spLocks noChangeArrowheads="1"/>
            </p:cNvSpPr>
            <p:nvPr/>
          </p:nvSpPr>
          <p:spPr bwMode="auto">
            <a:xfrm>
              <a:off x="528947" y="31907"/>
              <a:ext cx="2495910" cy="786808"/>
            </a:xfrm>
            <a:prstGeom prst="rect">
              <a:avLst/>
            </a:prstGeom>
            <a:noFill/>
            <a:ln w="9525">
              <a:noFill/>
              <a:miter lim="800000"/>
              <a:headEnd/>
              <a:tailEnd/>
            </a:ln>
          </p:spPr>
          <p:txBody>
            <a:bodyPr wrap="square">
              <a:spAutoFit/>
            </a:bodyPr>
            <a:lstStyle/>
            <a:p>
              <a:pPr algn="ctr"/>
              <a:r>
                <a:rPr lang="en-US" altLang="zh-CN"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rPr>
                <a:t>Issue 2</a:t>
              </a:r>
              <a:endParaRPr lang="zh-CN" altLang="en-US"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endParaRPr>
            </a:p>
            <a:p>
              <a:pPr algn="ctr">
                <a:buFont typeface="Arial" charset="0"/>
                <a:buNone/>
              </a:pPr>
              <a:endParaRPr lang="zh-CN" altLang="en-US" sz="2000" b="1" i="1" dirty="0">
                <a:solidFill>
                  <a:srgbClr val="FF0000"/>
                </a:solidFill>
                <a:latin typeface="Times New Roman" panose="02020603050405020304" pitchFamily="18" charset="0"/>
                <a:ea typeface="微软雅黑" pitchFamily="34" charset="-122"/>
                <a:cs typeface="Times New Roman" panose="02020603050405020304" pitchFamily="18" charset="0"/>
                <a:sym typeface="宋体" charset="-122"/>
              </a:endParaRPr>
            </a:p>
          </p:txBody>
        </p:sp>
        <p:sp>
          <p:nvSpPr>
            <p:cNvPr id="89102" name="TextBox 20"/>
            <p:cNvSpPr>
              <a:spLocks noChangeArrowheads="1"/>
            </p:cNvSpPr>
            <p:nvPr/>
          </p:nvSpPr>
          <p:spPr bwMode="auto">
            <a:xfrm>
              <a:off x="30888" y="442399"/>
              <a:ext cx="3220535" cy="2606803"/>
            </a:xfrm>
            <a:prstGeom prst="rect">
              <a:avLst/>
            </a:prstGeom>
            <a:noFill/>
            <a:ln w="9525">
              <a:noFill/>
              <a:miter lim="800000"/>
              <a:headEnd/>
              <a:tailEnd/>
            </a:ln>
          </p:spPr>
          <p:txBody>
            <a:bodyPr wrap="square">
              <a:spAutoFit/>
            </a:bodyPr>
            <a:lstStyle/>
            <a:p>
              <a:pPr algn="just">
                <a:lnSpc>
                  <a:spcPct val="150000"/>
                </a:lnSpc>
              </a:pP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How do vegetation allocation patterns, vegetation cover characteristics, site conditions, slopes, and slope directions affect the spatial </a:t>
              </a:r>
              <a:r>
                <a:rPr lang="en-US" altLang="zh-CN" sz="2000" b="1" dirty="0">
                  <a:latin typeface="Times New Roman" panose="02020603050405020304" pitchFamily="18" charset="0"/>
                  <a:ea typeface="微软雅黑" pitchFamily="34" charset="-122"/>
                  <a:cs typeface="Times New Roman" panose="02020603050405020304" pitchFamily="18" charset="0"/>
                </a:rPr>
                <a:t>variations</a:t>
              </a: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of BD?</a:t>
              </a:r>
              <a:endParaRPr lang="zh-CN" altLang="en-US" sz="2000" b="1" dirty="0">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sp>
        <p:nvSpPr>
          <p:cNvPr id="22" name="矩形 21"/>
          <p:cNvSpPr/>
          <p:nvPr/>
        </p:nvSpPr>
        <p:spPr>
          <a:xfrm>
            <a:off x="585119" y="585805"/>
            <a:ext cx="4480176" cy="363537"/>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anchor="ctr"/>
          <a:lstStyle/>
          <a:p>
            <a:pPr algn="ctr" defTabSz="913765" fontAlgn="auto">
              <a:spcBef>
                <a:spcPts val="0"/>
              </a:spcBef>
              <a:spcAft>
                <a:spcPts val="0"/>
              </a:spcAft>
              <a:defRPr/>
            </a:pPr>
            <a:r>
              <a:rPr lang="en-US" altLang="zh-CN" sz="2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Scientific Issues</a:t>
            </a:r>
            <a:endParaRPr lang="zh-CN" altLang="en-US" sz="2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9097" name="Line 19"/>
          <p:cNvSpPr>
            <a:spLocks noChangeShapeType="1"/>
          </p:cNvSpPr>
          <p:nvPr/>
        </p:nvSpPr>
        <p:spPr bwMode="auto">
          <a:xfrm flipH="1" flipV="1">
            <a:off x="8439162" y="2684463"/>
            <a:ext cx="3600449" cy="0"/>
          </a:xfrm>
          <a:prstGeom prst="line">
            <a:avLst/>
          </a:prstGeom>
          <a:noFill/>
          <a:ln w="19050">
            <a:solidFill>
              <a:srgbClr val="F4A002"/>
            </a:solidFill>
            <a:bevel/>
            <a:headEnd/>
            <a:tailEnd type="triangle" w="med" len="me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25" name="Line 17"/>
          <p:cNvSpPr>
            <a:spLocks noChangeShapeType="1"/>
          </p:cNvSpPr>
          <p:nvPr/>
        </p:nvSpPr>
        <p:spPr bwMode="auto">
          <a:xfrm>
            <a:off x="996951" y="2046288"/>
            <a:ext cx="3765549" cy="22225"/>
          </a:xfrm>
          <a:prstGeom prst="line">
            <a:avLst/>
          </a:prstGeom>
          <a:noFill/>
          <a:ln w="19050">
            <a:solidFill>
              <a:srgbClr val="53C3B0"/>
            </a:solidFill>
            <a:bevel/>
            <a:tailEnd type="triangle" w="med" len="med"/>
          </a:ln>
          <a:extLst/>
        </p:spPr>
        <p:txBody>
          <a:bodyPr/>
          <a:lstStyle/>
          <a:p>
            <a:pPr defTabSz="913765" fontAlgn="auto">
              <a:spcBef>
                <a:spcPts val="0"/>
              </a:spcBef>
              <a:spcAft>
                <a:spcPts val="0"/>
              </a:spcAft>
              <a:defRPr/>
            </a:pPr>
            <a:endParaRPr lang="zh-CN" altLang="en-US" sz="1575">
              <a:latin typeface="Times New Roman" panose="02020603050405020304" pitchFamily="18" charset="0"/>
              <a:ea typeface="+mn-ea"/>
              <a:cs typeface="Times New Roman" panose="02020603050405020304" pitchFamily="18" charset="0"/>
            </a:endParaRPr>
          </a:p>
        </p:txBody>
      </p:sp>
      <p:sp>
        <p:nvSpPr>
          <p:cNvPr id="26" name="Line 17"/>
          <p:cNvSpPr>
            <a:spLocks noChangeShapeType="1"/>
          </p:cNvSpPr>
          <p:nvPr/>
        </p:nvSpPr>
        <p:spPr bwMode="auto">
          <a:xfrm flipV="1">
            <a:off x="2008305" y="5563326"/>
            <a:ext cx="4984637" cy="0"/>
          </a:xfrm>
          <a:prstGeom prst="line">
            <a:avLst/>
          </a:prstGeom>
          <a:noFill/>
          <a:ln w="19050">
            <a:solidFill>
              <a:srgbClr val="FF0000"/>
            </a:solidFill>
            <a:bevel/>
            <a:tailEnd type="triangle" w="med" len="med"/>
          </a:ln>
          <a:extLst/>
        </p:spPr>
        <p:txBody>
          <a:bodyPr/>
          <a:lstStyle/>
          <a:p>
            <a:pPr defTabSz="913765" fontAlgn="auto">
              <a:spcBef>
                <a:spcPts val="0"/>
              </a:spcBef>
              <a:spcAft>
                <a:spcPts val="0"/>
              </a:spcAft>
              <a:defRPr/>
            </a:pPr>
            <a:endParaRPr lang="zh-CN" altLang="en-US" sz="1575">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5363"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5364"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5365" name="Text Box 13"/>
          <p:cNvSpPr txBox="1">
            <a:spLocks noChangeArrowheads="1"/>
          </p:cNvSpPr>
          <p:nvPr/>
        </p:nvSpPr>
        <p:spPr bwMode="auto">
          <a:xfrm>
            <a:off x="113476" y="154419"/>
            <a:ext cx="82571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Main</a:t>
            </a:r>
            <a:r>
              <a:rPr lang="zh-CN" altLang="en-US" sz="2800" dirty="0">
                <a:solidFill>
                  <a:srgbClr val="993300"/>
                </a:solidFill>
                <a:latin typeface="Times New Roman" panose="02020603050405020304" pitchFamily="18" charset="0"/>
                <a:ea typeface="黑体" pitchFamily="49" charset="-122"/>
                <a:cs typeface="Times New Roman" panose="02020603050405020304" pitchFamily="18" charset="0"/>
              </a:rPr>
              <a:t> </a:t>
            </a:r>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Data Source</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15366" name="组合 155"/>
          <p:cNvGrpSpPr>
            <a:grpSpLocks/>
          </p:cNvGrpSpPr>
          <p:nvPr/>
        </p:nvGrpSpPr>
        <p:grpSpPr bwMode="auto">
          <a:xfrm>
            <a:off x="431811" y="935032"/>
            <a:ext cx="3159801" cy="650875"/>
            <a:chOff x="1865994" y="4212942"/>
            <a:chExt cx="1340530" cy="613648"/>
          </a:xfrm>
        </p:grpSpPr>
        <p:grpSp>
          <p:nvGrpSpPr>
            <p:cNvPr id="15371" name="组合 156"/>
            <p:cNvGrpSpPr>
              <a:grpSpLocks/>
            </p:cNvGrpSpPr>
            <p:nvPr/>
          </p:nvGrpSpPr>
          <p:grpSpPr bwMode="auto">
            <a:xfrm>
              <a:off x="1865994" y="4212942"/>
              <a:ext cx="1340530" cy="613648"/>
              <a:chOff x="1865994" y="4212942"/>
              <a:chExt cx="1340530" cy="613648"/>
            </a:xfrm>
          </p:grpSpPr>
          <p:sp>
            <p:nvSpPr>
              <p:cNvPr id="22" name="圆角矩形 21"/>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3" name="同侧圆角矩形 22"/>
              <p:cNvSpPr/>
              <p:nvPr/>
            </p:nvSpPr>
            <p:spPr>
              <a:xfrm>
                <a:off x="1972461" y="4212942"/>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5372" name="矩形 157"/>
            <p:cNvSpPr>
              <a:spLocks noChangeArrowheads="1"/>
            </p:cNvSpPr>
            <p:nvPr/>
          </p:nvSpPr>
          <p:spPr bwMode="auto">
            <a:xfrm>
              <a:off x="1972516" y="4290771"/>
              <a:ext cx="1209427" cy="3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dirty="0">
                  <a:solidFill>
                    <a:schemeClr val="bg1"/>
                  </a:solidFill>
                  <a:latin typeface="Times New Roman" panose="02020603050405020304" pitchFamily="18" charset="0"/>
                  <a:ea typeface="黑体" pitchFamily="49" charset="-122"/>
                  <a:cs typeface="Times New Roman" panose="02020603050405020304" pitchFamily="18" charset="0"/>
                </a:rPr>
                <a:t>Data of soil bulk density</a:t>
              </a:r>
              <a:endParaRPr lang="zh-CN" altLang="en-US" b="1" dirty="0">
                <a:solidFill>
                  <a:schemeClr val="bg1"/>
                </a:solidFill>
                <a:latin typeface="Times New Roman" panose="02020603050405020304" pitchFamily="18" charset="0"/>
                <a:cs typeface="Times New Roman" panose="02020603050405020304" pitchFamily="18" charset="0"/>
              </a:endParaRPr>
            </a:p>
          </p:txBody>
        </p:sp>
      </p:grpSp>
      <p:sp>
        <p:nvSpPr>
          <p:cNvPr id="2" name="Rectangle 12">
            <a:extLst>
              <a:ext uri="{FF2B5EF4-FFF2-40B4-BE49-F238E27FC236}">
                <a16:creationId xmlns:a16="http://schemas.microsoft.com/office/drawing/2014/main" id="{BC4C2FDD-CBF0-49FB-B22C-CECDACD2D0AD}"/>
              </a:ext>
            </a:extLst>
          </p:cNvPr>
          <p:cNvSpPr>
            <a:spLocks noChangeArrowheads="1"/>
          </p:cNvSpPr>
          <p:nvPr/>
        </p:nvSpPr>
        <p:spPr bwMode="auto">
          <a:xfrm flipV="1">
            <a:off x="316875" y="1312168"/>
            <a:ext cx="10874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3" name="组合 16">
            <a:extLst>
              <a:ext uri="{FF2B5EF4-FFF2-40B4-BE49-F238E27FC236}">
                <a16:creationId xmlns:a16="http://schemas.microsoft.com/office/drawing/2014/main" id="{C24882AB-B8B6-423E-AFD0-3945B13CF664}"/>
              </a:ext>
            </a:extLst>
          </p:cNvPr>
          <p:cNvGrpSpPr>
            <a:grpSpLocks/>
          </p:cNvGrpSpPr>
          <p:nvPr/>
        </p:nvGrpSpPr>
        <p:grpSpPr bwMode="auto">
          <a:xfrm>
            <a:off x="40957" y="1987270"/>
            <a:ext cx="4010028" cy="4805373"/>
            <a:chOff x="0" y="0"/>
            <a:chExt cx="44953" cy="53245"/>
          </a:xfrm>
        </p:grpSpPr>
        <p:grpSp>
          <p:nvGrpSpPr>
            <p:cNvPr id="4" name="组合 15">
              <a:extLst>
                <a:ext uri="{FF2B5EF4-FFF2-40B4-BE49-F238E27FC236}">
                  <a16:creationId xmlns:a16="http://schemas.microsoft.com/office/drawing/2014/main" id="{905FEAFC-13C0-4400-BE90-D9B15717ED3C}"/>
                </a:ext>
              </a:extLst>
            </p:cNvPr>
            <p:cNvGrpSpPr>
              <a:grpSpLocks/>
            </p:cNvGrpSpPr>
            <p:nvPr/>
          </p:nvGrpSpPr>
          <p:grpSpPr bwMode="auto">
            <a:xfrm>
              <a:off x="0" y="0"/>
              <a:ext cx="44953" cy="23705"/>
              <a:chOff x="0" y="0"/>
              <a:chExt cx="44953" cy="23705"/>
            </a:xfrm>
          </p:grpSpPr>
          <p:pic>
            <p:nvPicPr>
              <p:cNvPr id="2059" name="图片 6">
                <a:extLst>
                  <a:ext uri="{FF2B5EF4-FFF2-40B4-BE49-F238E27FC236}">
                    <a16:creationId xmlns:a16="http://schemas.microsoft.com/office/drawing/2014/main" id="{BBFC53AD-98C0-4633-A4EB-0E1D6C89C5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8003" cy="2364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2">
                <a:extLst>
                  <a:ext uri="{FF2B5EF4-FFF2-40B4-BE49-F238E27FC236}">
                    <a16:creationId xmlns:a16="http://schemas.microsoft.com/office/drawing/2014/main" id="{519FC04E-4CBF-41AA-8B5F-4772344212FD}"/>
                  </a:ext>
                </a:extLst>
              </p:cNvPr>
              <p:cNvGrpSpPr>
                <a:grpSpLocks/>
              </p:cNvGrpSpPr>
              <p:nvPr/>
            </p:nvGrpSpPr>
            <p:grpSpPr bwMode="auto">
              <a:xfrm>
                <a:off x="17654" y="6541"/>
                <a:ext cx="27299" cy="17164"/>
                <a:chOff x="0" y="0"/>
                <a:chExt cx="30414" cy="19779"/>
              </a:xfrm>
            </p:grpSpPr>
            <p:grpSp>
              <p:nvGrpSpPr>
                <p:cNvPr id="6" name="组合 21">
                  <a:extLst>
                    <a:ext uri="{FF2B5EF4-FFF2-40B4-BE49-F238E27FC236}">
                      <a16:creationId xmlns:a16="http://schemas.microsoft.com/office/drawing/2014/main" id="{02AB48AE-7631-44BA-B154-BB88C969B91D}"/>
                    </a:ext>
                  </a:extLst>
                </p:cNvPr>
                <p:cNvGrpSpPr>
                  <a:grpSpLocks/>
                </p:cNvGrpSpPr>
                <p:nvPr/>
              </p:nvGrpSpPr>
              <p:grpSpPr bwMode="auto">
                <a:xfrm>
                  <a:off x="0" y="2406"/>
                  <a:ext cx="30414" cy="17373"/>
                  <a:chOff x="-2526" y="1051"/>
                  <a:chExt cx="30414" cy="17373"/>
                </a:xfrm>
              </p:grpSpPr>
              <p:pic>
                <p:nvPicPr>
                  <p:cNvPr id="2058" name="图片 10">
                    <a:extLst>
                      <a:ext uri="{FF2B5EF4-FFF2-40B4-BE49-F238E27FC236}">
                        <a16:creationId xmlns:a16="http://schemas.microsoft.com/office/drawing/2014/main" id="{586A7019-DC3C-4BC4-9C48-FB00DCB0647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2" y="1051"/>
                    <a:ext cx="13855" cy="16014"/>
                  </a:xfrm>
                  <a:prstGeom prst="rect">
                    <a:avLst/>
                  </a:prstGeom>
                  <a:noFill/>
                  <a:effectLst>
                    <a:outerShdw dist="50800" dir="5400000" sx="3999" sy="3999"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9" name="直接箭头连接符 19">
                    <a:extLst>
                      <a:ext uri="{FF2B5EF4-FFF2-40B4-BE49-F238E27FC236}">
                        <a16:creationId xmlns:a16="http://schemas.microsoft.com/office/drawing/2014/main" id="{0DE47687-8005-4601-BE95-A67BCA0F2972}"/>
                      </a:ext>
                    </a:extLst>
                  </p:cNvPr>
                  <p:cNvSpPr>
                    <a:spLocks noChangeShapeType="1"/>
                  </p:cNvSpPr>
                  <p:nvPr/>
                </p:nvSpPr>
                <p:spPr bwMode="auto">
                  <a:xfrm>
                    <a:off x="-2526" y="1051"/>
                    <a:ext cx="19364" cy="4391"/>
                  </a:xfrm>
                  <a:prstGeom prst="straightConnector1">
                    <a:avLst/>
                  </a:prstGeom>
                  <a:noFill/>
                  <a:ln w="63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直接箭头连接符 20">
                    <a:extLst>
                      <a:ext uri="{FF2B5EF4-FFF2-40B4-BE49-F238E27FC236}">
                        <a16:creationId xmlns:a16="http://schemas.microsoft.com/office/drawing/2014/main" id="{2982DA1B-657A-49E2-9A9B-3A81AD86D0E3}"/>
                      </a:ext>
                    </a:extLst>
                  </p:cNvPr>
                  <p:cNvSpPr>
                    <a:spLocks noChangeShapeType="1"/>
                  </p:cNvSpPr>
                  <p:nvPr/>
                </p:nvSpPr>
                <p:spPr bwMode="auto">
                  <a:xfrm flipH="1">
                    <a:off x="13168" y="4289"/>
                    <a:ext cx="7668" cy="14135"/>
                  </a:xfrm>
                  <a:prstGeom prst="straightConnector1">
                    <a:avLst/>
                  </a:prstGeom>
                  <a:noFill/>
                  <a:ln w="63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 name="文本框 2">
                  <a:extLst>
                    <a:ext uri="{FF2B5EF4-FFF2-40B4-BE49-F238E27FC236}">
                      <a16:creationId xmlns:a16="http://schemas.microsoft.com/office/drawing/2014/main" id="{E47FD945-7654-4EB3-9200-4021B0C4FDF8}"/>
                    </a:ext>
                  </a:extLst>
                </p:cNvPr>
                <p:cNvSpPr txBox="1">
                  <a:spLocks noChangeArrowheads="1"/>
                </p:cNvSpPr>
                <p:nvPr/>
              </p:nvSpPr>
              <p:spPr bwMode="auto">
                <a:xfrm>
                  <a:off x="18885" y="0"/>
                  <a:ext cx="8145" cy="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Shuozhou</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 name="直接箭头连接符 11">
                  <a:extLst>
                    <a:ext uri="{FF2B5EF4-FFF2-40B4-BE49-F238E27FC236}">
                      <a16:creationId xmlns:a16="http://schemas.microsoft.com/office/drawing/2014/main" id="{3B5CE7B3-45C2-4CCC-BCD8-E4FADF302CEC}"/>
                    </a:ext>
                  </a:extLst>
                </p:cNvPr>
                <p:cNvSpPr>
                  <a:spLocks noChangeShapeType="1"/>
                </p:cNvSpPr>
                <p:nvPr/>
              </p:nvSpPr>
              <p:spPr bwMode="auto">
                <a:xfrm flipH="1" flipV="1">
                  <a:off x="22408" y="2426"/>
                  <a:ext cx="458" cy="2273"/>
                </a:xfrm>
                <a:prstGeom prst="straightConnector1">
                  <a:avLst/>
                </a:prstGeom>
                <a:noFill/>
                <a:ln w="63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2050" name="图片 9">
              <a:extLst>
                <a:ext uri="{FF2B5EF4-FFF2-40B4-BE49-F238E27FC236}">
                  <a16:creationId xmlns:a16="http://schemas.microsoft.com/office/drawing/2014/main" id="{6DA9BD4C-E132-44A5-9EFC-5521D83684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6" y="24759"/>
              <a:ext cx="36703" cy="2848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文本框 10">
            <a:extLst>
              <a:ext uri="{FF2B5EF4-FFF2-40B4-BE49-F238E27FC236}">
                <a16:creationId xmlns:a16="http://schemas.microsoft.com/office/drawing/2014/main" id="{9CE5677D-D471-40DB-B6F8-7A1FA84605A9}"/>
              </a:ext>
            </a:extLst>
          </p:cNvPr>
          <p:cNvSpPr txBox="1"/>
          <p:nvPr/>
        </p:nvSpPr>
        <p:spPr>
          <a:xfrm>
            <a:off x="113476" y="1667679"/>
            <a:ext cx="3864990" cy="400110"/>
          </a:xfrm>
          <a:prstGeom prst="rect">
            <a:avLst/>
          </a:prstGeom>
          <a:noFill/>
          <a:ln>
            <a:solidFill>
              <a:schemeClr val="tx1"/>
            </a:solidFill>
          </a:ln>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Study area location and sample plot</a:t>
            </a:r>
            <a:endParaRPr lang="zh-CN" altLang="en-US" sz="2000" dirty="0">
              <a:latin typeface="Times New Roman" panose="02020603050405020304" pitchFamily="18" charset="0"/>
              <a:cs typeface="Times New Roman" panose="02020603050405020304" pitchFamily="18" charset="0"/>
            </a:endParaRPr>
          </a:p>
        </p:txBody>
      </p:sp>
      <p:pic>
        <p:nvPicPr>
          <p:cNvPr id="30" name="图片 29">
            <a:extLst>
              <a:ext uri="{FF2B5EF4-FFF2-40B4-BE49-F238E27FC236}">
                <a16:creationId xmlns:a16="http://schemas.microsoft.com/office/drawing/2014/main" id="{8FC2A864-8FAB-4F76-AAF9-99468E75F3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6597" y="2773845"/>
            <a:ext cx="1336040" cy="1752600"/>
          </a:xfrm>
          <a:prstGeom prst="rect">
            <a:avLst/>
          </a:prstGeom>
        </p:spPr>
      </p:pic>
      <p:pic>
        <p:nvPicPr>
          <p:cNvPr id="31" name="图片 30">
            <a:extLst>
              <a:ext uri="{FF2B5EF4-FFF2-40B4-BE49-F238E27FC236}">
                <a16:creationId xmlns:a16="http://schemas.microsoft.com/office/drawing/2014/main" id="{23BAB9F8-5CF9-4A00-8CED-082BF24C47E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400000">
            <a:off x="10488704" y="3164219"/>
            <a:ext cx="1752600" cy="979805"/>
          </a:xfrm>
          <a:prstGeom prst="rect">
            <a:avLst/>
          </a:prstGeom>
        </p:spPr>
      </p:pic>
      <p:pic>
        <p:nvPicPr>
          <p:cNvPr id="33" name="图片 32">
            <a:extLst>
              <a:ext uri="{FF2B5EF4-FFF2-40B4-BE49-F238E27FC236}">
                <a16:creationId xmlns:a16="http://schemas.microsoft.com/office/drawing/2014/main" id="{595045F1-55EE-42D0-A84C-A6E2BAE720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64148" y="2770529"/>
            <a:ext cx="1896745" cy="1423670"/>
          </a:xfrm>
          <a:prstGeom prst="rect">
            <a:avLst/>
          </a:prstGeom>
        </p:spPr>
      </p:pic>
      <p:pic>
        <p:nvPicPr>
          <p:cNvPr id="34" name="图片 33">
            <a:extLst>
              <a:ext uri="{FF2B5EF4-FFF2-40B4-BE49-F238E27FC236}">
                <a16:creationId xmlns:a16="http://schemas.microsoft.com/office/drawing/2014/main" id="{62CB32AC-A461-48F0-88C3-E430462194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4608976" y="2533427"/>
            <a:ext cx="1438910" cy="1918970"/>
          </a:xfrm>
          <a:prstGeom prst="rect">
            <a:avLst/>
          </a:prstGeom>
        </p:spPr>
      </p:pic>
      <p:sp>
        <p:nvSpPr>
          <p:cNvPr id="12" name="文本框 11">
            <a:extLst>
              <a:ext uri="{FF2B5EF4-FFF2-40B4-BE49-F238E27FC236}">
                <a16:creationId xmlns:a16="http://schemas.microsoft.com/office/drawing/2014/main" id="{88ED8F78-D0CC-4680-A647-0C7095D00091}"/>
              </a:ext>
            </a:extLst>
          </p:cNvPr>
          <p:cNvSpPr txBox="1"/>
          <p:nvPr/>
        </p:nvSpPr>
        <p:spPr>
          <a:xfrm>
            <a:off x="6671739" y="1665804"/>
            <a:ext cx="2729110" cy="400110"/>
          </a:xfrm>
          <a:prstGeom prst="rect">
            <a:avLst/>
          </a:prstGeom>
          <a:noFill/>
          <a:ln>
            <a:solidFill>
              <a:schemeClr val="tx1"/>
            </a:solidFill>
          </a:ln>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Field sample collection</a:t>
            </a:r>
            <a:endParaRPr lang="zh-CN" altLang="en-US" sz="2000" dirty="0">
              <a:latin typeface="Times New Roman" panose="02020603050405020304" pitchFamily="18" charset="0"/>
              <a:cs typeface="Times New Roman" panose="02020603050405020304" pitchFamily="18" charset="0"/>
            </a:endParaRPr>
          </a:p>
        </p:txBody>
      </p:sp>
      <p:sp>
        <p:nvSpPr>
          <p:cNvPr id="35" name="文本框 34">
            <a:extLst>
              <a:ext uri="{FF2B5EF4-FFF2-40B4-BE49-F238E27FC236}">
                <a16:creationId xmlns:a16="http://schemas.microsoft.com/office/drawing/2014/main" id="{EBA5EC42-6337-4D6F-BB3D-C2892B6CE194}"/>
              </a:ext>
            </a:extLst>
          </p:cNvPr>
          <p:cNvSpPr txBox="1"/>
          <p:nvPr/>
        </p:nvSpPr>
        <p:spPr>
          <a:xfrm>
            <a:off x="4694436" y="2236732"/>
            <a:ext cx="1266171"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Fixed point</a:t>
            </a:r>
            <a:endParaRPr lang="zh-CN" altLang="en-US"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174402CB-9610-4668-A908-D965CB3F8F76}"/>
              </a:ext>
            </a:extLst>
          </p:cNvPr>
          <p:cNvSpPr txBox="1"/>
          <p:nvPr/>
        </p:nvSpPr>
        <p:spPr>
          <a:xfrm>
            <a:off x="10761577" y="2091606"/>
            <a:ext cx="1251518"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Collecting samples</a:t>
            </a:r>
            <a:endParaRPr lang="zh-CN" altLang="en-US" dirty="0">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59A4F742-475F-4DAA-8341-EED8EB387936}"/>
              </a:ext>
            </a:extLst>
          </p:cNvPr>
          <p:cNvSpPr txBox="1"/>
          <p:nvPr/>
        </p:nvSpPr>
        <p:spPr>
          <a:xfrm>
            <a:off x="8886471" y="2091607"/>
            <a:ext cx="1510174"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Making a profile</a:t>
            </a:r>
            <a:endParaRPr lang="zh-CN" altLang="en-US" dirty="0">
              <a:latin typeface="Times New Roman" panose="02020603050405020304" pitchFamily="18" charset="0"/>
              <a:cs typeface="Times New Roman" panose="02020603050405020304" pitchFamily="18" charset="0"/>
            </a:endParaRPr>
          </a:p>
        </p:txBody>
      </p:sp>
      <p:sp>
        <p:nvSpPr>
          <p:cNvPr id="38" name="文本框 37">
            <a:extLst>
              <a:ext uri="{FF2B5EF4-FFF2-40B4-BE49-F238E27FC236}">
                <a16:creationId xmlns:a16="http://schemas.microsoft.com/office/drawing/2014/main" id="{E3DB3CFF-9546-4E20-ADED-AE3C76DA3308}"/>
              </a:ext>
            </a:extLst>
          </p:cNvPr>
          <p:cNvSpPr txBox="1"/>
          <p:nvPr/>
        </p:nvSpPr>
        <p:spPr>
          <a:xfrm>
            <a:off x="6809940" y="2098232"/>
            <a:ext cx="1547489"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Determining the sample</a:t>
            </a:r>
            <a:endParaRPr lang="zh-CN" altLang="en-US" dirty="0">
              <a:latin typeface="Times New Roman" panose="02020603050405020304" pitchFamily="18" charset="0"/>
              <a:cs typeface="Times New Roman" panose="02020603050405020304" pitchFamily="18" charset="0"/>
            </a:endParaRPr>
          </a:p>
        </p:txBody>
      </p:sp>
      <p:cxnSp>
        <p:nvCxnSpPr>
          <p:cNvPr id="39" name="直接箭头连接符 38">
            <a:extLst>
              <a:ext uri="{FF2B5EF4-FFF2-40B4-BE49-F238E27FC236}">
                <a16:creationId xmlns:a16="http://schemas.microsoft.com/office/drawing/2014/main" id="{1F7F1E6A-6230-4FCA-9598-F78C9EB829B1}"/>
              </a:ext>
            </a:extLst>
          </p:cNvPr>
          <p:cNvCxnSpPr>
            <a:cxnSpLocks/>
            <a:stCxn id="35" idx="3"/>
            <a:endCxn id="38" idx="1"/>
          </p:cNvCxnSpPr>
          <p:nvPr/>
        </p:nvCxnSpPr>
        <p:spPr>
          <a:xfrm>
            <a:off x="5960607" y="2421398"/>
            <a:ext cx="849333" cy="0"/>
          </a:xfrm>
          <a:prstGeom prst="straightConnector1">
            <a:avLst/>
          </a:prstGeom>
          <a:ln>
            <a:solidFill>
              <a:srgbClr val="28292C"/>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1CA30212-4C59-45C8-AEC8-3AFE5EC181CD}"/>
              </a:ext>
            </a:extLst>
          </p:cNvPr>
          <p:cNvCxnSpPr>
            <a:cxnSpLocks/>
            <a:stCxn id="37" idx="3"/>
            <a:endCxn id="36" idx="1"/>
          </p:cNvCxnSpPr>
          <p:nvPr/>
        </p:nvCxnSpPr>
        <p:spPr>
          <a:xfrm flipV="1">
            <a:off x="10396645" y="2414772"/>
            <a:ext cx="364932" cy="1"/>
          </a:xfrm>
          <a:prstGeom prst="straightConnector1">
            <a:avLst/>
          </a:prstGeom>
          <a:ln>
            <a:solidFill>
              <a:srgbClr val="28292C"/>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52518B6F-4B61-48D3-AFC8-2B31778697A4}"/>
              </a:ext>
            </a:extLst>
          </p:cNvPr>
          <p:cNvCxnSpPr>
            <a:cxnSpLocks/>
            <a:stCxn id="38" idx="3"/>
            <a:endCxn id="37" idx="1"/>
          </p:cNvCxnSpPr>
          <p:nvPr/>
        </p:nvCxnSpPr>
        <p:spPr>
          <a:xfrm flipV="1">
            <a:off x="8357429" y="2414773"/>
            <a:ext cx="529042" cy="6625"/>
          </a:xfrm>
          <a:prstGeom prst="straightConnector1">
            <a:avLst/>
          </a:prstGeom>
          <a:ln>
            <a:solidFill>
              <a:srgbClr val="28292C"/>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21224984-B1B7-40CB-8DD1-23C12166BBDD}"/>
              </a:ext>
            </a:extLst>
          </p:cNvPr>
          <p:cNvCxnSpPr>
            <a:cxnSpLocks/>
          </p:cNvCxnSpPr>
          <p:nvPr/>
        </p:nvCxnSpPr>
        <p:spPr>
          <a:xfrm>
            <a:off x="4107280" y="1903253"/>
            <a:ext cx="2453776" cy="0"/>
          </a:xfrm>
          <a:prstGeom prst="straightConnector1">
            <a:avLst/>
          </a:prstGeom>
          <a:ln>
            <a:solidFill>
              <a:srgbClr val="28292C"/>
            </a:solidFill>
            <a:tailEnd type="arrow"/>
          </a:ln>
        </p:spPr>
        <p:style>
          <a:lnRef idx="1">
            <a:schemeClr val="accent1"/>
          </a:lnRef>
          <a:fillRef idx="0">
            <a:schemeClr val="accent1"/>
          </a:fillRef>
          <a:effectRef idx="0">
            <a:schemeClr val="accent1"/>
          </a:effectRef>
          <a:fontRef idx="minor">
            <a:schemeClr val="tx1"/>
          </a:fontRef>
        </p:style>
      </p:cxnSp>
      <p:pic>
        <p:nvPicPr>
          <p:cNvPr id="96" name="图片 95">
            <a:extLst>
              <a:ext uri="{FF2B5EF4-FFF2-40B4-BE49-F238E27FC236}">
                <a16:creationId xmlns:a16="http://schemas.microsoft.com/office/drawing/2014/main" id="{BB7AA900-5348-4E05-82DD-2A7ED5C33BE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59148" y="5669469"/>
            <a:ext cx="1731378" cy="1155248"/>
          </a:xfrm>
          <a:prstGeom prst="rect">
            <a:avLst/>
          </a:prstGeom>
        </p:spPr>
      </p:pic>
      <p:pic>
        <p:nvPicPr>
          <p:cNvPr id="97" name="图片 96">
            <a:extLst>
              <a:ext uri="{FF2B5EF4-FFF2-40B4-BE49-F238E27FC236}">
                <a16:creationId xmlns:a16="http://schemas.microsoft.com/office/drawing/2014/main" id="{5CDFF167-BC79-4E56-99AF-F34EFD2444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63597" y="5674449"/>
            <a:ext cx="1504312" cy="1150268"/>
          </a:xfrm>
          <a:prstGeom prst="rect">
            <a:avLst/>
          </a:prstGeom>
        </p:spPr>
      </p:pic>
      <p:pic>
        <p:nvPicPr>
          <p:cNvPr id="98" name="图片 97">
            <a:extLst>
              <a:ext uri="{FF2B5EF4-FFF2-40B4-BE49-F238E27FC236}">
                <a16:creationId xmlns:a16="http://schemas.microsoft.com/office/drawing/2014/main" id="{1AA49A2B-BF34-4A89-8791-819EA31AC2D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57247" y="5669470"/>
            <a:ext cx="1536679" cy="1174668"/>
          </a:xfrm>
          <a:prstGeom prst="rect">
            <a:avLst/>
          </a:prstGeom>
        </p:spPr>
      </p:pic>
      <p:sp>
        <p:nvSpPr>
          <p:cNvPr id="100" name="文本框 99">
            <a:extLst>
              <a:ext uri="{FF2B5EF4-FFF2-40B4-BE49-F238E27FC236}">
                <a16:creationId xmlns:a16="http://schemas.microsoft.com/office/drawing/2014/main" id="{E7B41C8F-579F-4057-AF97-E61CC7392079}"/>
              </a:ext>
            </a:extLst>
          </p:cNvPr>
          <p:cNvSpPr txBox="1"/>
          <p:nvPr/>
        </p:nvSpPr>
        <p:spPr>
          <a:xfrm>
            <a:off x="7091717" y="4605958"/>
            <a:ext cx="1889154" cy="400110"/>
          </a:xfrm>
          <a:prstGeom prst="rect">
            <a:avLst/>
          </a:prstGeom>
          <a:noFill/>
          <a:ln>
            <a:solidFill>
              <a:schemeClr val="tx1"/>
            </a:solidFill>
          </a:ln>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Indoor analysis</a:t>
            </a:r>
            <a:endParaRPr lang="zh-CN" altLang="en-US" sz="2000" dirty="0">
              <a:latin typeface="Times New Roman" panose="02020603050405020304" pitchFamily="18" charset="0"/>
              <a:cs typeface="Times New Roman" panose="02020603050405020304" pitchFamily="18" charset="0"/>
            </a:endParaRPr>
          </a:p>
        </p:txBody>
      </p:sp>
      <p:sp>
        <p:nvSpPr>
          <p:cNvPr id="2069" name="文本框 2068">
            <a:extLst>
              <a:ext uri="{FF2B5EF4-FFF2-40B4-BE49-F238E27FC236}">
                <a16:creationId xmlns:a16="http://schemas.microsoft.com/office/drawing/2014/main" id="{F03C550D-ACB7-45DC-88B0-94A3C4EF59E3}"/>
              </a:ext>
            </a:extLst>
          </p:cNvPr>
          <p:cNvSpPr txBox="1"/>
          <p:nvPr/>
        </p:nvSpPr>
        <p:spPr>
          <a:xfrm>
            <a:off x="4964944" y="5293581"/>
            <a:ext cx="1266171"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wet weight</a:t>
            </a:r>
            <a:endParaRPr lang="zh-CN" altLang="en-US" dirty="0">
              <a:latin typeface="Times New Roman" panose="02020603050405020304" pitchFamily="18" charset="0"/>
              <a:cs typeface="Times New Roman" panose="02020603050405020304" pitchFamily="18" charset="0"/>
            </a:endParaRPr>
          </a:p>
        </p:txBody>
      </p:sp>
      <p:sp>
        <p:nvSpPr>
          <p:cNvPr id="2070" name="文本框 2069">
            <a:extLst>
              <a:ext uri="{FF2B5EF4-FFF2-40B4-BE49-F238E27FC236}">
                <a16:creationId xmlns:a16="http://schemas.microsoft.com/office/drawing/2014/main" id="{A4D8999C-0DA2-4973-A225-A0962369A947}"/>
              </a:ext>
            </a:extLst>
          </p:cNvPr>
          <p:cNvSpPr txBox="1"/>
          <p:nvPr/>
        </p:nvSpPr>
        <p:spPr>
          <a:xfrm>
            <a:off x="7955109" y="5293783"/>
            <a:ext cx="539456"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Dry</a:t>
            </a:r>
            <a:endParaRPr lang="zh-CN" altLang="en-US" dirty="0">
              <a:latin typeface="Times New Roman" panose="02020603050405020304" pitchFamily="18" charset="0"/>
              <a:cs typeface="Times New Roman" panose="02020603050405020304" pitchFamily="18" charset="0"/>
            </a:endParaRPr>
          </a:p>
        </p:txBody>
      </p:sp>
      <p:sp>
        <p:nvSpPr>
          <p:cNvPr id="2071" name="文本框 2070">
            <a:extLst>
              <a:ext uri="{FF2B5EF4-FFF2-40B4-BE49-F238E27FC236}">
                <a16:creationId xmlns:a16="http://schemas.microsoft.com/office/drawing/2014/main" id="{DCE20426-53C5-43A8-A45A-83DD387FE28F}"/>
              </a:ext>
            </a:extLst>
          </p:cNvPr>
          <p:cNvSpPr txBox="1"/>
          <p:nvPr/>
        </p:nvSpPr>
        <p:spPr>
          <a:xfrm>
            <a:off x="10275543" y="5293581"/>
            <a:ext cx="1199115"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dry weight</a:t>
            </a:r>
            <a:endParaRPr lang="zh-CN" altLang="en-US" dirty="0">
              <a:latin typeface="Times New Roman" panose="02020603050405020304" pitchFamily="18" charset="0"/>
              <a:cs typeface="Times New Roman" panose="02020603050405020304" pitchFamily="18" charset="0"/>
            </a:endParaRPr>
          </a:p>
        </p:txBody>
      </p:sp>
      <p:cxnSp>
        <p:nvCxnSpPr>
          <p:cNvPr id="108" name="直接箭头连接符 107">
            <a:extLst>
              <a:ext uri="{FF2B5EF4-FFF2-40B4-BE49-F238E27FC236}">
                <a16:creationId xmlns:a16="http://schemas.microsoft.com/office/drawing/2014/main" id="{B4C2D7E5-2D69-4D7B-89D5-9AE968B2EA29}"/>
              </a:ext>
            </a:extLst>
          </p:cNvPr>
          <p:cNvCxnSpPr>
            <a:cxnSpLocks/>
          </p:cNvCxnSpPr>
          <p:nvPr/>
        </p:nvCxnSpPr>
        <p:spPr>
          <a:xfrm>
            <a:off x="6317958" y="5507209"/>
            <a:ext cx="1478009" cy="0"/>
          </a:xfrm>
          <a:prstGeom prst="straightConnector1">
            <a:avLst/>
          </a:prstGeom>
          <a:ln>
            <a:solidFill>
              <a:srgbClr val="28292C"/>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接箭头连接符 109">
            <a:extLst>
              <a:ext uri="{FF2B5EF4-FFF2-40B4-BE49-F238E27FC236}">
                <a16:creationId xmlns:a16="http://schemas.microsoft.com/office/drawing/2014/main" id="{3982AE65-9FD1-49D2-B10F-F155E1E517F4}"/>
              </a:ext>
            </a:extLst>
          </p:cNvPr>
          <p:cNvCxnSpPr>
            <a:cxnSpLocks/>
          </p:cNvCxnSpPr>
          <p:nvPr/>
        </p:nvCxnSpPr>
        <p:spPr>
          <a:xfrm>
            <a:off x="8685588" y="5520162"/>
            <a:ext cx="1478009" cy="0"/>
          </a:xfrm>
          <a:prstGeom prst="straightConnector1">
            <a:avLst/>
          </a:prstGeom>
          <a:ln>
            <a:solidFill>
              <a:srgbClr val="28292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044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6387"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6388"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6391" name="组合 155"/>
          <p:cNvGrpSpPr>
            <a:grpSpLocks/>
          </p:cNvGrpSpPr>
          <p:nvPr/>
        </p:nvGrpSpPr>
        <p:grpSpPr bwMode="auto">
          <a:xfrm>
            <a:off x="431811" y="935040"/>
            <a:ext cx="1731433" cy="650875"/>
            <a:chOff x="1865994" y="4212943"/>
            <a:chExt cx="1340530" cy="613647"/>
          </a:xfrm>
        </p:grpSpPr>
        <p:grpSp>
          <p:nvGrpSpPr>
            <p:cNvPr id="16393"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6394"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15"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8"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9"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22" name="组合 155"/>
          <p:cNvGrpSpPr>
            <a:grpSpLocks/>
          </p:cNvGrpSpPr>
          <p:nvPr/>
        </p:nvGrpSpPr>
        <p:grpSpPr bwMode="auto">
          <a:xfrm>
            <a:off x="431811" y="935040"/>
            <a:ext cx="1731433" cy="650875"/>
            <a:chOff x="1865994" y="4212943"/>
            <a:chExt cx="1340530" cy="613647"/>
          </a:xfrm>
        </p:grpSpPr>
        <p:grpSp>
          <p:nvGrpSpPr>
            <p:cNvPr id="23" name="组合 156"/>
            <p:cNvGrpSpPr>
              <a:grpSpLocks/>
            </p:cNvGrpSpPr>
            <p:nvPr/>
          </p:nvGrpSpPr>
          <p:grpSpPr bwMode="auto">
            <a:xfrm>
              <a:off x="1865994" y="4212943"/>
              <a:ext cx="1340530" cy="613647"/>
              <a:chOff x="1865994" y="4212943"/>
              <a:chExt cx="1340530" cy="613647"/>
            </a:xfrm>
          </p:grpSpPr>
          <p:sp>
            <p:nvSpPr>
              <p:cNvPr id="26" name="圆角矩形 25"/>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7" name="同侧圆角矩形 26"/>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25" name="矩形 157"/>
            <p:cNvSpPr>
              <a:spLocks noChangeArrowheads="1"/>
            </p:cNvSpPr>
            <p:nvPr/>
          </p:nvSpPr>
          <p:spPr bwMode="auto">
            <a:xfrm>
              <a:off x="1972516" y="4290771"/>
              <a:ext cx="1209427" cy="34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b="1" dirty="0">
                  <a:solidFill>
                    <a:srgbClr val="FFFFFF"/>
                  </a:solidFill>
                  <a:latin typeface="Times New Roman" panose="02020603050405020304" pitchFamily="18" charset="0"/>
                  <a:ea typeface="黑体" pitchFamily="49" charset="-122"/>
                  <a:cs typeface="Times New Roman" panose="02020603050405020304" pitchFamily="18" charset="0"/>
                </a:rPr>
                <a:t>Other data</a:t>
              </a:r>
              <a:endParaRPr lang="zh-CN" altLang="en-US" b="1" dirty="0">
                <a:solidFill>
                  <a:srgbClr val="FFFFFF"/>
                </a:solidFill>
                <a:latin typeface="Times New Roman" panose="02020603050405020304" pitchFamily="18" charset="0"/>
                <a:cs typeface="Times New Roman" panose="02020603050405020304" pitchFamily="18" charset="0"/>
              </a:endParaRPr>
            </a:p>
          </p:txBody>
        </p:sp>
      </p:grpSp>
      <p:sp>
        <p:nvSpPr>
          <p:cNvPr id="40" name="Text Box 13">
            <a:extLst>
              <a:ext uri="{FF2B5EF4-FFF2-40B4-BE49-F238E27FC236}">
                <a16:creationId xmlns:a16="http://schemas.microsoft.com/office/drawing/2014/main" id="{34E71815-A35F-4207-912D-E4AC91FDA725}"/>
              </a:ext>
            </a:extLst>
          </p:cNvPr>
          <p:cNvSpPr txBox="1">
            <a:spLocks noChangeArrowheads="1"/>
          </p:cNvSpPr>
          <p:nvPr/>
        </p:nvSpPr>
        <p:spPr bwMode="auto">
          <a:xfrm>
            <a:off x="95255" y="132813"/>
            <a:ext cx="82571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Main</a:t>
            </a:r>
            <a:r>
              <a:rPr lang="zh-CN" altLang="en-US" sz="2800" dirty="0">
                <a:solidFill>
                  <a:srgbClr val="993300"/>
                </a:solidFill>
                <a:latin typeface="Times New Roman" panose="02020603050405020304" pitchFamily="18" charset="0"/>
                <a:ea typeface="黑体" pitchFamily="49" charset="-122"/>
                <a:cs typeface="Times New Roman" panose="02020603050405020304" pitchFamily="18" charset="0"/>
              </a:rPr>
              <a:t> </a:t>
            </a:r>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Data Source</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pic>
        <p:nvPicPr>
          <p:cNvPr id="50" name="图片 49" descr="W2OE~)SE62F5U8WGU7D]T8J">
            <a:extLst>
              <a:ext uri="{FF2B5EF4-FFF2-40B4-BE49-F238E27FC236}">
                <a16:creationId xmlns:a16="http://schemas.microsoft.com/office/drawing/2014/main" id="{F859AC7C-99C0-4732-B4D7-C1C14AA510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2346" y="2420517"/>
            <a:ext cx="2553367" cy="2592705"/>
          </a:xfrm>
          <a:prstGeom prst="rect">
            <a:avLst/>
          </a:prstGeom>
        </p:spPr>
      </p:pic>
      <p:pic>
        <p:nvPicPr>
          <p:cNvPr id="51" name="图片 50" descr="G6O7D@R84DFEQ8ZDY(6WMRR">
            <a:extLst>
              <a:ext uri="{FF2B5EF4-FFF2-40B4-BE49-F238E27FC236}">
                <a16:creationId xmlns:a16="http://schemas.microsoft.com/office/drawing/2014/main" id="{38B5E260-0969-4964-B34C-45537AE12D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65" y="2252397"/>
            <a:ext cx="2487295" cy="2592705"/>
          </a:xfrm>
          <a:prstGeom prst="rect">
            <a:avLst/>
          </a:prstGeom>
        </p:spPr>
      </p:pic>
      <p:grpSp>
        <p:nvGrpSpPr>
          <p:cNvPr id="42" name="组合 41">
            <a:extLst>
              <a:ext uri="{FF2B5EF4-FFF2-40B4-BE49-F238E27FC236}">
                <a16:creationId xmlns:a16="http://schemas.microsoft.com/office/drawing/2014/main" id="{DD5DFC7D-8CA6-487E-A676-045B7CD98E16}"/>
              </a:ext>
            </a:extLst>
          </p:cNvPr>
          <p:cNvGrpSpPr/>
          <p:nvPr/>
        </p:nvGrpSpPr>
        <p:grpSpPr>
          <a:xfrm>
            <a:off x="0" y="5023934"/>
            <a:ext cx="3788779" cy="1753938"/>
            <a:chOff x="7217" y="5103"/>
            <a:chExt cx="7735" cy="5791"/>
          </a:xfrm>
        </p:grpSpPr>
        <p:pic>
          <p:nvPicPr>
            <p:cNvPr id="43" name="Picture 2" descr="E:\死舒菲论文\2018.12.12\173143343283602927.jpg">
              <a:extLst>
                <a:ext uri="{FF2B5EF4-FFF2-40B4-BE49-F238E27FC236}">
                  <a16:creationId xmlns:a16="http://schemas.microsoft.com/office/drawing/2014/main" id="{DC0F317D-1E55-4670-B370-417192B7F6F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60" y="8950"/>
              <a:ext cx="2592" cy="19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E:\死舒菲论文\2018.12.12\710341177160118411.jpg">
              <a:extLst>
                <a:ext uri="{FF2B5EF4-FFF2-40B4-BE49-F238E27FC236}">
                  <a16:creationId xmlns:a16="http://schemas.microsoft.com/office/drawing/2014/main" id="{D81C38A1-C81C-467C-A871-E1F2912A383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32" y="8994"/>
              <a:ext cx="2591" cy="19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E:\死舒菲论文\2018.12.12\462402666491328103.jpg">
              <a:extLst>
                <a:ext uri="{FF2B5EF4-FFF2-40B4-BE49-F238E27FC236}">
                  <a16:creationId xmlns:a16="http://schemas.microsoft.com/office/drawing/2014/main" id="{BDD31074-1ABB-4201-843E-DB5673570F5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825" y="5103"/>
              <a:ext cx="2592" cy="19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E:\死舒菲论文\2018.12.12\102194487520321818.jpg">
              <a:extLst>
                <a:ext uri="{FF2B5EF4-FFF2-40B4-BE49-F238E27FC236}">
                  <a16:creationId xmlns:a16="http://schemas.microsoft.com/office/drawing/2014/main" id="{ABDC9018-02B5-4877-9D88-B83B885EFC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25" y="7049"/>
              <a:ext cx="2591" cy="19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E:\死舒菲论文\2018.12.12\380723097208078427.jpg">
              <a:extLst>
                <a:ext uri="{FF2B5EF4-FFF2-40B4-BE49-F238E27FC236}">
                  <a16:creationId xmlns:a16="http://schemas.microsoft.com/office/drawing/2014/main" id="{822E071F-F94D-43C8-B1BE-60962594F59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a:fillRect/>
            </a:stretch>
          </p:blipFill>
          <p:spPr bwMode="auto">
            <a:xfrm>
              <a:off x="7217" y="5103"/>
              <a:ext cx="2606" cy="194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E:\死舒菲论文\2018.12.12\284045340406246034.jpg">
              <a:extLst>
                <a:ext uri="{FF2B5EF4-FFF2-40B4-BE49-F238E27FC236}">
                  <a16:creationId xmlns:a16="http://schemas.microsoft.com/office/drawing/2014/main" id="{E286D740-A9C0-4FDB-A021-DAD9C17BCC0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32" y="7047"/>
              <a:ext cx="2593" cy="19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E:\死舒菲论文\2018.12.12\897262882484001752.jpg">
              <a:extLst>
                <a:ext uri="{FF2B5EF4-FFF2-40B4-BE49-F238E27FC236}">
                  <a16:creationId xmlns:a16="http://schemas.microsoft.com/office/drawing/2014/main" id="{32C6E8C1-6B04-4EA4-A2B5-ACA43C0D577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824" y="8992"/>
              <a:ext cx="2536" cy="19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组合 51">
            <a:extLst>
              <a:ext uri="{FF2B5EF4-FFF2-40B4-BE49-F238E27FC236}">
                <a16:creationId xmlns:a16="http://schemas.microsoft.com/office/drawing/2014/main" id="{BAD03268-78B3-4BFA-8D2C-D6A1B99FB2BA}"/>
              </a:ext>
            </a:extLst>
          </p:cNvPr>
          <p:cNvGrpSpPr/>
          <p:nvPr/>
        </p:nvGrpSpPr>
        <p:grpSpPr>
          <a:xfrm>
            <a:off x="7348" y="1784781"/>
            <a:ext cx="2707530" cy="452404"/>
            <a:chOff x="3403" y="239663"/>
            <a:chExt cx="2699972" cy="1619983"/>
          </a:xfrm>
          <a:scene3d>
            <a:camera prst="orthographicFront"/>
            <a:lightRig rig="flat" dir="t"/>
          </a:scene3d>
        </p:grpSpPr>
        <p:sp>
          <p:nvSpPr>
            <p:cNvPr id="53" name="矩形 52">
              <a:extLst>
                <a:ext uri="{FF2B5EF4-FFF2-40B4-BE49-F238E27FC236}">
                  <a16:creationId xmlns:a16="http://schemas.microsoft.com/office/drawing/2014/main" id="{5D18091A-E5B2-48B2-93ED-4BC61E90D032}"/>
                </a:ext>
              </a:extLst>
            </p:cNvPr>
            <p:cNvSpPr/>
            <p:nvPr/>
          </p:nvSpPr>
          <p:spPr bwMode="white">
            <a:xfrm>
              <a:off x="3403" y="239663"/>
              <a:ext cx="2699972" cy="161998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54" name="文本框 53">
              <a:extLst>
                <a:ext uri="{FF2B5EF4-FFF2-40B4-BE49-F238E27FC236}">
                  <a16:creationId xmlns:a16="http://schemas.microsoft.com/office/drawing/2014/main" id="{DB39234A-0F9C-4CF5-BE86-505BA1B8D5C3}"/>
                </a:ext>
              </a:extLst>
            </p:cNvPr>
            <p:cNvSpPr txBox="1"/>
            <p:nvPr/>
          </p:nvSpPr>
          <p:spPr>
            <a:xfrm>
              <a:off x="3403" y="239663"/>
              <a:ext cx="2699972" cy="161998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zh-CN" altLang="en-US" sz="2000" kern="1200" dirty="0">
                  <a:latin typeface="Times New Roman" panose="02020603050405020304" pitchFamily="18" charset="0"/>
                  <a:cs typeface="Times New Roman" panose="02020603050405020304" pitchFamily="18" charset="0"/>
                </a:rPr>
                <a:t>DEM（www.geodata.cn）</a:t>
              </a:r>
            </a:p>
          </p:txBody>
        </p:sp>
      </p:grpSp>
      <p:grpSp>
        <p:nvGrpSpPr>
          <p:cNvPr id="58" name="组合 57">
            <a:extLst>
              <a:ext uri="{FF2B5EF4-FFF2-40B4-BE49-F238E27FC236}">
                <a16:creationId xmlns:a16="http://schemas.microsoft.com/office/drawing/2014/main" id="{3E9A0882-3690-4B96-B284-4A248ECE1B25}"/>
              </a:ext>
            </a:extLst>
          </p:cNvPr>
          <p:cNvGrpSpPr/>
          <p:nvPr/>
        </p:nvGrpSpPr>
        <p:grpSpPr>
          <a:xfrm>
            <a:off x="2792346" y="1337763"/>
            <a:ext cx="2553367" cy="1067720"/>
            <a:chOff x="5943343" y="239663"/>
            <a:chExt cx="2699972" cy="1619983"/>
          </a:xfrm>
          <a:scene3d>
            <a:camera prst="orthographicFront"/>
            <a:lightRig rig="flat" dir="t"/>
          </a:scene3d>
        </p:grpSpPr>
        <p:sp>
          <p:nvSpPr>
            <p:cNvPr id="59" name="矩形 58">
              <a:extLst>
                <a:ext uri="{FF2B5EF4-FFF2-40B4-BE49-F238E27FC236}">
                  <a16:creationId xmlns:a16="http://schemas.microsoft.com/office/drawing/2014/main" id="{7B249F11-3001-491A-A469-6E947483D34D}"/>
                </a:ext>
              </a:extLst>
            </p:cNvPr>
            <p:cNvSpPr/>
            <p:nvPr/>
          </p:nvSpPr>
          <p:spPr bwMode="white">
            <a:xfrm>
              <a:off x="5943343" y="239663"/>
              <a:ext cx="2699972" cy="161998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60" name="文本框 59">
              <a:extLst>
                <a:ext uri="{FF2B5EF4-FFF2-40B4-BE49-F238E27FC236}">
                  <a16:creationId xmlns:a16="http://schemas.microsoft.com/office/drawing/2014/main" id="{F2A747D3-EE6C-4D36-B87B-F17ADAD3049F}"/>
                </a:ext>
              </a:extLst>
            </p:cNvPr>
            <p:cNvSpPr txBox="1"/>
            <p:nvPr/>
          </p:nvSpPr>
          <p:spPr>
            <a:xfrm>
              <a:off x="5943343" y="239663"/>
              <a:ext cx="2699972" cy="161998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889000">
                <a:spcAft>
                  <a:spcPct val="35000"/>
                </a:spcAft>
              </a:pPr>
              <a:r>
                <a:rPr lang="en-US" altLang="en-US" sz="2000" dirty="0">
                  <a:latin typeface="Times New Roman" panose="02020603050405020304" pitchFamily="18" charset="0"/>
                  <a:cs typeface="Times New Roman" panose="02020603050405020304" pitchFamily="18" charset="0"/>
                </a:rPr>
                <a:t>High Definition Multispectral Images（www.gscloud.cn）</a:t>
              </a:r>
            </a:p>
          </p:txBody>
        </p:sp>
      </p:grpSp>
      <p:grpSp>
        <p:nvGrpSpPr>
          <p:cNvPr id="61" name="组合 60">
            <a:extLst>
              <a:ext uri="{FF2B5EF4-FFF2-40B4-BE49-F238E27FC236}">
                <a16:creationId xmlns:a16="http://schemas.microsoft.com/office/drawing/2014/main" id="{BC449EEC-1A66-4A4F-81D3-882B1F8F22DB}"/>
              </a:ext>
            </a:extLst>
          </p:cNvPr>
          <p:cNvGrpSpPr/>
          <p:nvPr/>
        </p:nvGrpSpPr>
        <p:grpSpPr>
          <a:xfrm>
            <a:off x="2545131" y="5344647"/>
            <a:ext cx="2487295" cy="814523"/>
            <a:chOff x="5943343" y="239663"/>
            <a:chExt cx="2699972" cy="1619983"/>
          </a:xfrm>
          <a:scene3d>
            <a:camera prst="orthographicFront"/>
            <a:lightRig rig="flat" dir="t"/>
          </a:scene3d>
        </p:grpSpPr>
        <p:sp>
          <p:nvSpPr>
            <p:cNvPr id="62" name="矩形 61">
              <a:extLst>
                <a:ext uri="{FF2B5EF4-FFF2-40B4-BE49-F238E27FC236}">
                  <a16:creationId xmlns:a16="http://schemas.microsoft.com/office/drawing/2014/main" id="{6FF2BF1B-1C2F-4DB9-8266-95CF7418E2E2}"/>
                </a:ext>
              </a:extLst>
            </p:cNvPr>
            <p:cNvSpPr/>
            <p:nvPr/>
          </p:nvSpPr>
          <p:spPr bwMode="white">
            <a:xfrm>
              <a:off x="5943343" y="239663"/>
              <a:ext cx="2699972" cy="161998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63" name="文本框 62">
              <a:extLst>
                <a:ext uri="{FF2B5EF4-FFF2-40B4-BE49-F238E27FC236}">
                  <a16:creationId xmlns:a16="http://schemas.microsoft.com/office/drawing/2014/main" id="{FBBA1EDC-4612-4E35-BA66-FF0AE7997A05}"/>
                </a:ext>
              </a:extLst>
            </p:cNvPr>
            <p:cNvSpPr txBox="1"/>
            <p:nvPr/>
          </p:nvSpPr>
          <p:spPr>
            <a:xfrm>
              <a:off x="5943343" y="239663"/>
              <a:ext cx="2699972" cy="161998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a:r>
                <a:rPr lang="en-US" altLang="zh-CN" sz="2000" dirty="0">
                  <a:latin typeface="Times New Roman" panose="02020603050405020304" pitchFamily="18" charset="0"/>
                  <a:cs typeface="Times New Roman" panose="02020603050405020304" pitchFamily="18" charset="0"/>
                </a:rPr>
                <a:t>Visual interpretation of partitioned images</a:t>
              </a:r>
              <a:endParaRPr lang="zh-CN" altLang="en-US" sz="2000" dirty="0">
                <a:latin typeface="Times New Roman" panose="02020603050405020304" pitchFamily="18" charset="0"/>
                <a:cs typeface="Times New Roman" panose="02020603050405020304" pitchFamily="18" charset="0"/>
              </a:endParaRPr>
            </a:p>
          </p:txBody>
        </p:sp>
      </p:grpSp>
      <p:grpSp>
        <p:nvGrpSpPr>
          <p:cNvPr id="64" name="组合 63">
            <a:extLst>
              <a:ext uri="{FF2B5EF4-FFF2-40B4-BE49-F238E27FC236}">
                <a16:creationId xmlns:a16="http://schemas.microsoft.com/office/drawing/2014/main" id="{F72CCBE2-6D44-4EAC-B8D6-4B6CDACA8CEC}"/>
              </a:ext>
            </a:extLst>
          </p:cNvPr>
          <p:cNvGrpSpPr/>
          <p:nvPr/>
        </p:nvGrpSpPr>
        <p:grpSpPr>
          <a:xfrm>
            <a:off x="7754862" y="880226"/>
            <a:ext cx="2976034" cy="519760"/>
            <a:chOff x="5943342" y="239663"/>
            <a:chExt cx="2699973" cy="1619983"/>
          </a:xfrm>
          <a:scene3d>
            <a:camera prst="orthographicFront"/>
            <a:lightRig rig="flat" dir="t"/>
          </a:scene3d>
        </p:grpSpPr>
        <p:sp>
          <p:nvSpPr>
            <p:cNvPr id="65" name="矩形 64">
              <a:extLst>
                <a:ext uri="{FF2B5EF4-FFF2-40B4-BE49-F238E27FC236}">
                  <a16:creationId xmlns:a16="http://schemas.microsoft.com/office/drawing/2014/main" id="{21964A56-C065-47F6-90CF-DF5A15A0382D}"/>
                </a:ext>
              </a:extLst>
            </p:cNvPr>
            <p:cNvSpPr/>
            <p:nvPr/>
          </p:nvSpPr>
          <p:spPr bwMode="white">
            <a:xfrm>
              <a:off x="5943343" y="239663"/>
              <a:ext cx="2699972" cy="1619983"/>
            </a:xfrm>
            <a:prstGeom prst="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66" name="文本框 65">
              <a:extLst>
                <a:ext uri="{FF2B5EF4-FFF2-40B4-BE49-F238E27FC236}">
                  <a16:creationId xmlns:a16="http://schemas.microsoft.com/office/drawing/2014/main" id="{0779D9CD-4AAE-47EB-9AB5-3D623BDBD0E8}"/>
                </a:ext>
              </a:extLst>
            </p:cNvPr>
            <p:cNvSpPr txBox="1"/>
            <p:nvPr/>
          </p:nvSpPr>
          <p:spPr>
            <a:xfrm>
              <a:off x="5943342" y="239663"/>
              <a:ext cx="2699972" cy="161998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a:r>
                <a:rPr lang="en-US" altLang="zh-CN" sz="2000" dirty="0">
                  <a:latin typeface="Times New Roman" panose="02020603050405020304" pitchFamily="18" charset="0"/>
                  <a:cs typeface="Times New Roman" panose="02020603050405020304" pitchFamily="18" charset="0"/>
                </a:rPr>
                <a:t>Other data of sample plot</a:t>
              </a:r>
              <a:endParaRPr lang="zh-CN" altLang="en-US" sz="2000" dirty="0">
                <a:latin typeface="Times New Roman" panose="02020603050405020304" pitchFamily="18" charset="0"/>
                <a:cs typeface="Times New Roman" panose="02020603050405020304" pitchFamily="18" charset="0"/>
              </a:endParaRPr>
            </a:p>
          </p:txBody>
        </p:sp>
      </p:grpSp>
      <p:graphicFrame>
        <p:nvGraphicFramePr>
          <p:cNvPr id="5" name="表格 4">
            <a:extLst>
              <a:ext uri="{FF2B5EF4-FFF2-40B4-BE49-F238E27FC236}">
                <a16:creationId xmlns:a16="http://schemas.microsoft.com/office/drawing/2014/main" id="{9336C6E7-738F-44C6-BE76-73931956369D}"/>
              </a:ext>
            </a:extLst>
          </p:cNvPr>
          <p:cNvGraphicFramePr>
            <a:graphicFrameLocks noGrp="1"/>
          </p:cNvGraphicFramePr>
          <p:nvPr>
            <p:extLst>
              <p:ext uri="{D42A27DB-BD31-4B8C-83A1-F6EECF244321}">
                <p14:modId xmlns:p14="http://schemas.microsoft.com/office/powerpoint/2010/main" val="3296908132"/>
              </p:ext>
            </p:extLst>
          </p:nvPr>
        </p:nvGraphicFramePr>
        <p:xfrm>
          <a:off x="5661528" y="1444686"/>
          <a:ext cx="6411660" cy="5321276"/>
        </p:xfrm>
        <a:graphic>
          <a:graphicData uri="http://schemas.openxmlformats.org/drawingml/2006/table">
            <a:tbl>
              <a:tblPr firstRow="1" firstCol="1" bandRow="1">
                <a:tableStyleId>{5C22544A-7EE6-4342-B048-85BDC9FD1C3A}</a:tableStyleId>
              </a:tblPr>
              <a:tblGrid>
                <a:gridCol w="766835">
                  <a:extLst>
                    <a:ext uri="{9D8B030D-6E8A-4147-A177-3AD203B41FA5}">
                      <a16:colId xmlns:a16="http://schemas.microsoft.com/office/drawing/2014/main" val="3067519273"/>
                    </a:ext>
                  </a:extLst>
                </a:gridCol>
                <a:gridCol w="728364">
                  <a:extLst>
                    <a:ext uri="{9D8B030D-6E8A-4147-A177-3AD203B41FA5}">
                      <a16:colId xmlns:a16="http://schemas.microsoft.com/office/drawing/2014/main" val="1440661681"/>
                    </a:ext>
                  </a:extLst>
                </a:gridCol>
                <a:gridCol w="873268">
                  <a:extLst>
                    <a:ext uri="{9D8B030D-6E8A-4147-A177-3AD203B41FA5}">
                      <a16:colId xmlns:a16="http://schemas.microsoft.com/office/drawing/2014/main" val="641697169"/>
                    </a:ext>
                  </a:extLst>
                </a:gridCol>
                <a:gridCol w="968161">
                  <a:extLst>
                    <a:ext uri="{9D8B030D-6E8A-4147-A177-3AD203B41FA5}">
                      <a16:colId xmlns:a16="http://schemas.microsoft.com/office/drawing/2014/main" val="436938552"/>
                    </a:ext>
                  </a:extLst>
                </a:gridCol>
                <a:gridCol w="1391330">
                  <a:extLst>
                    <a:ext uri="{9D8B030D-6E8A-4147-A177-3AD203B41FA5}">
                      <a16:colId xmlns:a16="http://schemas.microsoft.com/office/drawing/2014/main" val="2890821879"/>
                    </a:ext>
                  </a:extLst>
                </a:gridCol>
                <a:gridCol w="1683702">
                  <a:extLst>
                    <a:ext uri="{9D8B030D-6E8A-4147-A177-3AD203B41FA5}">
                      <a16:colId xmlns:a16="http://schemas.microsoft.com/office/drawing/2014/main" val="209052022"/>
                    </a:ext>
                  </a:extLst>
                </a:gridCol>
              </a:tblGrid>
              <a:tr h="350864">
                <a:tc>
                  <a:txBody>
                    <a:bodyPr/>
                    <a:lstStyle/>
                    <a:p>
                      <a:pPr algn="ctr">
                        <a:spcAft>
                          <a:spcPts val="0"/>
                        </a:spcAft>
                      </a:pPr>
                      <a:r>
                        <a:rPr lang="en-US" sz="900" kern="0">
                          <a:effectLst/>
                        </a:rPr>
                        <a:t>Quadrat number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Altitude</a:t>
                      </a:r>
                      <a:endParaRPr lang="zh-CN" sz="1050" kern="100">
                        <a:effectLst/>
                      </a:endParaRPr>
                    </a:p>
                    <a:p>
                      <a:pPr algn="ctr">
                        <a:spcAft>
                          <a:spcPts val="0"/>
                        </a:spcAft>
                      </a:pPr>
                      <a:r>
                        <a:rPr lang="en-US" sz="900" kern="0">
                          <a:effectLst/>
                        </a:rPr>
                        <a:t>/m</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Site conditions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Slope aspects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Vegetation types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Vegetation cover characteristics</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91742083"/>
                  </a:ext>
                </a:extLst>
              </a:tr>
              <a:tr h="227412">
                <a:tc>
                  <a:txBody>
                    <a:bodyPr/>
                    <a:lstStyle/>
                    <a:p>
                      <a:pPr algn="ctr">
                        <a:spcAft>
                          <a:spcPts val="0"/>
                        </a:spcAft>
                      </a:pPr>
                      <a:r>
                        <a:rPr lang="en-US" sz="900" kern="0">
                          <a:effectLst/>
                        </a:rPr>
                        <a:t>S1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1436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Pure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53967386"/>
                  </a:ext>
                </a:extLst>
              </a:tr>
              <a:tr h="227412">
                <a:tc>
                  <a:txBody>
                    <a:bodyPr/>
                    <a:lstStyle/>
                    <a:p>
                      <a:pPr algn="ctr">
                        <a:spcAft>
                          <a:spcPts val="0"/>
                        </a:spcAft>
                      </a:pPr>
                      <a:r>
                        <a:rPr lang="en-US" sz="900" kern="0">
                          <a:effectLst/>
                        </a:rPr>
                        <a:t>S2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1421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Pure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99045947"/>
                  </a:ext>
                </a:extLst>
              </a:tr>
              <a:tr h="227412">
                <a:tc>
                  <a:txBody>
                    <a:bodyPr/>
                    <a:lstStyle/>
                    <a:p>
                      <a:pPr algn="ctr">
                        <a:spcAft>
                          <a:spcPts val="0"/>
                        </a:spcAft>
                      </a:pPr>
                      <a:r>
                        <a:rPr lang="en-US" sz="900" kern="0">
                          <a:effectLst/>
                        </a:rPr>
                        <a:t>S5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1361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Pure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26143786"/>
                  </a:ext>
                </a:extLst>
              </a:tr>
              <a:tr h="267297">
                <a:tc>
                  <a:txBody>
                    <a:bodyPr/>
                    <a:lstStyle/>
                    <a:p>
                      <a:pPr algn="ctr">
                        <a:spcAft>
                          <a:spcPts val="0"/>
                        </a:spcAft>
                      </a:pPr>
                      <a:r>
                        <a:rPr lang="en-US" sz="900" kern="0">
                          <a:effectLst/>
                        </a:rPr>
                        <a:t>S6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1354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Pure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59179698"/>
                  </a:ext>
                </a:extLst>
              </a:tr>
              <a:tr h="227412">
                <a:tc>
                  <a:txBody>
                    <a:bodyPr/>
                    <a:lstStyle/>
                    <a:p>
                      <a:pPr algn="ctr">
                        <a:spcAft>
                          <a:spcPts val="0"/>
                        </a:spcAft>
                      </a:pPr>
                      <a:r>
                        <a:rPr lang="en-US" sz="900" kern="0">
                          <a:effectLst/>
                        </a:rPr>
                        <a:t>S8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1343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Pure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67573364"/>
                  </a:ext>
                </a:extLst>
              </a:tr>
              <a:tr h="227412">
                <a:tc>
                  <a:txBody>
                    <a:bodyPr/>
                    <a:lstStyle/>
                    <a:p>
                      <a:pPr algn="ctr">
                        <a:spcAft>
                          <a:spcPts val="0"/>
                        </a:spcAft>
                      </a:pPr>
                      <a:r>
                        <a:rPr lang="en-US" sz="900" kern="0">
                          <a:effectLst/>
                        </a:rPr>
                        <a:t>S13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1343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 × 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Mixed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09128678"/>
                  </a:ext>
                </a:extLst>
              </a:tr>
              <a:tr h="227412">
                <a:tc>
                  <a:txBody>
                    <a:bodyPr/>
                    <a:lstStyle/>
                    <a:p>
                      <a:pPr algn="ctr">
                        <a:spcAft>
                          <a:spcPts val="0"/>
                        </a:spcAft>
                      </a:pPr>
                      <a:r>
                        <a:rPr lang="en-US" sz="900" kern="0">
                          <a:effectLst/>
                        </a:rPr>
                        <a:t>S14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1332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 × Caragana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Mixed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91789486"/>
                  </a:ext>
                </a:extLst>
              </a:tr>
              <a:tr h="227412">
                <a:tc>
                  <a:txBody>
                    <a:bodyPr/>
                    <a:lstStyle/>
                    <a:p>
                      <a:pPr algn="ctr">
                        <a:spcAft>
                          <a:spcPts val="0"/>
                        </a:spcAft>
                      </a:pPr>
                      <a:r>
                        <a:rPr lang="en-US" sz="900" kern="0">
                          <a:effectLst/>
                        </a:rPr>
                        <a:t>S16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1404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 (dead)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18880504"/>
                  </a:ext>
                </a:extLst>
              </a:tr>
              <a:tr h="267297">
                <a:tc>
                  <a:txBody>
                    <a:bodyPr/>
                    <a:lstStyle/>
                    <a:p>
                      <a:pPr algn="ctr">
                        <a:spcAft>
                          <a:spcPts val="0"/>
                        </a:spcAft>
                      </a:pPr>
                      <a:r>
                        <a:rPr lang="en-US" sz="900" kern="0">
                          <a:effectLst/>
                        </a:rPr>
                        <a:t>S17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1410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Caragana × Acacia (dead)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73517737"/>
                  </a:ext>
                </a:extLst>
              </a:tr>
              <a:tr h="227412">
                <a:tc>
                  <a:txBody>
                    <a:bodyPr/>
                    <a:lstStyle/>
                    <a:p>
                      <a:pPr algn="ctr">
                        <a:spcAft>
                          <a:spcPts val="0"/>
                        </a:spcAft>
                      </a:pPr>
                      <a:r>
                        <a:rPr lang="en-US" sz="900" kern="0">
                          <a:effectLst/>
                        </a:rPr>
                        <a:t>S18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1414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Pure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06894211"/>
                  </a:ext>
                </a:extLst>
              </a:tr>
              <a:tr h="267297">
                <a:tc>
                  <a:txBody>
                    <a:bodyPr/>
                    <a:lstStyle/>
                    <a:p>
                      <a:pPr algn="ctr">
                        <a:spcAft>
                          <a:spcPts val="0"/>
                        </a:spcAft>
                      </a:pPr>
                      <a:r>
                        <a:rPr lang="en-US" sz="900" kern="0">
                          <a:effectLst/>
                        </a:rPr>
                        <a:t>S20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1380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 × Elm</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Mixed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075250350"/>
                  </a:ext>
                </a:extLst>
              </a:tr>
              <a:tr h="267297">
                <a:tc>
                  <a:txBody>
                    <a:bodyPr/>
                    <a:lstStyle/>
                    <a:p>
                      <a:pPr algn="ctr">
                        <a:spcAft>
                          <a:spcPts val="0"/>
                        </a:spcAft>
                      </a:pPr>
                      <a:r>
                        <a:rPr lang="en-US" sz="900" kern="0">
                          <a:effectLst/>
                        </a:rPr>
                        <a:t>S21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1364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 × Elm</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Mixed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01234964"/>
                  </a:ext>
                </a:extLst>
              </a:tr>
              <a:tr h="227412">
                <a:tc>
                  <a:txBody>
                    <a:bodyPr/>
                    <a:lstStyle/>
                    <a:p>
                      <a:pPr algn="ctr">
                        <a:spcAft>
                          <a:spcPts val="0"/>
                        </a:spcAft>
                      </a:pPr>
                      <a:r>
                        <a:rPr lang="en-US" sz="900" kern="0">
                          <a:effectLst/>
                        </a:rPr>
                        <a:t>S22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1348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Grassland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65139579"/>
                  </a:ext>
                </a:extLst>
              </a:tr>
              <a:tr h="267297">
                <a:tc>
                  <a:txBody>
                    <a:bodyPr/>
                    <a:lstStyle/>
                    <a:p>
                      <a:pPr algn="ctr">
                        <a:spcAft>
                          <a:spcPts val="0"/>
                        </a:spcAft>
                      </a:pPr>
                      <a:r>
                        <a:rPr lang="en-US" sz="900" kern="0">
                          <a:effectLst/>
                        </a:rPr>
                        <a:t>S23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1413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Caragana × Acacia (dead)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10554337"/>
                  </a:ext>
                </a:extLst>
              </a:tr>
              <a:tr h="267297">
                <a:tc>
                  <a:txBody>
                    <a:bodyPr/>
                    <a:lstStyle/>
                    <a:p>
                      <a:pPr algn="ctr">
                        <a:spcAft>
                          <a:spcPts val="0"/>
                        </a:spcAft>
                      </a:pPr>
                      <a:r>
                        <a:rPr lang="en-US" sz="900" kern="0">
                          <a:effectLst/>
                        </a:rPr>
                        <a:t>S28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1325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Grassland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21934088"/>
                  </a:ext>
                </a:extLst>
              </a:tr>
              <a:tr h="227412">
                <a:tc>
                  <a:txBody>
                    <a:bodyPr/>
                    <a:lstStyle/>
                    <a:p>
                      <a:pPr algn="ctr">
                        <a:spcAft>
                          <a:spcPts val="0"/>
                        </a:spcAft>
                      </a:pPr>
                      <a:r>
                        <a:rPr lang="en-US" sz="900" kern="0">
                          <a:effectLst/>
                        </a:rPr>
                        <a:t>S31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1371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 (dead)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14454449"/>
                  </a:ext>
                </a:extLst>
              </a:tr>
              <a:tr h="267297">
                <a:tc>
                  <a:txBody>
                    <a:bodyPr/>
                    <a:lstStyle/>
                    <a:p>
                      <a:pPr algn="ctr">
                        <a:spcAft>
                          <a:spcPts val="0"/>
                        </a:spcAft>
                      </a:pPr>
                      <a:r>
                        <a:rPr lang="en-US" sz="900" kern="0">
                          <a:effectLst/>
                        </a:rPr>
                        <a:t>S32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1332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Chinese pine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Mixed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40853249"/>
                  </a:ext>
                </a:extLst>
              </a:tr>
              <a:tr h="267297">
                <a:tc>
                  <a:txBody>
                    <a:bodyPr/>
                    <a:lstStyle/>
                    <a:p>
                      <a:pPr algn="ctr">
                        <a:spcAft>
                          <a:spcPts val="0"/>
                        </a:spcAft>
                      </a:pPr>
                      <a:r>
                        <a:rPr lang="en-US" sz="900" kern="0">
                          <a:effectLst/>
                        </a:rPr>
                        <a:t>S33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1341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shady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Mixed forest</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26690612"/>
                  </a:ext>
                </a:extLst>
              </a:tr>
              <a:tr h="267297">
                <a:tc>
                  <a:txBody>
                    <a:bodyPr/>
                    <a:lstStyle/>
                    <a:p>
                      <a:pPr algn="ctr">
                        <a:spcAft>
                          <a:spcPts val="0"/>
                        </a:spcAft>
                      </a:pPr>
                      <a:r>
                        <a:rPr lang="en-US" sz="900" kern="0">
                          <a:effectLst/>
                        </a:rPr>
                        <a:t>S34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1373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Slope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Half 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Grassland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Non -forest land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99347701"/>
                  </a:ext>
                </a:extLst>
              </a:tr>
              <a:tr h="227412">
                <a:tc>
                  <a:txBody>
                    <a:bodyPr/>
                    <a:lstStyle/>
                    <a:p>
                      <a:pPr algn="ctr">
                        <a:spcAft>
                          <a:spcPts val="0"/>
                        </a:spcAft>
                      </a:pPr>
                      <a:r>
                        <a:rPr lang="en-US" sz="900" kern="0">
                          <a:effectLst/>
                        </a:rPr>
                        <a:t>S35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1439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 Platform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Sunny slope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a:effectLst/>
                        </a:rPr>
                        <a:t>Caragana × Acacia</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0" dirty="0">
                          <a:effectLst/>
                        </a:rPr>
                        <a:t>Mixed forest</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83219221"/>
                  </a:ext>
                </a:extLst>
              </a:tr>
            </a:tbl>
          </a:graphicData>
        </a:graphic>
      </p:graphicFrame>
    </p:spTree>
    <p:extLst>
      <p:ext uri="{BB962C8B-B14F-4D97-AF65-F5344CB8AC3E}">
        <p14:creationId xmlns:p14="http://schemas.microsoft.com/office/powerpoint/2010/main" val="2754536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446868" y="908053"/>
            <a:ext cx="9525062" cy="980904"/>
            <a:chOff x="2267744" y="1071183"/>
            <a:chExt cx="6408712" cy="981577"/>
          </a:xfrm>
        </p:grpSpPr>
        <p:sp>
          <p:nvSpPr>
            <p:cNvPr id="16" name="Rektangel med enkelt afrundet hjørne 90"/>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351034"/>
              <a:ext cx="6276575" cy="400385"/>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Basic Statistical Analysis</a:t>
              </a: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 of Soil Bulk Density of Dumping Site</a:t>
              </a:r>
              <a:endParaRPr lang="zh-CN" altLang="en-US"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endParaRPr>
            </a:p>
          </p:txBody>
        </p:sp>
      </p:grpSp>
      <p:grpSp>
        <p:nvGrpSpPr>
          <p:cNvPr id="17415" name="组合 155"/>
          <p:cNvGrpSpPr>
            <a:grpSpLocks/>
          </p:cNvGrpSpPr>
          <p:nvPr/>
        </p:nvGrpSpPr>
        <p:grpSpPr bwMode="auto">
          <a:xfrm>
            <a:off x="431811" y="10874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1138240"/>
            <a:ext cx="1731433" cy="650875"/>
            <a:chOff x="1865994" y="4212943"/>
            <a:chExt cx="1340530" cy="613647"/>
          </a:xfrm>
        </p:grpSpPr>
        <p:grpSp>
          <p:nvGrpSpPr>
            <p:cNvPr id="46" name="组合 156"/>
            <p:cNvGrpSpPr>
              <a:grpSpLocks/>
            </p:cNvGrpSpPr>
            <p:nvPr/>
          </p:nvGrpSpPr>
          <p:grpSpPr bwMode="auto">
            <a:xfrm>
              <a:off x="1865994" y="4212943"/>
              <a:ext cx="1340530" cy="613647"/>
              <a:chOff x="1865994" y="4212943"/>
              <a:chExt cx="1340530" cy="613647"/>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ONE</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图片 5">
            <a:extLst>
              <a:ext uri="{FF2B5EF4-FFF2-40B4-BE49-F238E27FC236}">
                <a16:creationId xmlns:a16="http://schemas.microsoft.com/office/drawing/2014/main" id="{BE149ED2-9501-4CEF-A176-35E93869E1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939" y="2223880"/>
            <a:ext cx="7645975" cy="2799112"/>
          </a:xfrm>
          <a:prstGeom prst="rect">
            <a:avLst/>
          </a:prstGeom>
        </p:spPr>
      </p:pic>
      <p:sp>
        <p:nvSpPr>
          <p:cNvPr id="8" name="文本框 7">
            <a:extLst>
              <a:ext uri="{FF2B5EF4-FFF2-40B4-BE49-F238E27FC236}">
                <a16:creationId xmlns:a16="http://schemas.microsoft.com/office/drawing/2014/main" id="{5B61A1AB-F8E4-4511-80C5-6F8A33E2683C}"/>
              </a:ext>
            </a:extLst>
          </p:cNvPr>
          <p:cNvSpPr txBox="1"/>
          <p:nvPr/>
        </p:nvSpPr>
        <p:spPr>
          <a:xfrm>
            <a:off x="108948" y="5144989"/>
            <a:ext cx="11706782" cy="1631216"/>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In general, </a:t>
            </a:r>
            <a:r>
              <a:rPr lang="en-US" altLang="zh-CN" sz="2000" dirty="0">
                <a:solidFill>
                  <a:srgbClr val="FF0000"/>
                </a:solidFill>
                <a:latin typeface="Times New Roman" panose="02020603050405020304" pitchFamily="18" charset="0"/>
                <a:cs typeface="Times New Roman" panose="02020603050405020304" pitchFamily="18" charset="0"/>
              </a:rPr>
              <a:t>the BD increases with the depth of the soil layer. </a:t>
            </a:r>
            <a:r>
              <a:rPr lang="en-US" altLang="zh-CN" sz="2000" dirty="0">
                <a:latin typeface="Times New Roman" panose="02020603050405020304" pitchFamily="18" charset="0"/>
                <a:cs typeface="Times New Roman" panose="02020603050405020304" pitchFamily="18" charset="0"/>
              </a:rPr>
              <a:t>The BD of each soil layer </a:t>
            </a:r>
            <a:r>
              <a:rPr lang="en-US" altLang="zh-CN" sz="2000" dirty="0">
                <a:solidFill>
                  <a:srgbClr val="FF0000"/>
                </a:solidFill>
                <a:latin typeface="Times New Roman" panose="02020603050405020304" pitchFamily="18" charset="0"/>
                <a:cs typeface="Times New Roman" panose="02020603050405020304" pitchFamily="18" charset="0"/>
              </a:rPr>
              <a:t>varies greatly</a:t>
            </a:r>
            <a:r>
              <a:rPr lang="en-US" altLang="zh-CN" sz="2000" dirty="0">
                <a:latin typeface="Times New Roman" panose="02020603050405020304" pitchFamily="18" charset="0"/>
                <a:cs typeface="Times New Roman" panose="02020603050405020304" pitchFamily="18" charset="0"/>
              </a:rPr>
              <a:t>. For all stratifications, </a:t>
            </a:r>
            <a:r>
              <a:rPr lang="en-US" altLang="zh-CN" sz="2000" dirty="0">
                <a:solidFill>
                  <a:srgbClr val="FF0000"/>
                </a:solidFill>
                <a:latin typeface="Times New Roman" panose="02020603050405020304" pitchFamily="18" charset="0"/>
                <a:cs typeface="Times New Roman" panose="02020603050405020304" pitchFamily="18" charset="0"/>
              </a:rPr>
              <a:t>the standard deviation is relatively small</a:t>
            </a:r>
            <a:r>
              <a:rPr lang="en-US" altLang="zh-CN" sz="2000" dirty="0">
                <a:latin typeface="Times New Roman" panose="02020603050405020304" pitchFamily="18" charset="0"/>
                <a:cs typeface="Times New Roman" panose="02020603050405020304" pitchFamily="18" charset="0"/>
              </a:rPr>
              <a:t>, indicating that the differences between the data are relatively small and the data is relatively neat. In the sample plots, the BD’s </a:t>
            </a:r>
            <a:r>
              <a:rPr lang="en-US" altLang="zh-CN" sz="2000" dirty="0">
                <a:solidFill>
                  <a:srgbClr val="FF0000"/>
                </a:solidFill>
                <a:latin typeface="Times New Roman" panose="02020603050405020304" pitchFamily="18" charset="0"/>
                <a:cs typeface="Times New Roman" panose="02020603050405020304" pitchFamily="18" charset="0"/>
              </a:rPr>
              <a:t>coefficient of variation (CV)</a:t>
            </a:r>
            <a:r>
              <a:rPr lang="en-US" altLang="zh-CN" sz="2000" dirty="0">
                <a:latin typeface="Times New Roman" panose="02020603050405020304" pitchFamily="18" charset="0"/>
                <a:cs typeface="Times New Roman" panose="02020603050405020304" pitchFamily="18" charset="0"/>
              </a:rPr>
              <a:t> in each layer is between 10% and 100%, which is </a:t>
            </a:r>
            <a:r>
              <a:rPr lang="en-US" altLang="zh-CN" sz="2000" dirty="0">
                <a:solidFill>
                  <a:srgbClr val="FF0000"/>
                </a:solidFill>
                <a:latin typeface="Times New Roman" panose="02020603050405020304" pitchFamily="18" charset="0"/>
                <a:cs typeface="Times New Roman" panose="02020603050405020304" pitchFamily="18" charset="0"/>
              </a:rPr>
              <a:t>moderate variability</a:t>
            </a:r>
            <a:r>
              <a:rPr lang="en-US" altLang="zh-CN" sz="2000" dirty="0">
                <a:latin typeface="Times New Roman" panose="02020603050405020304" pitchFamily="18" charset="0"/>
                <a:cs typeface="Times New Roman" panose="02020603050405020304" pitchFamily="18" charset="0"/>
              </a:rPr>
              <a:t>, indicating that the sample mean can represent the overall data well.</a:t>
            </a:r>
            <a:endParaRPr lang="zh-CN" altLang="en-US" sz="2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8023415-0628-4E04-BE8E-97EB7FA3E25E}"/>
              </a:ext>
            </a:extLst>
          </p:cNvPr>
          <p:cNvSpPr txBox="1"/>
          <p:nvPr/>
        </p:nvSpPr>
        <p:spPr>
          <a:xfrm>
            <a:off x="8050602" y="2728558"/>
            <a:ext cx="3921328" cy="1631216"/>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It can be seen that </a:t>
            </a:r>
            <a:r>
              <a:rPr lang="en-US" altLang="zh-CN" sz="2000" dirty="0">
                <a:solidFill>
                  <a:srgbClr val="FF0000"/>
                </a:solidFill>
                <a:latin typeface="Times New Roman" panose="02020603050405020304" pitchFamily="18" charset="0"/>
                <a:cs typeface="Times New Roman" panose="02020603050405020304" pitchFamily="18" charset="0"/>
              </a:rPr>
              <a:t>the sample data basically obeys the normal distribution</a:t>
            </a:r>
            <a:r>
              <a:rPr lang="en-US" altLang="zh-CN" sz="2000" dirty="0">
                <a:latin typeface="Times New Roman" panose="02020603050405020304" pitchFamily="18" charset="0"/>
                <a:cs typeface="Times New Roman" panose="02020603050405020304" pitchFamily="18" charset="0"/>
              </a:rPr>
              <a:t> and can be used directly for subsequent geostatistical analysis.</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94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446868" y="908053"/>
            <a:ext cx="9569887" cy="949010"/>
            <a:chOff x="2267744" y="1071183"/>
            <a:chExt cx="6408712" cy="981577"/>
          </a:xfrm>
        </p:grpSpPr>
        <p:sp>
          <p:nvSpPr>
            <p:cNvPr id="16" name="Rektangel med enkelt afrundet hjørne 90"/>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153305"/>
              <a:ext cx="6276575" cy="795846"/>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a:buClr>
                  <a:srgbClr val="28292C"/>
                </a:buCl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2.1 Analysis of Spatial Differentiation </a:t>
              </a:r>
              <a:r>
                <a:rPr lang="en-US" altLang="zh-CN" sz="2400" b="1" dirty="0">
                  <a:solidFill>
                    <a:srgbClr val="FF0000"/>
                  </a:solidFill>
                  <a:latin typeface="Times New Roman" panose="02020603050405020304" pitchFamily="18" charset="0"/>
                  <a:ea typeface="微软雅黑" pitchFamily="34" charset="-122"/>
                  <a:cs typeface="Times New Roman" panose="02020603050405020304" pitchFamily="18" charset="0"/>
                </a:rPr>
                <a:t>Trend</a:t>
              </a: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 of Soil Bulk Density (Exploratory Spatial Data Analysis )</a:t>
              </a:r>
              <a:endParaRPr lang="zh-CN" altLang="en-US" sz="2000" dirty="0">
                <a:sym typeface="+mn-ea"/>
              </a:endParaRPr>
            </a:p>
          </p:txBody>
        </p:sp>
      </p:grpSp>
      <p:grpSp>
        <p:nvGrpSpPr>
          <p:cNvPr id="17415" name="组合 155"/>
          <p:cNvGrpSpPr>
            <a:grpSpLocks/>
          </p:cNvGrpSpPr>
          <p:nvPr/>
        </p:nvGrpSpPr>
        <p:grpSpPr bwMode="auto">
          <a:xfrm>
            <a:off x="431811" y="9350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935039"/>
            <a:ext cx="1731433" cy="650876"/>
            <a:chOff x="1865994" y="4212942"/>
            <a:chExt cx="1340530" cy="613648"/>
          </a:xfrm>
        </p:grpSpPr>
        <p:grpSp>
          <p:nvGrpSpPr>
            <p:cNvPr id="46" name="组合 156"/>
            <p:cNvGrpSpPr>
              <a:grpSpLocks/>
            </p:cNvGrpSpPr>
            <p:nvPr/>
          </p:nvGrpSpPr>
          <p:grpSpPr bwMode="auto">
            <a:xfrm>
              <a:off x="1865994" y="4212942"/>
              <a:ext cx="1340530" cy="613648"/>
              <a:chOff x="1865994" y="4212942"/>
              <a:chExt cx="1340530" cy="613648"/>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0" y="4212942"/>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TWO</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22" name="组合 21">
            <a:extLst>
              <a:ext uri="{FF2B5EF4-FFF2-40B4-BE49-F238E27FC236}">
                <a16:creationId xmlns:a16="http://schemas.microsoft.com/office/drawing/2014/main" id="{F7098E84-A242-41C8-9720-78E70B81BBBE}"/>
              </a:ext>
            </a:extLst>
          </p:cNvPr>
          <p:cNvGrpSpPr/>
          <p:nvPr/>
        </p:nvGrpSpPr>
        <p:grpSpPr>
          <a:xfrm>
            <a:off x="155032" y="1993271"/>
            <a:ext cx="2430614" cy="1892512"/>
            <a:chOff x="270" y="1332"/>
            <a:chExt cx="5797" cy="4330"/>
          </a:xfrm>
        </p:grpSpPr>
        <p:pic>
          <p:nvPicPr>
            <p:cNvPr id="23" name="图片 22">
              <a:extLst>
                <a:ext uri="{FF2B5EF4-FFF2-40B4-BE49-F238E27FC236}">
                  <a16:creationId xmlns:a16="http://schemas.microsoft.com/office/drawing/2014/main" id="{7E76C88C-CF55-40BC-9735-766795AFA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 y="1332"/>
              <a:ext cx="5797" cy="3656"/>
            </a:xfrm>
            <a:prstGeom prst="rect">
              <a:avLst/>
            </a:prstGeom>
          </p:spPr>
        </p:pic>
        <p:sp>
          <p:nvSpPr>
            <p:cNvPr id="25" name="文本框 24">
              <a:extLst>
                <a:ext uri="{FF2B5EF4-FFF2-40B4-BE49-F238E27FC236}">
                  <a16:creationId xmlns:a16="http://schemas.microsoft.com/office/drawing/2014/main" id="{C5AAC6C1-40A8-4A61-85FC-892943F49277}"/>
                </a:ext>
              </a:extLst>
            </p:cNvPr>
            <p:cNvSpPr txBox="1"/>
            <p:nvPr/>
          </p:nvSpPr>
          <p:spPr>
            <a:xfrm>
              <a:off x="2609" y="4817"/>
              <a:ext cx="3056" cy="845"/>
            </a:xfrm>
            <a:prstGeom prst="rect">
              <a:avLst/>
            </a:prstGeom>
            <a:noFill/>
          </p:spPr>
          <p:txBody>
            <a:bodyPr wrap="square" rtlCol="0">
              <a:spAutoFit/>
            </a:bodyPr>
            <a:lstStyle/>
            <a:p>
              <a:pPr algn="l"/>
              <a:r>
                <a:rPr lang="zh-CN" altLang="en-US" dirty="0">
                  <a:latin typeface="Times New Roman" panose="02020603050405020304" pitchFamily="18" charset="0"/>
                  <a:cs typeface="Times New Roman" panose="02020603050405020304" pitchFamily="18" charset="0"/>
                </a:rPr>
                <a:t>a ) 0-10cm</a:t>
              </a:r>
            </a:p>
          </p:txBody>
        </p:sp>
      </p:grpSp>
      <p:grpSp>
        <p:nvGrpSpPr>
          <p:cNvPr id="26" name="组合 25">
            <a:extLst>
              <a:ext uri="{FF2B5EF4-FFF2-40B4-BE49-F238E27FC236}">
                <a16:creationId xmlns:a16="http://schemas.microsoft.com/office/drawing/2014/main" id="{D95762D3-0B8C-47CD-9F32-FA5507974345}"/>
              </a:ext>
            </a:extLst>
          </p:cNvPr>
          <p:cNvGrpSpPr/>
          <p:nvPr/>
        </p:nvGrpSpPr>
        <p:grpSpPr>
          <a:xfrm>
            <a:off x="5504869" y="2030102"/>
            <a:ext cx="2239474" cy="1892665"/>
            <a:chOff x="12625" y="1196"/>
            <a:chExt cx="5798" cy="4624"/>
          </a:xfrm>
        </p:grpSpPr>
        <p:pic>
          <p:nvPicPr>
            <p:cNvPr id="27" name="图片 26">
              <a:extLst>
                <a:ext uri="{FF2B5EF4-FFF2-40B4-BE49-F238E27FC236}">
                  <a16:creationId xmlns:a16="http://schemas.microsoft.com/office/drawing/2014/main" id="{FC306973-B620-4A63-8E1E-D687ED045A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25" y="1196"/>
              <a:ext cx="5798" cy="3723"/>
            </a:xfrm>
            <a:prstGeom prst="rect">
              <a:avLst/>
            </a:prstGeom>
          </p:spPr>
        </p:pic>
        <p:sp>
          <p:nvSpPr>
            <p:cNvPr id="28" name="文本框 27">
              <a:extLst>
                <a:ext uri="{FF2B5EF4-FFF2-40B4-BE49-F238E27FC236}">
                  <a16:creationId xmlns:a16="http://schemas.microsoft.com/office/drawing/2014/main" id="{6DB75757-B049-41EE-90B9-13CB5AD233C1}"/>
                </a:ext>
              </a:extLst>
            </p:cNvPr>
            <p:cNvSpPr txBox="1"/>
            <p:nvPr/>
          </p:nvSpPr>
          <p:spPr>
            <a:xfrm>
              <a:off x="14414" y="4918"/>
              <a:ext cx="3624" cy="902"/>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c</a:t>
              </a:r>
              <a:r>
                <a:rPr lang="zh-CN" altLang="en-US" dirty="0">
                  <a:latin typeface="Times New Roman" panose="02020603050405020304" pitchFamily="18" charset="0"/>
                  <a:cs typeface="Times New Roman" panose="02020603050405020304" pitchFamily="18" charset="0"/>
                </a:rPr>
                <a:t> ) </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0cm</a:t>
              </a:r>
            </a:p>
          </p:txBody>
        </p:sp>
      </p:grpSp>
      <p:grpSp>
        <p:nvGrpSpPr>
          <p:cNvPr id="29" name="组合 28">
            <a:extLst>
              <a:ext uri="{FF2B5EF4-FFF2-40B4-BE49-F238E27FC236}">
                <a16:creationId xmlns:a16="http://schemas.microsoft.com/office/drawing/2014/main" id="{569583C5-02A9-48DF-9D3E-757A6506B837}"/>
              </a:ext>
            </a:extLst>
          </p:cNvPr>
          <p:cNvGrpSpPr/>
          <p:nvPr/>
        </p:nvGrpSpPr>
        <p:grpSpPr>
          <a:xfrm>
            <a:off x="2762174" y="1966433"/>
            <a:ext cx="2456236" cy="1912953"/>
            <a:chOff x="6431" y="1230"/>
            <a:chExt cx="5829" cy="4321"/>
          </a:xfrm>
        </p:grpSpPr>
        <p:pic>
          <p:nvPicPr>
            <p:cNvPr id="30" name="图片 29">
              <a:extLst>
                <a:ext uri="{FF2B5EF4-FFF2-40B4-BE49-F238E27FC236}">
                  <a16:creationId xmlns:a16="http://schemas.microsoft.com/office/drawing/2014/main" id="{CEF9B721-7A25-44CC-BE9A-E5E9FA15E4CF}"/>
                </a:ext>
              </a:extLst>
            </p:cNvPr>
            <p:cNvPicPr>
              <a:picLocks noChangeAspect="1"/>
            </p:cNvPicPr>
            <p:nvPr/>
          </p:nvPicPr>
          <p:blipFill>
            <a:blip r:embed="rId5"/>
            <a:stretch>
              <a:fillRect/>
            </a:stretch>
          </p:blipFill>
          <p:spPr>
            <a:xfrm>
              <a:off x="6431" y="1230"/>
              <a:ext cx="5829" cy="3655"/>
            </a:xfrm>
            <a:prstGeom prst="rect">
              <a:avLst/>
            </a:prstGeom>
          </p:spPr>
        </p:pic>
        <p:sp>
          <p:nvSpPr>
            <p:cNvPr id="31" name="文本框 30">
              <a:extLst>
                <a:ext uri="{FF2B5EF4-FFF2-40B4-BE49-F238E27FC236}">
                  <a16:creationId xmlns:a16="http://schemas.microsoft.com/office/drawing/2014/main" id="{3D1EE508-F5D4-4639-8E0C-95F3515BF32B}"/>
                </a:ext>
              </a:extLst>
            </p:cNvPr>
            <p:cNvSpPr txBox="1"/>
            <p:nvPr/>
          </p:nvSpPr>
          <p:spPr>
            <a:xfrm>
              <a:off x="8535" y="4717"/>
              <a:ext cx="3322" cy="834"/>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b</a:t>
              </a:r>
              <a:r>
                <a:rPr lang="zh-CN" altLang="en-US" dirty="0">
                  <a:latin typeface="Times New Roman" panose="02020603050405020304" pitchFamily="18" charset="0"/>
                  <a:cs typeface="Times New Roman" panose="02020603050405020304" pitchFamily="18" charset="0"/>
                </a:rPr>
                <a:t> ) </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0cm</a:t>
              </a:r>
            </a:p>
          </p:txBody>
        </p:sp>
      </p:grpSp>
      <p:grpSp>
        <p:nvGrpSpPr>
          <p:cNvPr id="32" name="组合 31">
            <a:extLst>
              <a:ext uri="{FF2B5EF4-FFF2-40B4-BE49-F238E27FC236}">
                <a16:creationId xmlns:a16="http://schemas.microsoft.com/office/drawing/2014/main" id="{CB696C13-C40C-486E-AE5B-3848E628BB08}"/>
              </a:ext>
            </a:extLst>
          </p:cNvPr>
          <p:cNvGrpSpPr/>
          <p:nvPr/>
        </p:nvGrpSpPr>
        <p:grpSpPr>
          <a:xfrm>
            <a:off x="108948" y="4049298"/>
            <a:ext cx="2502293" cy="1806411"/>
            <a:chOff x="267" y="5954"/>
            <a:chExt cx="5800" cy="4654"/>
          </a:xfrm>
        </p:grpSpPr>
        <p:sp>
          <p:nvSpPr>
            <p:cNvPr id="33" name="文本框 32">
              <a:extLst>
                <a:ext uri="{FF2B5EF4-FFF2-40B4-BE49-F238E27FC236}">
                  <a16:creationId xmlns:a16="http://schemas.microsoft.com/office/drawing/2014/main" id="{D640EF6E-65C0-4D20-B3A4-4AF968CF65F1}"/>
                </a:ext>
              </a:extLst>
            </p:cNvPr>
            <p:cNvSpPr txBox="1"/>
            <p:nvPr/>
          </p:nvSpPr>
          <p:spPr>
            <a:xfrm>
              <a:off x="2517" y="9656"/>
              <a:ext cx="3104" cy="952"/>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d</a:t>
              </a:r>
              <a:r>
                <a:rPr lang="zh-CN" altLang="en-US" dirty="0">
                  <a:latin typeface="Times New Roman" panose="02020603050405020304" pitchFamily="18" charset="0"/>
                  <a:cs typeface="Times New Roman" panose="02020603050405020304" pitchFamily="18" charset="0"/>
                </a:rPr>
                <a:t> ) </a:t>
              </a:r>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0cm</a:t>
              </a:r>
            </a:p>
          </p:txBody>
        </p:sp>
        <p:pic>
          <p:nvPicPr>
            <p:cNvPr id="34" name="图片 33">
              <a:extLst>
                <a:ext uri="{FF2B5EF4-FFF2-40B4-BE49-F238E27FC236}">
                  <a16:creationId xmlns:a16="http://schemas.microsoft.com/office/drawing/2014/main" id="{03B1EDCF-B88C-4DBC-B2EF-09CADAA07C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 y="5954"/>
              <a:ext cx="5800" cy="3702"/>
            </a:xfrm>
            <a:prstGeom prst="rect">
              <a:avLst/>
            </a:prstGeom>
          </p:spPr>
        </p:pic>
      </p:grpSp>
      <p:grpSp>
        <p:nvGrpSpPr>
          <p:cNvPr id="35" name="组合 34">
            <a:extLst>
              <a:ext uri="{FF2B5EF4-FFF2-40B4-BE49-F238E27FC236}">
                <a16:creationId xmlns:a16="http://schemas.microsoft.com/office/drawing/2014/main" id="{74286130-A643-4553-B161-BC152215CCBE}"/>
              </a:ext>
            </a:extLst>
          </p:cNvPr>
          <p:cNvGrpSpPr/>
          <p:nvPr/>
        </p:nvGrpSpPr>
        <p:grpSpPr>
          <a:xfrm>
            <a:off x="2820865" y="4049130"/>
            <a:ext cx="2299384" cy="1863986"/>
            <a:chOff x="6766" y="5954"/>
            <a:chExt cx="5668" cy="4442"/>
          </a:xfrm>
        </p:grpSpPr>
        <p:sp>
          <p:nvSpPr>
            <p:cNvPr id="36" name="文本框 35">
              <a:extLst>
                <a:ext uri="{FF2B5EF4-FFF2-40B4-BE49-F238E27FC236}">
                  <a16:creationId xmlns:a16="http://schemas.microsoft.com/office/drawing/2014/main" id="{CC852A5E-8447-4DDF-B85F-FEE487988050}"/>
                </a:ext>
              </a:extLst>
            </p:cNvPr>
            <p:cNvSpPr txBox="1"/>
            <p:nvPr/>
          </p:nvSpPr>
          <p:spPr>
            <a:xfrm>
              <a:off x="8846" y="9516"/>
              <a:ext cx="3588" cy="880"/>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e</a:t>
              </a:r>
              <a:r>
                <a:rPr lang="zh-CN" altLang="en-US" dirty="0">
                  <a:latin typeface="Times New Roman" panose="02020603050405020304" pitchFamily="18" charset="0"/>
                  <a:cs typeface="Times New Roman" panose="02020603050405020304" pitchFamily="18" charset="0"/>
                </a:rPr>
                <a:t> ) </a:t>
              </a:r>
              <a:r>
                <a:rPr lang="en-US" altLang="zh-CN" dirty="0">
                  <a:latin typeface="Times New Roman" panose="02020603050405020304" pitchFamily="18" charset="0"/>
                  <a:cs typeface="Times New Roman" panose="02020603050405020304" pitchFamily="18" charset="0"/>
                </a:rPr>
                <a:t>4</a:t>
              </a:r>
              <a:r>
                <a:rPr lang="zh-CN" altLang="en-US"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5</a:t>
              </a:r>
              <a:r>
                <a:rPr lang="zh-CN" altLang="en-US" dirty="0">
                  <a:latin typeface="Times New Roman" panose="02020603050405020304" pitchFamily="18" charset="0"/>
                  <a:cs typeface="Times New Roman" panose="02020603050405020304" pitchFamily="18" charset="0"/>
                </a:rPr>
                <a:t>0cm</a:t>
              </a:r>
            </a:p>
          </p:txBody>
        </p:sp>
        <p:pic>
          <p:nvPicPr>
            <p:cNvPr id="37" name="图片 36">
              <a:extLst>
                <a:ext uri="{FF2B5EF4-FFF2-40B4-BE49-F238E27FC236}">
                  <a16:creationId xmlns:a16="http://schemas.microsoft.com/office/drawing/2014/main" id="{816974E7-D2EC-4583-A53E-BC3E8EE339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66" y="5954"/>
              <a:ext cx="5668" cy="3703"/>
            </a:xfrm>
            <a:prstGeom prst="rect">
              <a:avLst/>
            </a:prstGeom>
          </p:spPr>
        </p:pic>
      </p:grpSp>
      <p:grpSp>
        <p:nvGrpSpPr>
          <p:cNvPr id="38" name="组合 37">
            <a:extLst>
              <a:ext uri="{FF2B5EF4-FFF2-40B4-BE49-F238E27FC236}">
                <a16:creationId xmlns:a16="http://schemas.microsoft.com/office/drawing/2014/main" id="{AADF1403-7BF4-4EDC-8CD8-EA38D8342E89}"/>
              </a:ext>
            </a:extLst>
          </p:cNvPr>
          <p:cNvGrpSpPr/>
          <p:nvPr/>
        </p:nvGrpSpPr>
        <p:grpSpPr>
          <a:xfrm>
            <a:off x="5429575" y="4086128"/>
            <a:ext cx="2354063" cy="1863819"/>
            <a:chOff x="12693" y="5954"/>
            <a:chExt cx="5730" cy="4444"/>
          </a:xfrm>
        </p:grpSpPr>
        <p:sp>
          <p:nvSpPr>
            <p:cNvPr id="39" name="文本框 38">
              <a:extLst>
                <a:ext uri="{FF2B5EF4-FFF2-40B4-BE49-F238E27FC236}">
                  <a16:creationId xmlns:a16="http://schemas.microsoft.com/office/drawing/2014/main" id="{8EC5E146-1B21-4B8A-BB37-E7C86E056A8C}"/>
                </a:ext>
              </a:extLst>
            </p:cNvPr>
            <p:cNvSpPr txBox="1"/>
            <p:nvPr/>
          </p:nvSpPr>
          <p:spPr>
            <a:xfrm>
              <a:off x="14515" y="9518"/>
              <a:ext cx="3543" cy="880"/>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f</a:t>
              </a:r>
              <a:r>
                <a:rPr lang="zh-CN" altLang="en-US" dirty="0">
                  <a:latin typeface="Times New Roman" panose="02020603050405020304" pitchFamily="18" charset="0"/>
                  <a:cs typeface="Times New Roman" panose="02020603050405020304" pitchFamily="18" charset="0"/>
                </a:rPr>
                <a:t> ) </a:t>
              </a:r>
              <a:r>
                <a:rPr lang="en-US" altLang="zh-CN" dirty="0">
                  <a:latin typeface="Times New Roman" panose="02020603050405020304" pitchFamily="18" charset="0"/>
                  <a:cs typeface="Times New Roman" panose="02020603050405020304" pitchFamily="18" charset="0"/>
                </a:rPr>
                <a:t>5</a:t>
              </a:r>
              <a:r>
                <a:rPr lang="zh-CN" altLang="en-US"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6</a:t>
              </a:r>
              <a:r>
                <a:rPr lang="zh-CN" altLang="en-US" dirty="0">
                  <a:latin typeface="Times New Roman" panose="02020603050405020304" pitchFamily="18" charset="0"/>
                  <a:cs typeface="Times New Roman" panose="02020603050405020304" pitchFamily="18" charset="0"/>
                </a:rPr>
                <a:t>0cm</a:t>
              </a:r>
            </a:p>
          </p:txBody>
        </p:sp>
        <p:pic>
          <p:nvPicPr>
            <p:cNvPr id="40" name="图片 39">
              <a:extLst>
                <a:ext uri="{FF2B5EF4-FFF2-40B4-BE49-F238E27FC236}">
                  <a16:creationId xmlns:a16="http://schemas.microsoft.com/office/drawing/2014/main" id="{7AF7AAA0-4E65-423F-A75F-E41F515848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93" y="5954"/>
              <a:ext cx="5730" cy="3701"/>
            </a:xfrm>
            <a:prstGeom prst="rect">
              <a:avLst/>
            </a:prstGeom>
          </p:spPr>
        </p:pic>
      </p:grpSp>
      <p:sp>
        <p:nvSpPr>
          <p:cNvPr id="2" name="文本框 1">
            <a:extLst>
              <a:ext uri="{FF2B5EF4-FFF2-40B4-BE49-F238E27FC236}">
                <a16:creationId xmlns:a16="http://schemas.microsoft.com/office/drawing/2014/main" id="{94BA81C5-8AE3-4785-AC5C-6B25E64DC21F}"/>
              </a:ext>
            </a:extLst>
          </p:cNvPr>
          <p:cNvSpPr txBox="1"/>
          <p:nvPr/>
        </p:nvSpPr>
        <p:spPr>
          <a:xfrm>
            <a:off x="7887815" y="1966433"/>
            <a:ext cx="4128940" cy="4801314"/>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In general, the </a:t>
            </a:r>
            <a:r>
              <a:rPr lang="en-US" altLang="zh-CN" dirty="0">
                <a:solidFill>
                  <a:srgbClr val="FF0000"/>
                </a:solidFill>
                <a:latin typeface="Times New Roman" panose="02020603050405020304" pitchFamily="18" charset="0"/>
                <a:cs typeface="Times New Roman" panose="02020603050405020304" pitchFamily="18" charset="0"/>
              </a:rPr>
              <a:t>amplitude</a:t>
            </a:r>
            <a:r>
              <a:rPr lang="en-US" altLang="zh-CN" dirty="0">
                <a:latin typeface="Times New Roman" panose="02020603050405020304" pitchFamily="18" charset="0"/>
                <a:cs typeface="Times New Roman" panose="02020603050405020304" pitchFamily="18" charset="0"/>
              </a:rPr>
              <a:t> of BD in </a:t>
            </a:r>
            <a:r>
              <a:rPr lang="en-US" altLang="zh-CN" dirty="0">
                <a:solidFill>
                  <a:srgbClr val="FF0000"/>
                </a:solidFill>
                <a:latin typeface="Times New Roman" panose="02020603050405020304" pitchFamily="18" charset="0"/>
                <a:cs typeface="Times New Roman" panose="02020603050405020304" pitchFamily="18" charset="0"/>
              </a:rPr>
              <a:t>0-20 cm</a:t>
            </a:r>
            <a:r>
              <a:rPr lang="en-US" altLang="zh-CN" dirty="0">
                <a:latin typeface="Times New Roman" panose="02020603050405020304" pitchFamily="18" charset="0"/>
                <a:cs typeface="Times New Roman" panose="02020603050405020304" pitchFamily="18" charset="0"/>
              </a:rPr>
              <a:t> two-layer was </a:t>
            </a:r>
            <a:r>
              <a:rPr lang="en-US" altLang="zh-CN" dirty="0">
                <a:solidFill>
                  <a:srgbClr val="FF0000"/>
                </a:solidFill>
                <a:latin typeface="Times New Roman" panose="02020603050405020304" pitchFamily="18" charset="0"/>
                <a:cs typeface="Times New Roman" panose="02020603050405020304" pitchFamily="18" charset="0"/>
              </a:rPr>
              <a:t>smaller</a:t>
            </a:r>
            <a:r>
              <a:rPr lang="en-US" altLang="zh-CN" dirty="0">
                <a:latin typeface="Times New Roman" panose="02020603050405020304" pitchFamily="18" charset="0"/>
                <a:cs typeface="Times New Roman" panose="02020603050405020304" pitchFamily="18" charset="0"/>
              </a:rPr>
              <a:t> in the east-west and north-south direction, and the north-south direction was larger than the east-west direction. In the </a:t>
            </a:r>
            <a:r>
              <a:rPr lang="en-US" altLang="zh-CN" dirty="0">
                <a:solidFill>
                  <a:srgbClr val="FF0000"/>
                </a:solidFill>
                <a:latin typeface="Times New Roman" panose="02020603050405020304" pitchFamily="18" charset="0"/>
                <a:cs typeface="Times New Roman" panose="02020603050405020304" pitchFamily="18" charset="0"/>
              </a:rPr>
              <a:t>20-60 cm </a:t>
            </a:r>
            <a:r>
              <a:rPr lang="en-US" altLang="zh-CN" dirty="0">
                <a:latin typeface="Times New Roman" panose="02020603050405020304" pitchFamily="18" charset="0"/>
                <a:cs typeface="Times New Roman" panose="02020603050405020304" pitchFamily="18" charset="0"/>
              </a:rPr>
              <a:t>four-layer, the </a:t>
            </a:r>
            <a:r>
              <a:rPr lang="en-US" altLang="zh-CN" dirty="0">
                <a:solidFill>
                  <a:srgbClr val="FF0000"/>
                </a:solidFill>
                <a:latin typeface="Times New Roman" panose="02020603050405020304" pitchFamily="18" charset="0"/>
                <a:cs typeface="Times New Roman" panose="02020603050405020304" pitchFamily="18" charset="0"/>
              </a:rPr>
              <a:t>amplitude</a:t>
            </a:r>
            <a:r>
              <a:rPr lang="en-US" altLang="zh-CN" dirty="0">
                <a:latin typeface="Times New Roman" panose="02020603050405020304" pitchFamily="18" charset="0"/>
                <a:cs typeface="Times New Roman" panose="02020603050405020304" pitchFamily="18" charset="0"/>
              </a:rPr>
              <a:t> of variation in soil density in the </a:t>
            </a:r>
            <a:r>
              <a:rPr lang="en-US" altLang="zh-CN" dirty="0">
                <a:solidFill>
                  <a:srgbClr val="FF0000"/>
                </a:solidFill>
                <a:latin typeface="Times New Roman" panose="02020603050405020304" pitchFamily="18" charset="0"/>
                <a:cs typeface="Times New Roman" panose="02020603050405020304" pitchFamily="18" charset="0"/>
              </a:rPr>
              <a:t>east-west direction was much larger than the north-south direction</a:t>
            </a:r>
            <a:r>
              <a:rPr lang="en-US" altLang="zh-CN" dirty="0">
                <a:latin typeface="Times New Roman" panose="02020603050405020304" pitchFamily="18" charset="0"/>
                <a:cs typeface="Times New Roman" panose="02020603050405020304" pitchFamily="18" charset="0"/>
              </a:rPr>
              <a:t>, and even 4.4 times of the north-south direction.</a:t>
            </a:r>
          </a:p>
          <a:p>
            <a:pPr algn="just"/>
            <a:endParaRPr lang="en-US" altLang="zh-CN" dirty="0">
              <a:latin typeface="Times New Roman" panose="02020603050405020304" pitchFamily="18" charset="0"/>
              <a:cs typeface="Times New Roman" panose="02020603050405020304" pitchFamily="18" charset="0"/>
            </a:endParaRPr>
          </a:p>
          <a:p>
            <a:pPr algn="just"/>
            <a:r>
              <a:rPr lang="en-US" altLang="zh-CN" dirty="0">
                <a:solidFill>
                  <a:srgbClr val="FF0000"/>
                </a:solidFill>
                <a:latin typeface="Times New Roman" panose="02020603050405020304" pitchFamily="18" charset="0"/>
                <a:cs typeface="Times New Roman" panose="02020603050405020304" pitchFamily="18" charset="0"/>
              </a:rPr>
              <a:t>From west to east</a:t>
            </a:r>
            <a:r>
              <a:rPr lang="en-US" altLang="zh-CN" dirty="0">
                <a:latin typeface="Times New Roman" panose="02020603050405020304" pitchFamily="18" charset="0"/>
                <a:cs typeface="Times New Roman" panose="02020603050405020304" pitchFamily="18" charset="0"/>
              </a:rPr>
              <a:t>, the BD of 0-10 cm soil layer decreased in a small stage, while the BD of other soil layers gradually increased with different linearity. </a:t>
            </a:r>
            <a:r>
              <a:rPr lang="en-US" altLang="zh-CN" dirty="0">
                <a:solidFill>
                  <a:srgbClr val="FF0000"/>
                </a:solidFill>
                <a:latin typeface="Times New Roman" panose="02020603050405020304" pitchFamily="18" charset="0"/>
                <a:cs typeface="Times New Roman" panose="02020603050405020304" pitchFamily="18" charset="0"/>
              </a:rPr>
              <a:t>From south to north</a:t>
            </a:r>
            <a:r>
              <a:rPr lang="en-US" altLang="zh-CN" dirty="0">
                <a:latin typeface="Times New Roman" panose="02020603050405020304" pitchFamily="18" charset="0"/>
                <a:cs typeface="Times New Roman" panose="02020603050405020304" pitchFamily="18" charset="0"/>
              </a:rPr>
              <a:t>, the BD of 0–20 cm soil decreased, while the BD of other soil layers gradually increase with different linearities.</a:t>
            </a:r>
            <a:endParaRPr lang="zh-CN" altLang="en-US"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62B82C8-1D4C-4BDC-94F2-72FB31A8466B}"/>
              </a:ext>
            </a:extLst>
          </p:cNvPr>
          <p:cNvSpPr txBox="1"/>
          <p:nvPr/>
        </p:nvSpPr>
        <p:spPr>
          <a:xfrm>
            <a:off x="165138" y="5975770"/>
            <a:ext cx="7190701"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 can clearly see the spatial variation </a:t>
            </a:r>
            <a:r>
              <a:rPr lang="en-US" altLang="zh-CN" sz="2400" dirty="0">
                <a:solidFill>
                  <a:srgbClr val="FF0000"/>
                </a:solidFill>
                <a:latin typeface="Times New Roman" panose="02020603050405020304" pitchFamily="18" charset="0"/>
                <a:cs typeface="Times New Roman" panose="02020603050405020304" pitchFamily="18" charset="0"/>
              </a:rPr>
              <a:t>trend </a:t>
            </a:r>
            <a:r>
              <a:rPr lang="en-US" altLang="zh-CN" sz="2400" dirty="0">
                <a:latin typeface="Times New Roman" panose="02020603050405020304" pitchFamily="18" charset="0"/>
                <a:cs typeface="Times New Roman" panose="02020603050405020304" pitchFamily="18" charset="0"/>
              </a:rPr>
              <a:t>of BD (east-west and south-north) in the study area.</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398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22" name="组合 7">
            <a:extLst>
              <a:ext uri="{FF2B5EF4-FFF2-40B4-BE49-F238E27FC236}">
                <a16:creationId xmlns:a16="http://schemas.microsoft.com/office/drawing/2014/main" id="{BF962058-9F14-40CD-9E67-AC14A72AAD4B}"/>
              </a:ext>
            </a:extLst>
          </p:cNvPr>
          <p:cNvGrpSpPr>
            <a:grpSpLocks/>
          </p:cNvGrpSpPr>
          <p:nvPr/>
        </p:nvGrpSpPr>
        <p:grpSpPr bwMode="auto">
          <a:xfrm>
            <a:off x="2446868" y="908053"/>
            <a:ext cx="9313333" cy="949010"/>
            <a:chOff x="2267744" y="1071183"/>
            <a:chExt cx="6408712" cy="981577"/>
          </a:xfrm>
        </p:grpSpPr>
        <p:sp>
          <p:nvSpPr>
            <p:cNvPr id="23" name="Rektangel med enkelt afrundet hjørne 90">
              <a:extLst>
                <a:ext uri="{FF2B5EF4-FFF2-40B4-BE49-F238E27FC236}">
                  <a16:creationId xmlns:a16="http://schemas.microsoft.com/office/drawing/2014/main" id="{D595BEC2-AB91-44AB-BEC2-8484CD038380}"/>
                </a:ext>
              </a:extLst>
            </p:cNvPr>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25" name="矩形 24">
              <a:extLst>
                <a:ext uri="{FF2B5EF4-FFF2-40B4-BE49-F238E27FC236}">
                  <a16:creationId xmlns:a16="http://schemas.microsoft.com/office/drawing/2014/main" id="{65E2D1A7-987D-415C-979E-3CFE1E764AC9}"/>
                </a:ext>
              </a:extLst>
            </p:cNvPr>
            <p:cNvSpPr>
              <a:spLocks noChangeArrowheads="1"/>
            </p:cNvSpPr>
            <p:nvPr/>
          </p:nvSpPr>
          <p:spPr bwMode="auto">
            <a:xfrm>
              <a:off x="2333813" y="1185138"/>
              <a:ext cx="6276575" cy="732178"/>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a:buClr>
                  <a:srgbClr val="28292C"/>
                </a:buCl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2.2 Analysis of </a:t>
              </a: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Spatial Distribution </a:t>
              </a: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Law of Soil Bulk Density (Inverse Distance Weighting)</a:t>
              </a:r>
              <a:endParaRPr lang="zh-CN" altLang="en-US" sz="2000" dirty="0">
                <a:sym typeface="+mn-ea"/>
              </a:endParaRPr>
            </a:p>
          </p:txBody>
        </p:sp>
      </p:grpSp>
      <p:grpSp>
        <p:nvGrpSpPr>
          <p:cNvPr id="26" name="组合 155">
            <a:extLst>
              <a:ext uri="{FF2B5EF4-FFF2-40B4-BE49-F238E27FC236}">
                <a16:creationId xmlns:a16="http://schemas.microsoft.com/office/drawing/2014/main" id="{1EE4AF86-405A-4E46-B60D-84F003A34BE8}"/>
              </a:ext>
            </a:extLst>
          </p:cNvPr>
          <p:cNvGrpSpPr>
            <a:grpSpLocks/>
          </p:cNvGrpSpPr>
          <p:nvPr/>
        </p:nvGrpSpPr>
        <p:grpSpPr bwMode="auto">
          <a:xfrm>
            <a:off x="431811" y="935039"/>
            <a:ext cx="1731433" cy="650876"/>
            <a:chOff x="1865994" y="4212942"/>
            <a:chExt cx="1340530" cy="613648"/>
          </a:xfrm>
        </p:grpSpPr>
        <p:grpSp>
          <p:nvGrpSpPr>
            <p:cNvPr id="27" name="组合 156">
              <a:extLst>
                <a:ext uri="{FF2B5EF4-FFF2-40B4-BE49-F238E27FC236}">
                  <a16:creationId xmlns:a16="http://schemas.microsoft.com/office/drawing/2014/main" id="{A56E2F9E-59C4-41B2-9D33-3E0B8357338B}"/>
                </a:ext>
              </a:extLst>
            </p:cNvPr>
            <p:cNvGrpSpPr>
              <a:grpSpLocks/>
            </p:cNvGrpSpPr>
            <p:nvPr/>
          </p:nvGrpSpPr>
          <p:grpSpPr bwMode="auto">
            <a:xfrm>
              <a:off x="1865994" y="4212942"/>
              <a:ext cx="1340530" cy="613648"/>
              <a:chOff x="1865994" y="4212942"/>
              <a:chExt cx="1340530" cy="613648"/>
            </a:xfrm>
          </p:grpSpPr>
          <p:sp>
            <p:nvSpPr>
              <p:cNvPr id="29" name="圆角矩形 47">
                <a:extLst>
                  <a:ext uri="{FF2B5EF4-FFF2-40B4-BE49-F238E27FC236}">
                    <a16:creationId xmlns:a16="http://schemas.microsoft.com/office/drawing/2014/main" id="{AB012452-1B76-48C7-9369-B188D2290EC7}"/>
                  </a:ext>
                </a:extLst>
              </p:cNvPr>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30" name="同侧圆角矩形 48">
                <a:extLst>
                  <a:ext uri="{FF2B5EF4-FFF2-40B4-BE49-F238E27FC236}">
                    <a16:creationId xmlns:a16="http://schemas.microsoft.com/office/drawing/2014/main" id="{74BDE0B8-CCC7-43B4-823F-A35093E63EBF}"/>
                  </a:ext>
                </a:extLst>
              </p:cNvPr>
              <p:cNvSpPr/>
              <p:nvPr/>
            </p:nvSpPr>
            <p:spPr>
              <a:xfrm>
                <a:off x="1972460" y="4212942"/>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28" name="矩形 157">
              <a:extLst>
                <a:ext uri="{FF2B5EF4-FFF2-40B4-BE49-F238E27FC236}">
                  <a16:creationId xmlns:a16="http://schemas.microsoft.com/office/drawing/2014/main" id="{EAAB842B-AE6B-4A97-8B72-07A782436707}"/>
                </a:ext>
              </a:extLst>
            </p:cNvPr>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TWO</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52" name="图片 51" descr="1">
            <a:extLst>
              <a:ext uri="{FF2B5EF4-FFF2-40B4-BE49-F238E27FC236}">
                <a16:creationId xmlns:a16="http://schemas.microsoft.com/office/drawing/2014/main" id="{DF05A17D-FFDE-4B65-8645-ABD58D0B75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349" y="2279970"/>
            <a:ext cx="2344537" cy="1657847"/>
          </a:xfrm>
          <a:prstGeom prst="rect">
            <a:avLst/>
          </a:prstGeom>
        </p:spPr>
      </p:pic>
      <p:pic>
        <p:nvPicPr>
          <p:cNvPr id="53" name="图片 52" descr="2">
            <a:extLst>
              <a:ext uri="{FF2B5EF4-FFF2-40B4-BE49-F238E27FC236}">
                <a16:creationId xmlns:a16="http://schemas.microsoft.com/office/drawing/2014/main" id="{58937098-8492-497D-8E0C-86D0F058E1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6885" y="2251719"/>
            <a:ext cx="2344115" cy="1657847"/>
          </a:xfrm>
          <a:prstGeom prst="rect">
            <a:avLst/>
          </a:prstGeom>
        </p:spPr>
      </p:pic>
      <p:pic>
        <p:nvPicPr>
          <p:cNvPr id="54" name="图片 53" descr="3">
            <a:extLst>
              <a:ext uri="{FF2B5EF4-FFF2-40B4-BE49-F238E27FC236}">
                <a16:creationId xmlns:a16="http://schemas.microsoft.com/office/drawing/2014/main" id="{22B3AAF7-6D1A-4BE0-A381-FC66C76F31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0449" y="2250426"/>
            <a:ext cx="2344537" cy="1658269"/>
          </a:xfrm>
          <a:prstGeom prst="rect">
            <a:avLst/>
          </a:prstGeom>
        </p:spPr>
      </p:pic>
      <p:pic>
        <p:nvPicPr>
          <p:cNvPr id="55" name="图片 54" descr="4">
            <a:extLst>
              <a:ext uri="{FF2B5EF4-FFF2-40B4-BE49-F238E27FC236}">
                <a16:creationId xmlns:a16="http://schemas.microsoft.com/office/drawing/2014/main" id="{2B5EBAE8-807D-4862-88E0-B5FADA9ADA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349" y="4105787"/>
            <a:ext cx="2426416" cy="1716091"/>
          </a:xfrm>
          <a:prstGeom prst="rect">
            <a:avLst/>
          </a:prstGeom>
        </p:spPr>
      </p:pic>
      <p:pic>
        <p:nvPicPr>
          <p:cNvPr id="56" name="图片 55" descr="5">
            <a:extLst>
              <a:ext uri="{FF2B5EF4-FFF2-40B4-BE49-F238E27FC236}">
                <a16:creationId xmlns:a16="http://schemas.microsoft.com/office/drawing/2014/main" id="{1FBC4561-69C9-4419-99DE-98C12A0535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56884" y="4076901"/>
            <a:ext cx="2426838" cy="1716091"/>
          </a:xfrm>
          <a:prstGeom prst="rect">
            <a:avLst/>
          </a:prstGeom>
        </p:spPr>
      </p:pic>
      <p:pic>
        <p:nvPicPr>
          <p:cNvPr id="57" name="图片 56" descr="6">
            <a:extLst>
              <a:ext uri="{FF2B5EF4-FFF2-40B4-BE49-F238E27FC236}">
                <a16:creationId xmlns:a16="http://schemas.microsoft.com/office/drawing/2014/main" id="{5F4A7E58-F4CD-40D4-B279-0CF76F5139F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20769" y="4076243"/>
            <a:ext cx="2469466" cy="1745635"/>
          </a:xfrm>
          <a:prstGeom prst="rect">
            <a:avLst/>
          </a:prstGeom>
        </p:spPr>
      </p:pic>
      <p:sp>
        <p:nvSpPr>
          <p:cNvPr id="58" name="文本框 57">
            <a:extLst>
              <a:ext uri="{FF2B5EF4-FFF2-40B4-BE49-F238E27FC236}">
                <a16:creationId xmlns:a16="http://schemas.microsoft.com/office/drawing/2014/main" id="{37F3D2EB-C741-4862-8849-FC958B2471B8}"/>
              </a:ext>
            </a:extLst>
          </p:cNvPr>
          <p:cNvSpPr txBox="1"/>
          <p:nvPr/>
        </p:nvSpPr>
        <p:spPr>
          <a:xfrm>
            <a:off x="8127282" y="2003115"/>
            <a:ext cx="3891255" cy="4401205"/>
          </a:xfrm>
          <a:prstGeom prst="rect">
            <a:avLst/>
          </a:prstGeom>
          <a:noFill/>
        </p:spPr>
        <p:txBody>
          <a:bodyPr wrap="square" rtlCol="0">
            <a:spAutoFit/>
          </a:bodyPr>
          <a:lstStyle/>
          <a:p>
            <a:pPr algn="just">
              <a:spcBef>
                <a:spcPts val="600"/>
              </a:spcBef>
              <a:spcAft>
                <a:spcPts val="600"/>
              </a:spcAft>
            </a:pPr>
            <a:r>
              <a:rPr lang="en-US" altLang="zh-CN" sz="2000" dirty="0">
                <a:latin typeface="Times New Roman" panose="02020603050405020304" pitchFamily="18" charset="0"/>
                <a:cs typeface="Times New Roman" panose="02020603050405020304" pitchFamily="18" charset="0"/>
              </a:rPr>
              <a:t>The IDW is finally selected for spatial interpolation analysis.</a:t>
            </a:r>
          </a:p>
          <a:p>
            <a:pPr algn="just">
              <a:spcBef>
                <a:spcPts val="600"/>
              </a:spcBef>
              <a:spcAft>
                <a:spcPts val="600"/>
              </a:spcAft>
            </a:pPr>
            <a:r>
              <a:rPr lang="en-US" altLang="zh-CN" sz="2000" dirty="0">
                <a:latin typeface="Times New Roman" panose="02020603050405020304" pitchFamily="18" charset="0"/>
                <a:cs typeface="Times New Roman" panose="02020603050405020304" pitchFamily="18" charset="0"/>
              </a:rPr>
              <a:t>The feature of BD’s distribution in the study area is </a:t>
            </a:r>
            <a:r>
              <a:rPr lang="en-US" altLang="zh-CN" sz="2000" dirty="0">
                <a:solidFill>
                  <a:srgbClr val="FF0000"/>
                </a:solidFill>
                <a:latin typeface="Times New Roman" panose="02020603050405020304" pitchFamily="18" charset="0"/>
                <a:cs typeface="Times New Roman" panose="02020603050405020304" pitchFamily="18" charset="0"/>
              </a:rPr>
              <a:t>obvious</a:t>
            </a:r>
            <a:r>
              <a:rPr lang="en-US" altLang="zh-CN" sz="2000" dirty="0">
                <a:latin typeface="Times New Roman" panose="02020603050405020304" pitchFamily="18" charset="0"/>
                <a:cs typeface="Times New Roman" panose="02020603050405020304" pitchFamily="18" charset="0"/>
              </a:rPr>
              <a:t> and </a:t>
            </a:r>
            <a:r>
              <a:rPr lang="en-US" altLang="zh-CN" sz="2000" dirty="0">
                <a:solidFill>
                  <a:srgbClr val="FF0000"/>
                </a:solidFill>
                <a:latin typeface="Times New Roman" panose="02020603050405020304" pitchFamily="18" charset="0"/>
                <a:cs typeface="Times New Roman" panose="02020603050405020304" pitchFamily="18" charset="0"/>
              </a:rPr>
              <a:t>block mosaic distribution</a:t>
            </a:r>
            <a:r>
              <a:rPr lang="en-US" altLang="zh-CN" sz="2000" dirty="0">
                <a:latin typeface="Times New Roman" panose="02020603050405020304" pitchFamily="18" charset="0"/>
                <a:cs typeface="Times New Roman" panose="02020603050405020304" pitchFamily="18" charset="0"/>
              </a:rPr>
              <a:t> is mostly.</a:t>
            </a:r>
          </a:p>
          <a:p>
            <a:pPr algn="just">
              <a:spcBef>
                <a:spcPts val="600"/>
              </a:spcBef>
              <a:spcAft>
                <a:spcPts val="600"/>
              </a:spcAft>
            </a:pPr>
            <a:r>
              <a:rPr lang="en-US" altLang="zh-CN" sz="2000" dirty="0">
                <a:latin typeface="Times New Roman" panose="02020603050405020304" pitchFamily="18" charset="0"/>
                <a:cs typeface="Times New Roman" panose="02020603050405020304" pitchFamily="18" charset="0"/>
              </a:rPr>
              <a:t>In the 0-20cm soil layer, the BD in the </a:t>
            </a:r>
            <a:r>
              <a:rPr lang="en-US" altLang="zh-CN" sz="2000" dirty="0">
                <a:solidFill>
                  <a:srgbClr val="FF0000"/>
                </a:solidFill>
                <a:latin typeface="Times New Roman" panose="02020603050405020304" pitchFamily="18" charset="0"/>
                <a:cs typeface="Times New Roman" panose="02020603050405020304" pitchFamily="18" charset="0"/>
              </a:rPr>
              <a:t>western region </a:t>
            </a:r>
            <a:r>
              <a:rPr lang="en-US" altLang="zh-CN" sz="2000" dirty="0">
                <a:latin typeface="Times New Roman" panose="02020603050405020304" pitchFamily="18" charset="0"/>
                <a:cs typeface="Times New Roman" panose="02020603050405020304" pitchFamily="18" charset="0"/>
              </a:rPr>
              <a:t>is larger; in the 20-40cm soil layer, the BD in </a:t>
            </a:r>
            <a:r>
              <a:rPr lang="en-US" altLang="zh-CN" sz="2000" dirty="0">
                <a:solidFill>
                  <a:srgbClr val="FF0000"/>
                </a:solidFill>
                <a:latin typeface="Times New Roman" panose="02020603050405020304" pitchFamily="18" charset="0"/>
                <a:cs typeface="Times New Roman" panose="02020603050405020304" pitchFamily="18" charset="0"/>
              </a:rPr>
              <a:t>the central and eastern regions</a:t>
            </a:r>
            <a:r>
              <a:rPr lang="en-US" altLang="zh-CN" sz="2000" dirty="0">
                <a:latin typeface="Times New Roman" panose="02020603050405020304" pitchFamily="18" charset="0"/>
                <a:cs typeface="Times New Roman" panose="02020603050405020304" pitchFamily="18" charset="0"/>
              </a:rPr>
              <a:t> is larger; in the 40-60cm soil layer, the BD in </a:t>
            </a:r>
            <a:r>
              <a:rPr lang="en-US" altLang="zh-CN" sz="2000" dirty="0">
                <a:solidFill>
                  <a:srgbClr val="FF0000"/>
                </a:solidFill>
                <a:latin typeface="Times New Roman" panose="02020603050405020304" pitchFamily="18" charset="0"/>
                <a:cs typeface="Times New Roman" panose="02020603050405020304" pitchFamily="18" charset="0"/>
              </a:rPr>
              <a:t>the eastern region </a:t>
            </a:r>
            <a:r>
              <a:rPr lang="en-US" altLang="zh-CN" sz="2000" dirty="0">
                <a:latin typeface="Times New Roman" panose="02020603050405020304" pitchFamily="18" charset="0"/>
                <a:cs typeface="Times New Roman" panose="02020603050405020304" pitchFamily="18" charset="0"/>
              </a:rPr>
              <a:t>is larger, and the BD in the 50-60cm soil layer is more uniform.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10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D0D0D22C-9458-4859-BF81-B217521EE5B8}"/>
              </a:ext>
            </a:extLst>
          </p:cNvPr>
          <p:cNvSpPr>
            <a:spLocks noGrp="1"/>
          </p:cNvSpPr>
          <p:nvPr>
            <p:ph type="title"/>
          </p:nvPr>
        </p:nvSpPr>
        <p:spPr>
          <a:xfrm>
            <a:off x="4672115" y="359594"/>
            <a:ext cx="2478699" cy="664204"/>
          </a:xfrm>
        </p:spPr>
        <p:txBody>
          <a:bodyPr/>
          <a:lstStyle/>
          <a:p>
            <a:pPr lvl="0" algn="ctr"/>
            <a:r>
              <a:rPr lang="en-US" altLang="zh-CN"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CONTENT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3" name="椭圆 12">
            <a:extLst>
              <a:ext uri="{FF2B5EF4-FFF2-40B4-BE49-F238E27FC236}">
                <a16:creationId xmlns:a16="http://schemas.microsoft.com/office/drawing/2014/main" id="{92C905DD-7BC1-45A2-A135-47A17D4690E5}"/>
              </a:ext>
            </a:extLst>
          </p:cNvPr>
          <p:cNvSpPr/>
          <p:nvPr/>
        </p:nvSpPr>
        <p:spPr>
          <a:xfrm>
            <a:off x="883967" y="5540383"/>
            <a:ext cx="861144" cy="7463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05" tIns="52103" rIns="104205" bIns="52103" rtlCol="0" anchor="ctr"/>
          <a:lstStyle/>
          <a:p>
            <a:pPr algn="ctr"/>
            <a:r>
              <a:rPr lang="en-US" altLang="zh-CN" sz="2800" dirty="0">
                <a:solidFill>
                  <a:schemeClr val="tx1"/>
                </a:solidFill>
                <a:latin typeface="Times New Roman" panose="02020603050405020304" pitchFamily="18" charset="0"/>
                <a:cs typeface="Times New Roman" panose="02020603050405020304" pitchFamily="18" charset="0"/>
              </a:rPr>
              <a:t>III</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17" name="椭圆 16">
            <a:extLst>
              <a:ext uri="{FF2B5EF4-FFF2-40B4-BE49-F238E27FC236}">
                <a16:creationId xmlns:a16="http://schemas.microsoft.com/office/drawing/2014/main" id="{B137FECF-8110-4FF4-9499-A030585422F6}"/>
              </a:ext>
            </a:extLst>
          </p:cNvPr>
          <p:cNvSpPr/>
          <p:nvPr/>
        </p:nvSpPr>
        <p:spPr>
          <a:xfrm>
            <a:off x="914447" y="2784519"/>
            <a:ext cx="861144" cy="7463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05" tIns="52103" rIns="104205" bIns="52103" rtlCol="0" anchor="ctr"/>
          <a:lstStyle/>
          <a:p>
            <a:pPr algn="ctr"/>
            <a:r>
              <a:rPr lang="en-US" altLang="zh-CN" sz="2800" dirty="0">
                <a:solidFill>
                  <a:schemeClr val="tx1"/>
                </a:solidFill>
                <a:latin typeface="Times New Roman" panose="02020603050405020304" pitchFamily="18" charset="0"/>
                <a:cs typeface="Times New Roman" panose="02020603050405020304" pitchFamily="18" charset="0"/>
              </a:rPr>
              <a:t>II</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18" name="椭圆 17">
            <a:extLst>
              <a:ext uri="{FF2B5EF4-FFF2-40B4-BE49-F238E27FC236}">
                <a16:creationId xmlns:a16="http://schemas.microsoft.com/office/drawing/2014/main" id="{66F8AC40-9CC9-4037-B23F-EDC5764CF2CB}"/>
              </a:ext>
            </a:extLst>
          </p:cNvPr>
          <p:cNvSpPr/>
          <p:nvPr/>
        </p:nvSpPr>
        <p:spPr>
          <a:xfrm>
            <a:off x="914447" y="1794402"/>
            <a:ext cx="861144" cy="74638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05" tIns="52103" rIns="104205" bIns="52103" rtlCol="0" anchor="ctr"/>
          <a:lstStyle/>
          <a:p>
            <a:pPr algn="ctr"/>
            <a:r>
              <a:rPr lang="en-US" altLang="zh-CN" sz="2800" dirty="0">
                <a:solidFill>
                  <a:schemeClr val="tx1"/>
                </a:solidFill>
                <a:latin typeface="Times New Roman" panose="02020603050405020304" pitchFamily="18" charset="0"/>
                <a:cs typeface="Times New Roman" panose="02020603050405020304" pitchFamily="18" charset="0"/>
              </a:rPr>
              <a:t>I</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19" name="标题 1">
            <a:extLst>
              <a:ext uri="{FF2B5EF4-FFF2-40B4-BE49-F238E27FC236}">
                <a16:creationId xmlns:a16="http://schemas.microsoft.com/office/drawing/2014/main" id="{DB337DA9-79D5-43CB-8C96-061D1A059BEB}"/>
              </a:ext>
            </a:extLst>
          </p:cNvPr>
          <p:cNvSpPr txBox="1">
            <a:spLocks/>
          </p:cNvSpPr>
          <p:nvPr/>
        </p:nvSpPr>
        <p:spPr bwMode="auto">
          <a:xfrm>
            <a:off x="1899365" y="1936762"/>
            <a:ext cx="2478699"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buFontTx/>
            </a:pPr>
            <a:r>
              <a:rPr lang="en-US" altLang="zh-CN" sz="2400" kern="0" dirty="0">
                <a:solidFill>
                  <a:schemeClr val="tx1"/>
                </a:solidFill>
                <a:latin typeface="Times New Roman" panose="02020603050405020304" pitchFamily="18" charset="0"/>
                <a:cs typeface="Times New Roman" panose="02020603050405020304" pitchFamily="18" charset="0"/>
              </a:rPr>
              <a:t>Background</a:t>
            </a:r>
            <a:endParaRPr lang="zh-CN" altLang="en-US" sz="2400" kern="0" dirty="0">
              <a:solidFill>
                <a:schemeClr val="tx1"/>
              </a:solidFill>
              <a:latin typeface="Times New Roman" panose="02020603050405020304" pitchFamily="18" charset="0"/>
              <a:cs typeface="Times New Roman" panose="02020603050405020304" pitchFamily="18" charset="0"/>
            </a:endParaRPr>
          </a:p>
        </p:txBody>
      </p:sp>
      <p:sp>
        <p:nvSpPr>
          <p:cNvPr id="20" name="Text Box 13">
            <a:extLst>
              <a:ext uri="{FF2B5EF4-FFF2-40B4-BE49-F238E27FC236}">
                <a16:creationId xmlns:a16="http://schemas.microsoft.com/office/drawing/2014/main" id="{B5F9590F-C0BB-4A4A-834E-EA092B809AA6}"/>
              </a:ext>
            </a:extLst>
          </p:cNvPr>
          <p:cNvSpPr txBox="1">
            <a:spLocks noChangeArrowheads="1"/>
          </p:cNvSpPr>
          <p:nvPr/>
        </p:nvSpPr>
        <p:spPr bwMode="auto">
          <a:xfrm>
            <a:off x="1899365" y="2926879"/>
            <a:ext cx="4957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dirty="0">
                <a:latin typeface="Times New Roman" panose="02020603050405020304" pitchFamily="18" charset="0"/>
                <a:ea typeface="黑体" pitchFamily="49" charset="-122"/>
                <a:cs typeface="Times New Roman" panose="02020603050405020304" pitchFamily="18" charset="0"/>
              </a:rPr>
              <a:t>Research Process and Results</a:t>
            </a:r>
          </a:p>
        </p:txBody>
      </p:sp>
      <p:sp>
        <p:nvSpPr>
          <p:cNvPr id="21" name="Text Box 13">
            <a:extLst>
              <a:ext uri="{FF2B5EF4-FFF2-40B4-BE49-F238E27FC236}">
                <a16:creationId xmlns:a16="http://schemas.microsoft.com/office/drawing/2014/main" id="{FE3A5F19-4026-449F-B91E-92525140CEAA}"/>
              </a:ext>
            </a:extLst>
          </p:cNvPr>
          <p:cNvSpPr txBox="1">
            <a:spLocks noChangeArrowheads="1"/>
          </p:cNvSpPr>
          <p:nvPr/>
        </p:nvSpPr>
        <p:spPr bwMode="auto">
          <a:xfrm>
            <a:off x="1868885" y="5682743"/>
            <a:ext cx="8850543" cy="46166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ea typeface="黑体" pitchFamily="49" charset="-122"/>
                <a:cs typeface="Times New Roman" panose="02020603050405020304" pitchFamily="18" charset="0"/>
              </a:rPr>
              <a:t>Main Conclusion and Practical Guiding Significance</a:t>
            </a:r>
          </a:p>
        </p:txBody>
      </p:sp>
      <p:cxnSp>
        <p:nvCxnSpPr>
          <p:cNvPr id="24" name="直接连接符 23">
            <a:extLst>
              <a:ext uri="{FF2B5EF4-FFF2-40B4-BE49-F238E27FC236}">
                <a16:creationId xmlns:a16="http://schemas.microsoft.com/office/drawing/2014/main" id="{5323BF15-0FCB-4486-AC88-39932C844D84}"/>
              </a:ext>
            </a:extLst>
          </p:cNvPr>
          <p:cNvCxnSpPr/>
          <p:nvPr/>
        </p:nvCxnSpPr>
        <p:spPr>
          <a:xfrm flipH="1">
            <a:off x="9912868" y="1041051"/>
            <a:ext cx="365755" cy="89571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0FDB42EA-5457-4526-9FE7-1A3B9D3D6755}"/>
              </a:ext>
            </a:extLst>
          </p:cNvPr>
          <p:cNvCxnSpPr/>
          <p:nvPr/>
        </p:nvCxnSpPr>
        <p:spPr>
          <a:xfrm flipH="1">
            <a:off x="10411197" y="1041051"/>
            <a:ext cx="160030" cy="391905"/>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B4420314-1B17-4F51-B86C-44F9A9BF9C49}"/>
              </a:ext>
            </a:extLst>
          </p:cNvPr>
          <p:cNvSpPr txBox="1"/>
          <p:nvPr/>
        </p:nvSpPr>
        <p:spPr>
          <a:xfrm>
            <a:off x="1745111" y="3494994"/>
            <a:ext cx="11227323" cy="1938992"/>
          </a:xfrm>
          <a:prstGeom prst="rect">
            <a:avLst/>
          </a:prstGeom>
          <a:noFill/>
        </p:spPr>
        <p:txBody>
          <a:bodyPr wrap="square" rtlCol="0">
            <a:spAutoFit/>
          </a:bodyPr>
          <a:lstStyle/>
          <a:p>
            <a:pPr>
              <a:lnSpc>
                <a:spcPct val="20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① Basic Statistical Analysis of Soil Bulk Density</a:t>
            </a:r>
          </a:p>
          <a:p>
            <a:pPr>
              <a:lnSpc>
                <a:spcPct val="20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②</a:t>
            </a: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 </a:t>
            </a:r>
            <a:r>
              <a:rPr lang="en-US" altLang="zh-CN" sz="2000" dirty="0">
                <a:latin typeface="Times New Roman" panose="02020603050405020304" pitchFamily="18" charset="0"/>
                <a:ea typeface="微软雅黑" pitchFamily="34" charset="-122"/>
                <a:cs typeface="Times New Roman" panose="02020603050405020304" pitchFamily="18" charset="0"/>
              </a:rPr>
              <a:t>Analysis of Spatial Differentiation of Soil Bulk Density</a:t>
            </a:r>
          </a:p>
          <a:p>
            <a:pPr>
              <a:lnSpc>
                <a:spcPct val="200000"/>
              </a:lnSpc>
            </a:pPr>
            <a:r>
              <a:rPr lang="en-US" altLang="zh-CN" sz="2000" dirty="0">
                <a:latin typeface="Times New Roman" panose="02020603050405020304" pitchFamily="18" charset="0"/>
                <a:ea typeface="微软雅黑" pitchFamily="34" charset="-122"/>
                <a:cs typeface="Times New Roman" panose="02020603050405020304" pitchFamily="18" charset="0"/>
              </a:rPr>
              <a:t>③ Analysis on the Influencing Factors of Spatial Variability</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87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446868" y="908053"/>
            <a:ext cx="9313333" cy="980904"/>
            <a:chOff x="2267744" y="1071183"/>
            <a:chExt cx="6408712" cy="981577"/>
          </a:xfrm>
        </p:grpSpPr>
        <p:sp>
          <p:nvSpPr>
            <p:cNvPr id="16" name="Rektangel med enkelt afrundet hjørne 90"/>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351034"/>
              <a:ext cx="6276575" cy="400385"/>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3.1 Analysis of Spatial Variation in Soil Bulk Density - Site Conditions</a:t>
              </a:r>
              <a:endParaRPr lang="zh-CN" altLang="en-US"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endParaRPr>
            </a:p>
          </p:txBody>
        </p:sp>
      </p:grpSp>
      <p:grpSp>
        <p:nvGrpSpPr>
          <p:cNvPr id="17415" name="组合 155"/>
          <p:cNvGrpSpPr>
            <a:grpSpLocks/>
          </p:cNvGrpSpPr>
          <p:nvPr/>
        </p:nvGrpSpPr>
        <p:grpSpPr bwMode="auto">
          <a:xfrm>
            <a:off x="431811" y="9350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935040"/>
            <a:ext cx="1731433" cy="650875"/>
            <a:chOff x="1865994" y="4212943"/>
            <a:chExt cx="1340530" cy="613647"/>
          </a:xfrm>
        </p:grpSpPr>
        <p:grpSp>
          <p:nvGrpSpPr>
            <p:cNvPr id="46" name="组合 156"/>
            <p:cNvGrpSpPr>
              <a:grpSpLocks/>
            </p:cNvGrpSpPr>
            <p:nvPr/>
          </p:nvGrpSpPr>
          <p:grpSpPr bwMode="auto">
            <a:xfrm>
              <a:off x="1865994" y="4212943"/>
              <a:ext cx="1340530" cy="613647"/>
              <a:chOff x="1865994" y="4212943"/>
              <a:chExt cx="1340530" cy="613647"/>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886114" y="4290771"/>
              <a:ext cx="1315958" cy="34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THREE</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B807BB22-D02F-48A1-9D9E-CA123B683B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798" y="2054281"/>
            <a:ext cx="5424842" cy="2977027"/>
          </a:xfrm>
          <a:prstGeom prst="rect">
            <a:avLst/>
          </a:prstGeom>
        </p:spPr>
      </p:pic>
      <p:pic>
        <p:nvPicPr>
          <p:cNvPr id="5" name="图片 4">
            <a:extLst>
              <a:ext uri="{FF2B5EF4-FFF2-40B4-BE49-F238E27FC236}">
                <a16:creationId xmlns:a16="http://schemas.microsoft.com/office/drawing/2014/main" id="{4BCDDAAD-5775-46BA-BBB7-53D468A4E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2560" y="2027293"/>
            <a:ext cx="5247641" cy="3004015"/>
          </a:xfrm>
          <a:prstGeom prst="rect">
            <a:avLst/>
          </a:prstGeom>
        </p:spPr>
      </p:pic>
      <p:sp>
        <p:nvSpPr>
          <p:cNvPr id="26" name="文本框 25">
            <a:extLst>
              <a:ext uri="{FF2B5EF4-FFF2-40B4-BE49-F238E27FC236}">
                <a16:creationId xmlns:a16="http://schemas.microsoft.com/office/drawing/2014/main" id="{25CCFA07-B1DF-403A-BDFF-B45B47E64040}"/>
              </a:ext>
            </a:extLst>
          </p:cNvPr>
          <p:cNvSpPr txBox="1"/>
          <p:nvPr/>
        </p:nvSpPr>
        <p:spPr>
          <a:xfrm>
            <a:off x="292231" y="5153305"/>
            <a:ext cx="5882326" cy="1631216"/>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The results show that with the increase of soil depth, the BD increases with slope or platform, and the change trend of BD at slope is “concave” parabola. The change of BD on platform is “convex” parabola. And the BD of the platform is always greater than the slope.</a:t>
            </a:r>
          </a:p>
        </p:txBody>
      </p:sp>
      <p:sp>
        <p:nvSpPr>
          <p:cNvPr id="27" name="文本框 26">
            <a:extLst>
              <a:ext uri="{FF2B5EF4-FFF2-40B4-BE49-F238E27FC236}">
                <a16:creationId xmlns:a16="http://schemas.microsoft.com/office/drawing/2014/main" id="{FD4E960D-737D-4620-BEB2-15F3F28A683A}"/>
              </a:ext>
            </a:extLst>
          </p:cNvPr>
          <p:cNvSpPr txBox="1"/>
          <p:nvPr/>
        </p:nvSpPr>
        <p:spPr>
          <a:xfrm>
            <a:off x="6270659" y="5125010"/>
            <a:ext cx="5489542" cy="1631216"/>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The results of analysis of variance showed that there was </a:t>
            </a:r>
            <a:r>
              <a:rPr lang="en-US" altLang="zh-CN" sz="2000" dirty="0">
                <a:solidFill>
                  <a:srgbClr val="FF0000"/>
                </a:solidFill>
                <a:latin typeface="Times New Roman" panose="02020603050405020304" pitchFamily="18" charset="0"/>
                <a:cs typeface="Times New Roman" panose="02020603050405020304" pitchFamily="18" charset="0"/>
              </a:rPr>
              <a:t>no significant difference </a:t>
            </a:r>
            <a:r>
              <a:rPr lang="en-US" altLang="zh-CN" sz="2000" dirty="0">
                <a:latin typeface="Times New Roman" panose="02020603050405020304" pitchFamily="18" charset="0"/>
                <a:cs typeface="Times New Roman" panose="02020603050405020304" pitchFamily="18" charset="0"/>
              </a:rPr>
              <a:t>in the BD of 0-10 cm soil between the slope and the platform, and other soil layers showed </a:t>
            </a:r>
            <a:r>
              <a:rPr lang="en-US" altLang="zh-CN" sz="2000" dirty="0">
                <a:solidFill>
                  <a:srgbClr val="FF0000"/>
                </a:solidFill>
                <a:latin typeface="Times New Roman" panose="02020603050405020304" pitchFamily="18" charset="0"/>
                <a:cs typeface="Times New Roman" panose="02020603050405020304" pitchFamily="18" charset="0"/>
              </a:rPr>
              <a:t>significant differences </a:t>
            </a:r>
            <a:r>
              <a:rPr lang="en-US" altLang="zh-CN" sz="2000" dirty="0">
                <a:latin typeface="Times New Roman" panose="02020603050405020304" pitchFamily="18" charset="0"/>
                <a:cs typeface="Times New Roman" panose="02020603050405020304" pitchFamily="18" charset="0"/>
              </a:rPr>
              <a:t>(P&lt;0.05).</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01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446868" y="908053"/>
            <a:ext cx="9313333" cy="980904"/>
            <a:chOff x="2267744" y="1071183"/>
            <a:chExt cx="6408712" cy="981577"/>
          </a:xfrm>
        </p:grpSpPr>
        <p:sp>
          <p:nvSpPr>
            <p:cNvPr id="16" name="Rektangel med enkelt afrundet hjørne 90"/>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351034"/>
              <a:ext cx="6276575" cy="400385"/>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3.2 Analysis of Spatial Variation in Soil Bulk Density - Slope</a:t>
              </a:r>
              <a:endParaRPr lang="zh-CN" altLang="en-US"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endParaRPr>
            </a:p>
          </p:txBody>
        </p:sp>
      </p:grpSp>
      <p:grpSp>
        <p:nvGrpSpPr>
          <p:cNvPr id="17415" name="组合 155"/>
          <p:cNvGrpSpPr>
            <a:grpSpLocks/>
          </p:cNvGrpSpPr>
          <p:nvPr/>
        </p:nvGrpSpPr>
        <p:grpSpPr bwMode="auto">
          <a:xfrm>
            <a:off x="431811" y="9350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935040"/>
            <a:ext cx="1731433" cy="650875"/>
            <a:chOff x="1865994" y="4212943"/>
            <a:chExt cx="1340530" cy="613647"/>
          </a:xfrm>
        </p:grpSpPr>
        <p:grpSp>
          <p:nvGrpSpPr>
            <p:cNvPr id="46" name="组合 156"/>
            <p:cNvGrpSpPr>
              <a:grpSpLocks/>
            </p:cNvGrpSpPr>
            <p:nvPr/>
          </p:nvGrpSpPr>
          <p:grpSpPr bwMode="auto">
            <a:xfrm>
              <a:off x="1865994" y="4212943"/>
              <a:ext cx="1340530" cy="613647"/>
              <a:chOff x="1865994" y="4212943"/>
              <a:chExt cx="1340530" cy="613647"/>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886114" y="4290771"/>
              <a:ext cx="1315958" cy="34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THREE</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0D0CDCE9-E13B-4BB4-A100-A6B55531A7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60" y="1662567"/>
            <a:ext cx="3606394" cy="2907041"/>
          </a:xfrm>
          <a:prstGeom prst="rect">
            <a:avLst/>
          </a:prstGeom>
        </p:spPr>
      </p:pic>
      <p:pic>
        <p:nvPicPr>
          <p:cNvPr id="5" name="图片 4">
            <a:extLst>
              <a:ext uri="{FF2B5EF4-FFF2-40B4-BE49-F238E27FC236}">
                <a16:creationId xmlns:a16="http://schemas.microsoft.com/office/drawing/2014/main" id="{E68A4EEC-C4DD-4FB7-BA9B-0EB093CF10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948" y="4734763"/>
            <a:ext cx="7114812" cy="1918878"/>
          </a:xfrm>
          <a:prstGeom prst="rect">
            <a:avLst/>
          </a:prstGeom>
        </p:spPr>
      </p:pic>
      <p:pic>
        <p:nvPicPr>
          <p:cNvPr id="7" name="图片 6">
            <a:extLst>
              <a:ext uri="{FF2B5EF4-FFF2-40B4-BE49-F238E27FC236}">
                <a16:creationId xmlns:a16="http://schemas.microsoft.com/office/drawing/2014/main" id="{C2A7D300-3502-456B-817E-01FAD67557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8786" y="1958394"/>
            <a:ext cx="4124960" cy="2500367"/>
          </a:xfrm>
          <a:prstGeom prst="rect">
            <a:avLst/>
          </a:prstGeom>
        </p:spPr>
      </p:pic>
      <p:sp>
        <p:nvSpPr>
          <p:cNvPr id="9" name="文本框 8">
            <a:extLst>
              <a:ext uri="{FF2B5EF4-FFF2-40B4-BE49-F238E27FC236}">
                <a16:creationId xmlns:a16="http://schemas.microsoft.com/office/drawing/2014/main" id="{7220B03D-67AB-4EAE-BCEC-33604671B5A4}"/>
              </a:ext>
            </a:extLst>
          </p:cNvPr>
          <p:cNvSpPr txBox="1"/>
          <p:nvPr/>
        </p:nvSpPr>
        <p:spPr>
          <a:xfrm>
            <a:off x="4176187" y="2098548"/>
            <a:ext cx="2969058" cy="2246769"/>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Combine the partition map and the statistical table: the </a:t>
            </a:r>
            <a:r>
              <a:rPr lang="en-US" altLang="zh-CN" sz="2000" dirty="0">
                <a:solidFill>
                  <a:srgbClr val="FF0000"/>
                </a:solidFill>
                <a:latin typeface="Times New Roman" panose="02020603050405020304" pitchFamily="18" charset="0"/>
                <a:cs typeface="Times New Roman" panose="02020603050405020304" pitchFamily="18" charset="0"/>
              </a:rPr>
              <a:t>proportion</a:t>
            </a:r>
            <a:r>
              <a:rPr lang="en-US" altLang="zh-CN" sz="2000" dirty="0">
                <a:latin typeface="Times New Roman" panose="02020603050405020304" pitchFamily="18" charset="0"/>
                <a:cs typeface="Times New Roman" panose="02020603050405020304" pitchFamily="18" charset="0"/>
              </a:rPr>
              <a:t> of the area occupied by each partition is (7-14°)&gt;(0-7°)&gt;(14-21°)&gt;(21-28°)&gt;(28-35°)&gt; (35-42°).</a:t>
            </a:r>
            <a:endParaRPr lang="zh-CN" altLang="en-US" sz="20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CF2E947B-B4D3-4B01-972C-133B028F5BD6}"/>
              </a:ext>
            </a:extLst>
          </p:cNvPr>
          <p:cNvSpPr txBox="1"/>
          <p:nvPr/>
        </p:nvSpPr>
        <p:spPr>
          <a:xfrm>
            <a:off x="7842918" y="4528197"/>
            <a:ext cx="4349082" cy="2246769"/>
          </a:xfrm>
          <a:prstGeom prst="rect">
            <a:avLst/>
          </a:prstGeom>
          <a:noFill/>
        </p:spPr>
        <p:txBody>
          <a:bodyPr wrap="square" rtlCol="0">
            <a:spAutoFit/>
          </a:bodyPr>
          <a:lstStyle/>
          <a:p>
            <a:pPr algn="just"/>
            <a:r>
              <a:rPr lang="en-US" altLang="zh-CN" sz="2000" dirty="0">
                <a:solidFill>
                  <a:srgbClr val="FF0000"/>
                </a:solidFill>
                <a:latin typeface="Times New Roman" panose="02020603050405020304" pitchFamily="18" charset="0"/>
                <a:cs typeface="Times New Roman" panose="02020603050405020304" pitchFamily="18" charset="0"/>
              </a:rPr>
              <a:t>As a whole, the BD of each layer in each zone decreases as the slope increases.</a:t>
            </a:r>
          </a:p>
          <a:p>
            <a:pPr algn="just"/>
            <a:r>
              <a:rPr lang="en-US" altLang="zh-CN" sz="2000" dirty="0">
                <a:solidFill>
                  <a:srgbClr val="FF0000"/>
                </a:solidFill>
                <a:latin typeface="Times New Roman" panose="02020603050405020304" pitchFamily="18" charset="0"/>
                <a:cs typeface="Times New Roman" panose="02020603050405020304" pitchFamily="18" charset="0"/>
              </a:rPr>
              <a:t>However</a:t>
            </a:r>
            <a:r>
              <a:rPr lang="en-US" altLang="zh-CN" sz="2000" dirty="0">
                <a:latin typeface="Times New Roman" panose="02020603050405020304" pitchFamily="18" charset="0"/>
                <a:cs typeface="Times New Roman" panose="02020603050405020304" pitchFamily="18" charset="0"/>
              </a:rPr>
              <a:t>, when the slope is between 10-20°, the BD of some layers increases with the slope. Combined with field vegetation species analysis, it was found to be mostly Locust.</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391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446868" y="908053"/>
            <a:ext cx="9313333" cy="980904"/>
            <a:chOff x="2267744" y="1071183"/>
            <a:chExt cx="6408712" cy="981577"/>
          </a:xfrm>
        </p:grpSpPr>
        <p:sp>
          <p:nvSpPr>
            <p:cNvPr id="16" name="Rektangel med enkelt afrundet hjørne 90"/>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351034"/>
              <a:ext cx="6276575" cy="400385"/>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3.3 Analysis of Spatial Variation in Soil Bulk Density - Slope Aspects</a:t>
              </a:r>
              <a:endParaRPr lang="zh-CN" altLang="en-US"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endParaRPr>
            </a:p>
          </p:txBody>
        </p:sp>
      </p:grpSp>
      <p:grpSp>
        <p:nvGrpSpPr>
          <p:cNvPr id="17415" name="组合 155"/>
          <p:cNvGrpSpPr>
            <a:grpSpLocks/>
          </p:cNvGrpSpPr>
          <p:nvPr/>
        </p:nvGrpSpPr>
        <p:grpSpPr bwMode="auto">
          <a:xfrm>
            <a:off x="431811" y="9350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935040"/>
            <a:ext cx="1731433" cy="650875"/>
            <a:chOff x="1865994" y="4212943"/>
            <a:chExt cx="1340530" cy="613647"/>
          </a:xfrm>
        </p:grpSpPr>
        <p:grpSp>
          <p:nvGrpSpPr>
            <p:cNvPr id="46" name="组合 156"/>
            <p:cNvGrpSpPr>
              <a:grpSpLocks/>
            </p:cNvGrpSpPr>
            <p:nvPr/>
          </p:nvGrpSpPr>
          <p:grpSpPr bwMode="auto">
            <a:xfrm>
              <a:off x="1865994" y="4212943"/>
              <a:ext cx="1340530" cy="613647"/>
              <a:chOff x="1865994" y="4212943"/>
              <a:chExt cx="1340530" cy="613647"/>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886114" y="4290771"/>
              <a:ext cx="1315958" cy="34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THREE</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BE5F9F40-9239-48AA-B11A-D63208E3DF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242" y="1972927"/>
            <a:ext cx="5886318" cy="2344838"/>
          </a:xfrm>
          <a:prstGeom prst="rect">
            <a:avLst/>
          </a:prstGeom>
        </p:spPr>
      </p:pic>
      <p:pic>
        <p:nvPicPr>
          <p:cNvPr id="5" name="图片 4">
            <a:extLst>
              <a:ext uri="{FF2B5EF4-FFF2-40B4-BE49-F238E27FC236}">
                <a16:creationId xmlns:a16="http://schemas.microsoft.com/office/drawing/2014/main" id="{ACA704CA-8312-41A0-AF50-CA3796B9ED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0509" y="2197023"/>
            <a:ext cx="4041760" cy="2356520"/>
          </a:xfrm>
          <a:prstGeom prst="rect">
            <a:avLst/>
          </a:prstGeom>
        </p:spPr>
      </p:pic>
      <p:sp>
        <p:nvSpPr>
          <p:cNvPr id="8" name="文本框 7">
            <a:extLst>
              <a:ext uri="{FF2B5EF4-FFF2-40B4-BE49-F238E27FC236}">
                <a16:creationId xmlns:a16="http://schemas.microsoft.com/office/drawing/2014/main" id="{7A2DE59F-2BE6-4734-911A-341776636365}"/>
              </a:ext>
            </a:extLst>
          </p:cNvPr>
          <p:cNvSpPr txBox="1"/>
          <p:nvPr/>
        </p:nvSpPr>
        <p:spPr>
          <a:xfrm>
            <a:off x="0" y="4393015"/>
            <a:ext cx="7428322" cy="2554545"/>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The results showed that with the increase of soil depth, the BD of different slopes increased, and the BD of shady slope + semi-shady slope showed a "convex" parabola. The change trend of BD of sunny slope and semi-sun slope was "Concave" parabola. The BD of the shady slope + semi-shady slope 0-10 cm is smaller than that of the sunny slope + semi-positive slope, and the depth below 10 cm is larger than that of the sunny slope + semi-sunny slope. The two are closest at 10-20 cm.</a:t>
            </a:r>
          </a:p>
        </p:txBody>
      </p:sp>
      <p:sp>
        <p:nvSpPr>
          <p:cNvPr id="9" name="文本框 8">
            <a:extLst>
              <a:ext uri="{FF2B5EF4-FFF2-40B4-BE49-F238E27FC236}">
                <a16:creationId xmlns:a16="http://schemas.microsoft.com/office/drawing/2014/main" id="{67C62B09-C584-4151-85DE-6D91E608EED7}"/>
              </a:ext>
            </a:extLst>
          </p:cNvPr>
          <p:cNvSpPr txBox="1"/>
          <p:nvPr/>
        </p:nvSpPr>
        <p:spPr>
          <a:xfrm>
            <a:off x="7770509" y="4854679"/>
            <a:ext cx="4041760" cy="1631216"/>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The BD of 30-40 cm and 40-50 cm was </a:t>
            </a:r>
            <a:r>
              <a:rPr lang="en-US" altLang="zh-CN" sz="2000" dirty="0">
                <a:solidFill>
                  <a:srgbClr val="FF0000"/>
                </a:solidFill>
                <a:latin typeface="Times New Roman" panose="02020603050405020304" pitchFamily="18" charset="0"/>
                <a:cs typeface="Times New Roman" panose="02020603050405020304" pitchFamily="18" charset="0"/>
              </a:rPr>
              <a:t>significantly different </a:t>
            </a:r>
            <a:r>
              <a:rPr lang="en-US" altLang="zh-CN" sz="2000" dirty="0">
                <a:latin typeface="Times New Roman" panose="02020603050405020304" pitchFamily="18" charset="0"/>
                <a:cs typeface="Times New Roman" panose="02020603050405020304" pitchFamily="18" charset="0"/>
              </a:rPr>
              <a:t>between the shady slope + semi-shade slope and the sunny slope + semi-sun slope (P&lt;0.05).</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60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446868" y="908053"/>
            <a:ext cx="9553454" cy="980904"/>
            <a:chOff x="2267744" y="1071183"/>
            <a:chExt cx="6408712" cy="981577"/>
          </a:xfrm>
        </p:grpSpPr>
        <p:sp>
          <p:nvSpPr>
            <p:cNvPr id="16" name="Rektangel med enkelt afrundet hjørne 90"/>
            <p:cNvSpPr>
              <a:spLocks noChangeArrowheads="1"/>
            </p:cNvSpPr>
            <p:nvPr/>
          </p:nvSpPr>
          <p:spPr bwMode="auto">
            <a:xfrm rot="10800000" flipH="1">
              <a:off x="2267744" y="1071183"/>
              <a:ext cx="6408712"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351034"/>
              <a:ext cx="6276575" cy="400385"/>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3.4 Analysis of Spatial Variation in Soil Bulk Density - Vegetation Allocation Pattern</a:t>
              </a:r>
              <a:endParaRPr lang="zh-CN" altLang="en-US"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endParaRPr>
            </a:p>
          </p:txBody>
        </p:sp>
      </p:grpSp>
      <p:grpSp>
        <p:nvGrpSpPr>
          <p:cNvPr id="17415" name="组合 155"/>
          <p:cNvGrpSpPr>
            <a:grpSpLocks/>
          </p:cNvGrpSpPr>
          <p:nvPr/>
        </p:nvGrpSpPr>
        <p:grpSpPr bwMode="auto">
          <a:xfrm>
            <a:off x="431811" y="9350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935040"/>
            <a:ext cx="1731433" cy="650875"/>
            <a:chOff x="1865994" y="4212943"/>
            <a:chExt cx="1340530" cy="613647"/>
          </a:xfrm>
        </p:grpSpPr>
        <p:grpSp>
          <p:nvGrpSpPr>
            <p:cNvPr id="46" name="组合 156"/>
            <p:cNvGrpSpPr>
              <a:grpSpLocks/>
            </p:cNvGrpSpPr>
            <p:nvPr/>
          </p:nvGrpSpPr>
          <p:grpSpPr bwMode="auto">
            <a:xfrm>
              <a:off x="1865994" y="4212943"/>
              <a:ext cx="1340530" cy="613647"/>
              <a:chOff x="1865994" y="4212943"/>
              <a:chExt cx="1340530" cy="613647"/>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886114" y="4290771"/>
              <a:ext cx="1315958" cy="34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THREE</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CE1E2C82-681A-47F8-A77D-21A0E42D91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970" y="2191627"/>
            <a:ext cx="3533070" cy="2662046"/>
          </a:xfrm>
          <a:prstGeom prst="rect">
            <a:avLst/>
          </a:prstGeom>
        </p:spPr>
      </p:pic>
      <p:pic>
        <p:nvPicPr>
          <p:cNvPr id="5" name="图片 4">
            <a:extLst>
              <a:ext uri="{FF2B5EF4-FFF2-40B4-BE49-F238E27FC236}">
                <a16:creationId xmlns:a16="http://schemas.microsoft.com/office/drawing/2014/main" id="{89123CE3-E29E-46C1-9B97-C6C62D7770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2371" y="2022127"/>
            <a:ext cx="3737544" cy="4673483"/>
          </a:xfrm>
          <a:prstGeom prst="rect">
            <a:avLst/>
          </a:prstGeom>
        </p:spPr>
      </p:pic>
      <p:sp>
        <p:nvSpPr>
          <p:cNvPr id="8" name="文本框 7">
            <a:extLst>
              <a:ext uri="{FF2B5EF4-FFF2-40B4-BE49-F238E27FC236}">
                <a16:creationId xmlns:a16="http://schemas.microsoft.com/office/drawing/2014/main" id="{4FF01B64-AB96-4234-9221-55C0C6791179}"/>
              </a:ext>
            </a:extLst>
          </p:cNvPr>
          <p:cNvSpPr txBox="1"/>
          <p:nvPr/>
        </p:nvSpPr>
        <p:spPr>
          <a:xfrm>
            <a:off x="320902" y="5064394"/>
            <a:ext cx="3450138" cy="1631216"/>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According to the vegetation configuration pattern, </a:t>
            </a:r>
            <a:r>
              <a:rPr lang="en-US" altLang="zh-CN" sz="2000" dirty="0">
                <a:solidFill>
                  <a:srgbClr val="FF0000"/>
                </a:solidFill>
                <a:latin typeface="Times New Roman" panose="02020603050405020304" pitchFamily="18" charset="0"/>
                <a:cs typeface="Times New Roman" panose="02020603050405020304" pitchFamily="18" charset="0"/>
              </a:rPr>
              <a:t>the effect of reclamation in this area is very good</a:t>
            </a:r>
            <a:r>
              <a:rPr lang="en-US" altLang="zh-CN" sz="2000" dirty="0">
                <a:latin typeface="Times New Roman" panose="02020603050405020304" pitchFamily="18" charset="0"/>
                <a:cs typeface="Times New Roman" panose="02020603050405020304" pitchFamily="18" charset="0"/>
              </a:rPr>
              <a:t>—the vegetation is rich and the coverage is high.</a:t>
            </a:r>
            <a:endParaRPr lang="zh-CN" altLang="en-US" sz="2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7ABE3408-7AD1-4A9B-AB19-14674E033A27}"/>
              </a:ext>
            </a:extLst>
          </p:cNvPr>
          <p:cNvSpPr txBox="1"/>
          <p:nvPr/>
        </p:nvSpPr>
        <p:spPr>
          <a:xfrm>
            <a:off x="3976444" y="2191627"/>
            <a:ext cx="4170522" cy="4093428"/>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According to the results, the area of the </a:t>
            </a:r>
            <a:r>
              <a:rPr lang="en-US" altLang="zh-CN" sz="2000" dirty="0">
                <a:solidFill>
                  <a:srgbClr val="FF0000"/>
                </a:solidFill>
                <a:latin typeface="Times New Roman" panose="02020603050405020304" pitchFamily="18" charset="0"/>
                <a:cs typeface="Times New Roman" panose="02020603050405020304" pitchFamily="18" charset="0"/>
              </a:rPr>
              <a:t>Locust (Locust mixed forest) is the largest.</a:t>
            </a:r>
          </a:p>
          <a:p>
            <a:pPr algn="just"/>
            <a:r>
              <a:rPr lang="en-US" altLang="zh-CN" sz="2000" dirty="0">
                <a:latin typeface="Times New Roman" panose="02020603050405020304" pitchFamily="18" charset="0"/>
                <a:cs typeface="Times New Roman" panose="02020603050405020304" pitchFamily="18" charset="0"/>
              </a:rPr>
              <a:t>The BD of each layer was sorted according to the order from large to small: in the configuration mode of </a:t>
            </a:r>
            <a:r>
              <a:rPr lang="en-US" altLang="zh-CN" sz="2000" dirty="0">
                <a:solidFill>
                  <a:srgbClr val="FF0000"/>
                </a:solidFill>
                <a:latin typeface="Times New Roman" panose="02020603050405020304" pitchFamily="18" charset="0"/>
                <a:cs typeface="Times New Roman" panose="02020603050405020304" pitchFamily="18" charset="0"/>
              </a:rPr>
              <a:t>Pine + Caragana and grassland</a:t>
            </a:r>
            <a:r>
              <a:rPr lang="en-US" altLang="zh-CN" sz="2000" dirty="0">
                <a:latin typeface="Times New Roman" panose="02020603050405020304" pitchFamily="18" charset="0"/>
                <a:cs typeface="Times New Roman" panose="02020603050405020304" pitchFamily="18" charset="0"/>
              </a:rPr>
              <a:t>, the BD of each layer of 0-60 cm was </a:t>
            </a:r>
            <a:r>
              <a:rPr lang="en-US" altLang="zh-CN" sz="2000" dirty="0">
                <a:solidFill>
                  <a:srgbClr val="FF0000"/>
                </a:solidFill>
                <a:latin typeface="Times New Roman" panose="02020603050405020304" pitchFamily="18" charset="0"/>
                <a:cs typeface="Times New Roman" panose="02020603050405020304" pitchFamily="18" charset="0"/>
              </a:rPr>
              <a:t>relatively small</a:t>
            </a:r>
            <a:r>
              <a:rPr lang="en-US" altLang="zh-CN" sz="2000" dirty="0">
                <a:latin typeface="Times New Roman" panose="02020603050405020304" pitchFamily="18" charset="0"/>
                <a:cs typeface="Times New Roman" panose="02020603050405020304" pitchFamily="18" charset="0"/>
              </a:rPr>
              <a:t>, indicating that after the study area was retired for a certain period of time, the “grass-bush-tree” vegetation allocation pattern of </a:t>
            </a:r>
            <a:r>
              <a:rPr lang="en-US" altLang="zh-CN" sz="2000" dirty="0">
                <a:solidFill>
                  <a:srgbClr val="FF0000"/>
                </a:solidFill>
                <a:latin typeface="Times New Roman" panose="02020603050405020304" pitchFamily="18" charset="0"/>
                <a:cs typeface="Times New Roman" panose="02020603050405020304" pitchFamily="18" charset="0"/>
              </a:rPr>
              <a:t>Pine + Caragana + Grassland </a:t>
            </a:r>
            <a:r>
              <a:rPr lang="en-US" altLang="zh-CN" sz="2000" dirty="0">
                <a:latin typeface="Times New Roman" panose="02020603050405020304" pitchFamily="18" charset="0"/>
                <a:cs typeface="Times New Roman" panose="02020603050405020304" pitchFamily="18" charset="0"/>
              </a:rPr>
              <a:t>is relatively optimal.</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110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1741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741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grpSp>
        <p:nvGrpSpPr>
          <p:cNvPr id="17414" name="组合 7"/>
          <p:cNvGrpSpPr>
            <a:grpSpLocks/>
          </p:cNvGrpSpPr>
          <p:nvPr/>
        </p:nvGrpSpPr>
        <p:grpSpPr bwMode="auto">
          <a:xfrm>
            <a:off x="2131495" y="903410"/>
            <a:ext cx="10017193" cy="980904"/>
            <a:chOff x="2190913" y="1079472"/>
            <a:chExt cx="6472514" cy="981577"/>
          </a:xfrm>
        </p:grpSpPr>
        <p:sp>
          <p:nvSpPr>
            <p:cNvPr id="16" name="Rektangel med enkelt afrundet hjørne 90"/>
            <p:cNvSpPr>
              <a:spLocks noChangeArrowheads="1"/>
            </p:cNvSpPr>
            <p:nvPr/>
          </p:nvSpPr>
          <p:spPr bwMode="auto">
            <a:xfrm rot="10800000" flipH="1">
              <a:off x="2190913" y="1079472"/>
              <a:ext cx="6472514" cy="981577"/>
            </a:xfrm>
            <a:prstGeom prst="round1Rect">
              <a:avLst/>
            </a:prstGeom>
            <a:solidFill>
              <a:srgbClr val="FFFFFF"/>
            </a:solidFill>
            <a:ln w="3175">
              <a:solidFill>
                <a:srgbClr val="BFBFBF"/>
              </a:solidFill>
              <a:prstDash val="sysDash"/>
              <a:miter lim="800000"/>
              <a:headEnd/>
              <a:tailEnd/>
            </a:ln>
            <a:effectLst>
              <a:outerShdw blurRad="50800" dist="38100" dir="2700000" algn="tl" rotWithShape="0">
                <a:srgbClr val="808080">
                  <a:alpha val="39999"/>
                </a:srgbClr>
              </a:outerShdw>
            </a:effectLst>
          </p:spPr>
          <p:txBody>
            <a:bodyPr anchor="ctr"/>
            <a:lstStyle/>
            <a:p>
              <a:pPr algn="ctr" defTabSz="912813">
                <a:buFontTx/>
                <a:buNone/>
                <a:defRPr/>
              </a:pPr>
              <a:endParaRPr lang="en-US" altLang="zh-CN" dirty="0">
                <a:solidFill>
                  <a:srgbClr val="FFFFFF"/>
                </a:solidFill>
                <a:latin typeface="Times New Roman" panose="02020603050405020304" pitchFamily="18" charset="0"/>
                <a:ea typeface="MS PGothic" pitchFamily="34" charset="-128"/>
                <a:cs typeface="Times New Roman" panose="02020603050405020304" pitchFamily="18" charset="0"/>
              </a:endParaRPr>
            </a:p>
          </p:txBody>
        </p:sp>
        <p:sp>
          <p:nvSpPr>
            <p:cNvPr id="17" name="矩形 16"/>
            <p:cNvSpPr>
              <a:spLocks noChangeArrowheads="1"/>
            </p:cNvSpPr>
            <p:nvPr/>
          </p:nvSpPr>
          <p:spPr bwMode="auto">
            <a:xfrm>
              <a:off x="2333813" y="1197039"/>
              <a:ext cx="6276575" cy="708372"/>
            </a:xfrm>
            <a:prstGeom prst="rect">
              <a:avLst/>
            </a:prstGeom>
            <a:noFill/>
            <a:ln>
              <a:noFill/>
            </a:ln>
            <a:extLst/>
          </p:spPr>
          <p:txBody>
            <a:bodyPr wrap="square" anchor="ctr">
              <a:spAutoFit/>
            </a:bodyPr>
            <a:lstStyle>
              <a:defPPr>
                <a:defRPr lang="zh-CN"/>
              </a:defPPr>
              <a:lvl1pPr marL="0" algn="l" defTabSz="914297" rtl="0" eaLnBrk="1" latinLnBrk="0" hangingPunct="1">
                <a:defRPr sz="1800" kern="1200">
                  <a:solidFill>
                    <a:schemeClr val="tx1"/>
                  </a:solidFill>
                  <a:latin typeface="+mn-lt"/>
                  <a:ea typeface="+mn-ea"/>
                  <a:cs typeface="+mn-cs"/>
                </a:defRPr>
              </a:lvl1pPr>
              <a:lvl2pPr marL="457149" algn="l" defTabSz="914297" rtl="0" eaLnBrk="1" latinLnBrk="0" hangingPunct="1">
                <a:defRPr sz="1800" kern="1200">
                  <a:solidFill>
                    <a:schemeClr val="tx1"/>
                  </a:solidFill>
                  <a:latin typeface="+mn-lt"/>
                  <a:ea typeface="+mn-ea"/>
                  <a:cs typeface="+mn-cs"/>
                </a:defRPr>
              </a:lvl2pPr>
              <a:lvl3pPr marL="914297" algn="l" defTabSz="914297" rtl="0" eaLnBrk="1" latinLnBrk="0" hangingPunct="1">
                <a:defRPr sz="1800" kern="1200">
                  <a:solidFill>
                    <a:schemeClr val="tx1"/>
                  </a:solidFill>
                  <a:latin typeface="+mn-lt"/>
                  <a:ea typeface="+mn-ea"/>
                  <a:cs typeface="+mn-cs"/>
                </a:defRPr>
              </a:lvl3pPr>
              <a:lvl4pPr marL="1371446" algn="l" defTabSz="914297" rtl="0" eaLnBrk="1" latinLnBrk="0" hangingPunct="1">
                <a:defRPr sz="1800" kern="1200">
                  <a:solidFill>
                    <a:schemeClr val="tx1"/>
                  </a:solidFill>
                  <a:latin typeface="+mn-lt"/>
                  <a:ea typeface="+mn-ea"/>
                  <a:cs typeface="+mn-cs"/>
                </a:defRPr>
              </a:lvl4pPr>
              <a:lvl5pPr marL="1828593" algn="l" defTabSz="914297" rtl="0" eaLnBrk="1" latinLnBrk="0" hangingPunct="1">
                <a:defRPr sz="1800" kern="1200">
                  <a:solidFill>
                    <a:schemeClr val="tx1"/>
                  </a:solidFill>
                  <a:latin typeface="+mn-lt"/>
                  <a:ea typeface="+mn-ea"/>
                  <a:cs typeface="+mn-cs"/>
                </a:defRPr>
              </a:lvl5pPr>
              <a:lvl6pPr marL="2285742" algn="l" defTabSz="914297" rtl="0" eaLnBrk="1" latinLnBrk="0" hangingPunct="1">
                <a:defRPr sz="1800" kern="1200">
                  <a:solidFill>
                    <a:schemeClr val="tx1"/>
                  </a:solidFill>
                  <a:latin typeface="+mn-lt"/>
                  <a:ea typeface="+mn-ea"/>
                  <a:cs typeface="+mn-cs"/>
                </a:defRPr>
              </a:lvl6pPr>
              <a:lvl7pPr marL="2742891" algn="l" defTabSz="914297" rtl="0" eaLnBrk="1" latinLnBrk="0" hangingPunct="1">
                <a:defRPr sz="1800" kern="1200">
                  <a:solidFill>
                    <a:schemeClr val="tx1"/>
                  </a:solidFill>
                  <a:latin typeface="+mn-lt"/>
                  <a:ea typeface="+mn-ea"/>
                  <a:cs typeface="+mn-cs"/>
                </a:defRPr>
              </a:lvl7pPr>
              <a:lvl8pPr marL="3200039" algn="l" defTabSz="914297" rtl="0" eaLnBrk="1" latinLnBrk="0" hangingPunct="1">
                <a:defRPr sz="1800" kern="1200">
                  <a:solidFill>
                    <a:schemeClr val="tx1"/>
                  </a:solidFill>
                  <a:latin typeface="+mn-lt"/>
                  <a:ea typeface="+mn-ea"/>
                  <a:cs typeface="+mn-cs"/>
                </a:defRPr>
              </a:lvl8pPr>
              <a:lvl9pPr marL="3657188" algn="l" defTabSz="914297"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3.5 Analysis of Spatial Variation in Soil Bulk Density - Vegetation Cover Characteristics</a:t>
              </a:r>
              <a:endParaRPr lang="zh-CN" altLang="zh-CN" sz="2000"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endParaRPr>
            </a:p>
          </p:txBody>
        </p:sp>
      </p:grpSp>
      <p:grpSp>
        <p:nvGrpSpPr>
          <p:cNvPr id="17415" name="组合 155"/>
          <p:cNvGrpSpPr>
            <a:grpSpLocks/>
          </p:cNvGrpSpPr>
          <p:nvPr/>
        </p:nvGrpSpPr>
        <p:grpSpPr bwMode="auto">
          <a:xfrm>
            <a:off x="431811" y="935040"/>
            <a:ext cx="1731433" cy="650875"/>
            <a:chOff x="1865994" y="4212943"/>
            <a:chExt cx="1340530" cy="613647"/>
          </a:xfrm>
        </p:grpSpPr>
        <p:grpSp>
          <p:nvGrpSpPr>
            <p:cNvPr id="17432" name="组合 156"/>
            <p:cNvGrpSpPr>
              <a:grpSpLocks/>
            </p:cNvGrpSpPr>
            <p:nvPr/>
          </p:nvGrpSpPr>
          <p:grpSpPr bwMode="auto">
            <a:xfrm>
              <a:off x="1865994" y="4212943"/>
              <a:ext cx="1340530" cy="613647"/>
              <a:chOff x="1865994" y="4212943"/>
              <a:chExt cx="1340530" cy="613647"/>
            </a:xfrm>
          </p:grpSpPr>
          <p:sp>
            <p:nvSpPr>
              <p:cNvPr id="21" name="圆角矩形 20"/>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24" name="同侧圆角矩形 23"/>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17433" name="矩形 174"/>
            <p:cNvSpPr>
              <a:spLocks noChangeArrowheads="1"/>
            </p:cNvSpPr>
            <p:nvPr/>
          </p:nvSpPr>
          <p:spPr bwMode="auto">
            <a:xfrm>
              <a:off x="1972516" y="4290771"/>
              <a:ext cx="1209427" cy="3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a:buFontTx/>
                <a:buNone/>
              </a:pPr>
              <a:r>
                <a:rPr lang="zh-CN" altLang="en-US" b="1">
                  <a:solidFill>
                    <a:srgbClr val="FFFFFF"/>
                  </a:solidFill>
                  <a:latin typeface="Times New Roman" panose="02020603050405020304" pitchFamily="18" charset="0"/>
                  <a:ea typeface="微软雅黑" pitchFamily="34" charset="-122"/>
                  <a:cs typeface="Times New Roman" panose="02020603050405020304" pitchFamily="18" charset="0"/>
                </a:rPr>
                <a:t>创新点一</a:t>
              </a:r>
            </a:p>
          </p:txBody>
        </p:sp>
      </p:grpSp>
      <p:sp>
        <p:nvSpPr>
          <p:cNvPr id="41"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2"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3" name="Line 8"/>
          <p:cNvSpPr>
            <a:spLocks noChangeShapeType="1"/>
          </p:cNvSpPr>
          <p:nvPr/>
        </p:nvSpPr>
        <p:spPr bwMode="auto">
          <a:xfrm flipV="1">
            <a:off x="4" y="752932"/>
            <a:ext cx="10011262" cy="906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4" name="Text Box 13"/>
          <p:cNvSpPr txBox="1">
            <a:spLocks noChangeArrowheads="1"/>
          </p:cNvSpPr>
          <p:nvPr/>
        </p:nvSpPr>
        <p:spPr bwMode="auto">
          <a:xfrm>
            <a:off x="108948" y="88080"/>
            <a:ext cx="9793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800" dirty="0">
                <a:solidFill>
                  <a:srgbClr val="993300"/>
                </a:solidFill>
                <a:latin typeface="Times New Roman" panose="02020603050405020304" pitchFamily="18" charset="0"/>
                <a:ea typeface="黑体" pitchFamily="49" charset="-122"/>
                <a:cs typeface="Times New Roman" panose="02020603050405020304" pitchFamily="18" charset="0"/>
              </a:rPr>
              <a:t>Research Process and Analysis Results</a:t>
            </a:r>
          </a:p>
          <a:p>
            <a:pPr eaLnBrk="1" hangingPunct="1">
              <a:buFontTx/>
              <a:buNone/>
            </a:pPr>
            <a:endParaRPr lang="en-US" altLang="zh-CN" sz="3200" b="1" dirty="0">
              <a:solidFill>
                <a:srgbClr val="993300"/>
              </a:solidFill>
              <a:latin typeface="Times New Roman" panose="02020603050405020304" pitchFamily="18" charset="0"/>
              <a:ea typeface="黑体" pitchFamily="49" charset="-122"/>
              <a:cs typeface="Times New Roman" panose="02020603050405020304" pitchFamily="18" charset="0"/>
            </a:endParaRPr>
          </a:p>
        </p:txBody>
      </p:sp>
      <p:grpSp>
        <p:nvGrpSpPr>
          <p:cNvPr id="45" name="组合 155"/>
          <p:cNvGrpSpPr>
            <a:grpSpLocks/>
          </p:cNvGrpSpPr>
          <p:nvPr/>
        </p:nvGrpSpPr>
        <p:grpSpPr bwMode="auto">
          <a:xfrm>
            <a:off x="431811" y="935040"/>
            <a:ext cx="1731433" cy="650875"/>
            <a:chOff x="1865994" y="4212943"/>
            <a:chExt cx="1340530" cy="613647"/>
          </a:xfrm>
        </p:grpSpPr>
        <p:grpSp>
          <p:nvGrpSpPr>
            <p:cNvPr id="46" name="组合 156"/>
            <p:cNvGrpSpPr>
              <a:grpSpLocks/>
            </p:cNvGrpSpPr>
            <p:nvPr/>
          </p:nvGrpSpPr>
          <p:grpSpPr bwMode="auto">
            <a:xfrm>
              <a:off x="1865994" y="4212943"/>
              <a:ext cx="1340530" cy="613647"/>
              <a:chOff x="1865994" y="4212943"/>
              <a:chExt cx="1340530" cy="613647"/>
            </a:xfrm>
          </p:grpSpPr>
          <p:sp>
            <p:nvSpPr>
              <p:cNvPr id="48" name="圆角矩形 47"/>
              <p:cNvSpPr/>
              <p:nvPr/>
            </p:nvSpPr>
            <p:spPr>
              <a:xfrm flipV="1">
                <a:off x="1865994" y="4444264"/>
                <a:ext cx="1340530" cy="382326"/>
              </a:xfrm>
              <a:prstGeom prst="round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34925">
                <a:solidFill>
                  <a:srgbClr val="FFFFFF"/>
                </a:solidFill>
              </a:ln>
              <a:effectLst>
                <a:outerShdw blurRad="76200" dir="18900000" sy="23000" kx="-1200000" algn="bl" rotWithShape="0">
                  <a:prstClr val="black">
                    <a:alpha val="20000"/>
                  </a:prstClr>
                </a:outerShdw>
              </a:effectLst>
              <a:scene3d>
                <a:camera prst="perspectiveRelaxedModerately"/>
                <a:lightRig rig="brightRoom" dir="t"/>
              </a:scene3d>
              <a:sp3d extrusionH="63500" contourW="12700" prstMaterial="translucentPowder">
                <a:bevelT w="127000" h="50800" prst="coolSlant"/>
                <a:bevelB/>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49" name="同侧圆角矩形 48"/>
              <p:cNvSpPr/>
              <p:nvPr/>
            </p:nvSpPr>
            <p:spPr>
              <a:xfrm>
                <a:off x="1972461" y="4212943"/>
                <a:ext cx="1143267" cy="498628"/>
              </a:xfrm>
              <a:prstGeom prst="round2SameRect">
                <a:avLst/>
              </a:prstGeom>
              <a:gradFill flip="none" rotWithShape="1">
                <a:gsLst>
                  <a:gs pos="8000">
                    <a:srgbClr val="C00000"/>
                  </a:gs>
                  <a:gs pos="100000">
                    <a:srgbClr val="FF3300"/>
                  </a:gs>
                </a:gsLst>
                <a:lin ang="16200000" scaled="1"/>
                <a:tileRect/>
              </a:gradFill>
              <a:ln w="12700">
                <a:noFill/>
              </a:ln>
              <a:effectLst/>
              <a:scene3d>
                <a:camera prst="perspectiveBelow"/>
                <a:lightRig rig="glow" dir="t"/>
              </a:scene3d>
              <a:sp3d extrusionH="127000" contourW="12700" prstMaterial="powder">
                <a:bevelT w="50800" h="50800" prst="softRound"/>
                <a:bevelB/>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297" rtl="0" eaLnBrk="1" latinLnBrk="0" hangingPunct="1">
                  <a:defRPr sz="1800" kern="1200">
                    <a:solidFill>
                      <a:schemeClr val="lt1"/>
                    </a:solidFill>
                    <a:latin typeface="+mn-lt"/>
                    <a:ea typeface="+mn-ea"/>
                    <a:cs typeface="+mn-cs"/>
                  </a:defRPr>
                </a:lvl1pPr>
                <a:lvl2pPr marL="457149" algn="l" defTabSz="914297" rtl="0" eaLnBrk="1" latinLnBrk="0" hangingPunct="1">
                  <a:defRPr sz="1800" kern="1200">
                    <a:solidFill>
                      <a:schemeClr val="lt1"/>
                    </a:solidFill>
                    <a:latin typeface="+mn-lt"/>
                    <a:ea typeface="+mn-ea"/>
                    <a:cs typeface="+mn-cs"/>
                  </a:defRPr>
                </a:lvl2pPr>
                <a:lvl3pPr marL="914297" algn="l" defTabSz="914297" rtl="0" eaLnBrk="1" latinLnBrk="0" hangingPunct="1">
                  <a:defRPr sz="1800" kern="1200">
                    <a:solidFill>
                      <a:schemeClr val="lt1"/>
                    </a:solidFill>
                    <a:latin typeface="+mn-lt"/>
                    <a:ea typeface="+mn-ea"/>
                    <a:cs typeface="+mn-cs"/>
                  </a:defRPr>
                </a:lvl3pPr>
                <a:lvl4pPr marL="1371446" algn="l" defTabSz="914297" rtl="0" eaLnBrk="1" latinLnBrk="0" hangingPunct="1">
                  <a:defRPr sz="1800" kern="1200">
                    <a:solidFill>
                      <a:schemeClr val="lt1"/>
                    </a:solidFill>
                    <a:latin typeface="+mn-lt"/>
                    <a:ea typeface="+mn-ea"/>
                    <a:cs typeface="+mn-cs"/>
                  </a:defRPr>
                </a:lvl4pPr>
                <a:lvl5pPr marL="1828593" algn="l" defTabSz="914297" rtl="0" eaLnBrk="1" latinLnBrk="0" hangingPunct="1">
                  <a:defRPr sz="1800" kern="1200">
                    <a:solidFill>
                      <a:schemeClr val="lt1"/>
                    </a:solidFill>
                    <a:latin typeface="+mn-lt"/>
                    <a:ea typeface="+mn-ea"/>
                    <a:cs typeface="+mn-cs"/>
                  </a:defRPr>
                </a:lvl5pPr>
                <a:lvl6pPr marL="2285742" algn="l" defTabSz="914297" rtl="0" eaLnBrk="1" latinLnBrk="0" hangingPunct="1">
                  <a:defRPr sz="1800" kern="1200">
                    <a:solidFill>
                      <a:schemeClr val="lt1"/>
                    </a:solidFill>
                    <a:latin typeface="+mn-lt"/>
                    <a:ea typeface="+mn-ea"/>
                    <a:cs typeface="+mn-cs"/>
                  </a:defRPr>
                </a:lvl6pPr>
                <a:lvl7pPr marL="2742891" algn="l" defTabSz="914297" rtl="0" eaLnBrk="1" latinLnBrk="0" hangingPunct="1">
                  <a:defRPr sz="1800" kern="1200">
                    <a:solidFill>
                      <a:schemeClr val="lt1"/>
                    </a:solidFill>
                    <a:latin typeface="+mn-lt"/>
                    <a:ea typeface="+mn-ea"/>
                    <a:cs typeface="+mn-cs"/>
                  </a:defRPr>
                </a:lvl7pPr>
                <a:lvl8pPr marL="3200039" algn="l" defTabSz="914297" rtl="0" eaLnBrk="1" latinLnBrk="0" hangingPunct="1">
                  <a:defRPr sz="1800" kern="1200">
                    <a:solidFill>
                      <a:schemeClr val="lt1"/>
                    </a:solidFill>
                    <a:latin typeface="+mn-lt"/>
                    <a:ea typeface="+mn-ea"/>
                    <a:cs typeface="+mn-cs"/>
                  </a:defRPr>
                </a:lvl8pPr>
                <a:lvl9pPr marL="3657188" algn="l" defTabSz="914297" rtl="0" eaLnBrk="1" latinLnBrk="0" hangingPunct="1">
                  <a:defRPr sz="1800" kern="1200">
                    <a:solidFill>
                      <a:schemeClr val="lt1"/>
                    </a:solidFill>
                    <a:latin typeface="+mn-lt"/>
                    <a:ea typeface="+mn-ea"/>
                    <a:cs typeface="+mn-cs"/>
                  </a:defRPr>
                </a:lvl9pPr>
              </a:lstStyle>
              <a:p>
                <a:pPr algn="ctr" fontAlgn="auto">
                  <a:spcBef>
                    <a:spcPts val="0"/>
                  </a:spcBef>
                  <a:spcAft>
                    <a:spcPts val="0"/>
                  </a:spcAft>
                  <a:buFontTx/>
                  <a:buNone/>
                  <a:defRPr/>
                </a:pPr>
                <a:endParaRPr lang="zh-CN" altLang="en-US" sz="14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sp>
          <p:nvSpPr>
            <p:cNvPr id="47" name="矩形 157"/>
            <p:cNvSpPr>
              <a:spLocks noChangeArrowheads="1"/>
            </p:cNvSpPr>
            <p:nvPr/>
          </p:nvSpPr>
          <p:spPr bwMode="auto">
            <a:xfrm>
              <a:off x="1886114" y="4290771"/>
              <a:ext cx="1315958" cy="34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buFontTx/>
                <a:buNone/>
              </a:pPr>
              <a:r>
                <a:rPr lang="en-US" altLang="zh-CN" b="1" dirty="0">
                  <a:solidFill>
                    <a:srgbClr val="FFFFFF"/>
                  </a:solidFill>
                  <a:latin typeface="Times New Roman" panose="02020603050405020304" pitchFamily="18" charset="0"/>
                  <a:ea typeface="微软雅黑" pitchFamily="34" charset="-122"/>
                  <a:cs typeface="Times New Roman" panose="02020603050405020304" pitchFamily="18" charset="0"/>
                </a:rPr>
                <a:t>PART THREE</a:t>
              </a:r>
              <a:endParaRPr lang="zh-CN" altLang="en-US" b="1"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grpSp>
      <p:pic>
        <p:nvPicPr>
          <p:cNvPr id="3" name="图片 2">
            <a:extLst>
              <a:ext uri="{FF2B5EF4-FFF2-40B4-BE49-F238E27FC236}">
                <a16:creationId xmlns:a16="http://schemas.microsoft.com/office/drawing/2014/main" id="{77737C5E-782F-4D7D-ABA1-1CE001E43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519" y="2057354"/>
            <a:ext cx="6060428" cy="2630059"/>
          </a:xfrm>
          <a:prstGeom prst="rect">
            <a:avLst/>
          </a:prstGeom>
        </p:spPr>
      </p:pic>
      <p:pic>
        <p:nvPicPr>
          <p:cNvPr id="5" name="图片 4">
            <a:extLst>
              <a:ext uri="{FF2B5EF4-FFF2-40B4-BE49-F238E27FC236}">
                <a16:creationId xmlns:a16="http://schemas.microsoft.com/office/drawing/2014/main" id="{8F4AF441-D2A5-40AE-8DAB-EAE03A8FA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9904" y="2001802"/>
            <a:ext cx="4833511" cy="2685611"/>
          </a:xfrm>
          <a:prstGeom prst="rect">
            <a:avLst/>
          </a:prstGeom>
        </p:spPr>
      </p:pic>
      <p:sp>
        <p:nvSpPr>
          <p:cNvPr id="6" name="文本框 5">
            <a:extLst>
              <a:ext uri="{FF2B5EF4-FFF2-40B4-BE49-F238E27FC236}">
                <a16:creationId xmlns:a16="http://schemas.microsoft.com/office/drawing/2014/main" id="{868E1E3F-81CA-4DE7-A391-525D32EBC6C7}"/>
              </a:ext>
            </a:extLst>
          </p:cNvPr>
          <p:cNvSpPr txBox="1"/>
          <p:nvPr/>
        </p:nvSpPr>
        <p:spPr>
          <a:xfrm>
            <a:off x="2459" y="4641127"/>
            <a:ext cx="6562789" cy="2246769"/>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The results showed that with the increase of soil depth, the BD of different vegetation cover characteristics increased gradually, and the BD of mixed forest and pure forest land showed a "convex" parabola; the change of BD  in non-forest land was "concave" parabola. The BD is 0-10 cm, non-forest land &gt; pure forest &gt; mixed forest; below 10 cm, pure forest &gt; mixed forest &gt; non-forest land.</a:t>
            </a:r>
          </a:p>
        </p:txBody>
      </p:sp>
      <p:sp>
        <p:nvSpPr>
          <p:cNvPr id="7" name="文本框 6">
            <a:extLst>
              <a:ext uri="{FF2B5EF4-FFF2-40B4-BE49-F238E27FC236}">
                <a16:creationId xmlns:a16="http://schemas.microsoft.com/office/drawing/2014/main" id="{ECE55897-160B-403A-B68B-A472AC2F8F5F}"/>
              </a:ext>
            </a:extLst>
          </p:cNvPr>
          <p:cNvSpPr txBox="1"/>
          <p:nvPr/>
        </p:nvSpPr>
        <p:spPr>
          <a:xfrm>
            <a:off x="6787302" y="4799718"/>
            <a:ext cx="5338713" cy="1938992"/>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The results of analysis of variance showed that the BD of 30-40 cm, 40-50 cm and 50-60 cm was </a:t>
            </a:r>
            <a:r>
              <a:rPr lang="en-US" altLang="zh-CN" sz="2000" dirty="0">
                <a:solidFill>
                  <a:srgbClr val="FF0000"/>
                </a:solidFill>
                <a:latin typeface="Times New Roman" panose="02020603050405020304" pitchFamily="18" charset="0"/>
                <a:cs typeface="Times New Roman" panose="02020603050405020304" pitchFamily="18" charset="0"/>
              </a:rPr>
              <a:t>significantly different </a:t>
            </a:r>
            <a:r>
              <a:rPr lang="en-US" altLang="zh-CN" sz="2000" dirty="0">
                <a:latin typeface="Times New Roman" panose="02020603050405020304" pitchFamily="18" charset="0"/>
                <a:cs typeface="Times New Roman" panose="02020603050405020304" pitchFamily="18" charset="0"/>
              </a:rPr>
              <a:t>between pure forest land and non-forest land (P&lt;0.05), and other soil layers were different. There was </a:t>
            </a:r>
            <a:r>
              <a:rPr lang="en-US" altLang="zh-CN" sz="2000" dirty="0">
                <a:solidFill>
                  <a:srgbClr val="FF0000"/>
                </a:solidFill>
                <a:latin typeface="Times New Roman" panose="02020603050405020304" pitchFamily="18" charset="0"/>
                <a:cs typeface="Times New Roman" panose="02020603050405020304" pitchFamily="18" charset="0"/>
              </a:rPr>
              <a:t>no significant difference </a:t>
            </a:r>
            <a:r>
              <a:rPr lang="en-US" altLang="zh-CN" sz="2000" dirty="0">
                <a:latin typeface="Times New Roman" panose="02020603050405020304" pitchFamily="18" charset="0"/>
                <a:cs typeface="Times New Roman" panose="02020603050405020304" pitchFamily="18" charset="0"/>
              </a:rPr>
              <a:t>between the grounds (P&gt;0.05).</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717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3"/>
          <p:cNvSpPr>
            <a:spLocks noChangeArrowheads="1"/>
          </p:cNvSpPr>
          <p:nvPr/>
        </p:nvSpPr>
        <p:spPr bwMode="auto">
          <a:xfrm>
            <a:off x="5434805" y="3220714"/>
            <a:ext cx="1443037" cy="500135"/>
          </a:xfrm>
          <a:prstGeom prst="rect">
            <a:avLst/>
          </a:prstGeom>
          <a:noFill/>
          <a:ln w="9525">
            <a:noFill/>
            <a:miter lim="800000"/>
            <a:headEnd/>
            <a:tailEnd/>
          </a:ln>
        </p:spPr>
        <p:txBody>
          <a:bodyPr lIns="68577" tIns="34289" rIns="68577" bIns="34289">
            <a:spAutoFit/>
          </a:bodyPr>
          <a:lstStyle/>
          <a:p>
            <a:pPr algn="ctr">
              <a:buFont typeface="Arial" charset="0"/>
              <a:buNone/>
            </a:pPr>
            <a:r>
              <a:rPr lang="en-US" altLang="zh-CN" sz="2800" b="1" dirty="0">
                <a:solidFill>
                  <a:srgbClr val="000000"/>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Issues</a:t>
            </a:r>
          </a:p>
        </p:txBody>
      </p:sp>
      <p:sp>
        <p:nvSpPr>
          <p:cNvPr id="130050" name="AutoShape 4"/>
          <p:cNvSpPr>
            <a:spLocks noChangeArrowheads="1"/>
          </p:cNvSpPr>
          <p:nvPr/>
        </p:nvSpPr>
        <p:spPr bwMode="auto">
          <a:xfrm rot="-2232521">
            <a:off x="4241800" y="2428875"/>
            <a:ext cx="3557588" cy="24241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F49022">
              <a:alpha val="50195"/>
            </a:srgbClr>
          </a:solidFill>
          <a:ln w="3175">
            <a:solidFill>
              <a:srgbClr val="FFC000"/>
            </a:solidFill>
            <a:bevel/>
            <a:headEnd/>
            <a:tailEnd/>
          </a:ln>
        </p:spPr>
        <p:txBody>
          <a:bodyPr lIns="0" tIns="34289" rIns="0" bIns="34289" anchor="ctr"/>
          <a:lstStyle/>
          <a:p>
            <a:endParaRPr lang="zh-CN" altLang="en-US"/>
          </a:p>
        </p:txBody>
      </p:sp>
      <p:grpSp>
        <p:nvGrpSpPr>
          <p:cNvPr id="2" name="组合 33"/>
          <p:cNvGrpSpPr>
            <a:grpSpLocks/>
          </p:cNvGrpSpPr>
          <p:nvPr/>
        </p:nvGrpSpPr>
        <p:grpSpPr bwMode="auto">
          <a:xfrm>
            <a:off x="258530" y="1264054"/>
            <a:ext cx="4114800" cy="1891421"/>
            <a:chOff x="199614" y="-23774"/>
            <a:chExt cx="2938462" cy="2103269"/>
          </a:xfrm>
        </p:grpSpPr>
        <p:sp>
          <p:nvSpPr>
            <p:cNvPr id="130066" name="TextBox 19"/>
            <p:cNvSpPr>
              <a:spLocks noChangeArrowheads="1"/>
            </p:cNvSpPr>
            <p:nvPr/>
          </p:nvSpPr>
          <p:spPr bwMode="auto">
            <a:xfrm>
              <a:off x="764180" y="-23774"/>
              <a:ext cx="1728840" cy="407786"/>
            </a:xfrm>
            <a:prstGeom prst="rect">
              <a:avLst/>
            </a:prstGeom>
            <a:noFill/>
            <a:ln w="9525">
              <a:noFill/>
              <a:miter lim="800000"/>
              <a:headEnd/>
              <a:tailEnd/>
            </a:ln>
          </p:spPr>
          <p:txBody>
            <a:bodyPr>
              <a:spAutoFit/>
            </a:bodyPr>
            <a:lstStyle/>
            <a:p>
              <a:pPr algn="ctr">
                <a:buFont typeface="Arial" charset="0"/>
                <a:buNone/>
              </a:pPr>
              <a:r>
                <a:rPr lang="en-US" altLang="zh-CN" b="1" i="1" dirty="0">
                  <a:solidFill>
                    <a:srgbClr val="FF0000"/>
                  </a:solidFill>
                  <a:latin typeface="Times New Roman" pitchFamily="18" charset="0"/>
                  <a:ea typeface="微软雅黑" pitchFamily="34" charset="-122"/>
                  <a:sym typeface="宋体" charset="-122"/>
                </a:rPr>
                <a:t>No.1</a:t>
              </a:r>
            </a:p>
          </p:txBody>
        </p:sp>
        <p:sp>
          <p:nvSpPr>
            <p:cNvPr id="130067" name="TextBox 20"/>
            <p:cNvSpPr>
              <a:spLocks noChangeArrowheads="1"/>
            </p:cNvSpPr>
            <p:nvPr/>
          </p:nvSpPr>
          <p:spPr bwMode="auto">
            <a:xfrm>
              <a:off x="199614" y="369889"/>
              <a:ext cx="2938462" cy="1709606"/>
            </a:xfrm>
            <a:prstGeom prst="rect">
              <a:avLst/>
            </a:prstGeom>
            <a:noFill/>
            <a:ln w="9525">
              <a:noFill/>
              <a:miter lim="800000"/>
              <a:headEnd/>
              <a:tailEnd/>
            </a:ln>
          </p:spPr>
          <p:txBody>
            <a:bodyPr wrap="square">
              <a:spAutoFit/>
            </a:bodyPr>
            <a:lstStyle/>
            <a:p>
              <a:pPr algn="just">
                <a:lnSpc>
                  <a:spcPct val="120000"/>
                </a:lnSpc>
              </a:pP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sym typeface="微软雅黑" pitchFamily="34" charset="-122"/>
                </a:rPr>
                <a:t>The spatial </a:t>
              </a: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variations feature </a:t>
              </a: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of BD in the dumping site of the loess opencast mine.</a:t>
              </a:r>
              <a:endParaRPr lang="zh-CN" altLang="en-US" sz="2000" b="1" dirty="0">
                <a:latin typeface="Times New Roman" panose="02020603050405020304" pitchFamily="18" charset="0"/>
                <a:ea typeface="微软雅黑" pitchFamily="34" charset="-122"/>
                <a:cs typeface="Times New Roman" panose="02020603050405020304" pitchFamily="18" charset="0"/>
                <a:sym typeface="方正兰亭粗黑_GBK"/>
              </a:endParaRPr>
            </a:p>
            <a:p>
              <a:pPr algn="just">
                <a:lnSpc>
                  <a:spcPct val="120000"/>
                </a:lnSpc>
              </a:pPr>
              <a:endParaRPr lang="en-US" altLang="zh-CN" sz="2000" b="1" dirty="0">
                <a:latin typeface="Times New Roman" pitchFamily="18" charset="0"/>
                <a:ea typeface="微软雅黑" pitchFamily="34" charset="-122"/>
                <a:sym typeface="微软雅黑" pitchFamily="34" charset="-122"/>
              </a:endParaRPr>
            </a:p>
          </p:txBody>
        </p:sp>
      </p:grpSp>
      <p:sp>
        <p:nvSpPr>
          <p:cNvPr id="130052" name="AutoShape 6"/>
          <p:cNvSpPr>
            <a:spLocks noChangeArrowheads="1"/>
          </p:cNvSpPr>
          <p:nvPr/>
        </p:nvSpPr>
        <p:spPr bwMode="auto">
          <a:xfrm rot="-9453040">
            <a:off x="4592638" y="2384425"/>
            <a:ext cx="3497262" cy="2465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53C3B0">
              <a:alpha val="54117"/>
            </a:srgbClr>
          </a:solidFill>
          <a:ln w="3175">
            <a:solidFill>
              <a:srgbClr val="EAEAEA"/>
            </a:solidFill>
            <a:bevel/>
            <a:headEnd/>
            <a:tailEnd/>
          </a:ln>
        </p:spPr>
        <p:txBody>
          <a:bodyPr lIns="68577" tIns="34289" rIns="68577" bIns="34289" anchor="ctr"/>
          <a:lstStyle/>
          <a:p>
            <a:endParaRPr lang="zh-CN" altLang="en-US"/>
          </a:p>
        </p:txBody>
      </p:sp>
      <p:grpSp>
        <p:nvGrpSpPr>
          <p:cNvPr id="3" name="组合 40"/>
          <p:cNvGrpSpPr>
            <a:grpSpLocks/>
          </p:cNvGrpSpPr>
          <p:nvPr/>
        </p:nvGrpSpPr>
        <p:grpSpPr bwMode="auto">
          <a:xfrm>
            <a:off x="3870939" y="4901281"/>
            <a:ext cx="5510212" cy="914980"/>
            <a:chOff x="-1195894" y="-24767"/>
            <a:chExt cx="3040401" cy="1016249"/>
          </a:xfrm>
        </p:grpSpPr>
        <p:sp>
          <p:nvSpPr>
            <p:cNvPr id="130064" name="TextBox 42"/>
            <p:cNvSpPr>
              <a:spLocks noChangeArrowheads="1"/>
            </p:cNvSpPr>
            <p:nvPr/>
          </p:nvSpPr>
          <p:spPr bwMode="auto">
            <a:xfrm>
              <a:off x="-924351" y="-24767"/>
              <a:ext cx="2182852" cy="407300"/>
            </a:xfrm>
            <a:prstGeom prst="rect">
              <a:avLst/>
            </a:prstGeom>
            <a:noFill/>
            <a:ln w="9525">
              <a:noFill/>
              <a:miter lim="800000"/>
              <a:headEnd/>
              <a:tailEnd/>
            </a:ln>
          </p:spPr>
          <p:txBody>
            <a:bodyPr>
              <a:spAutoFit/>
            </a:bodyPr>
            <a:lstStyle/>
            <a:p>
              <a:pPr algn="ctr">
                <a:buFont typeface="Arial" charset="0"/>
                <a:buNone/>
              </a:pPr>
              <a:r>
                <a:rPr lang="en-US" altLang="zh-CN" b="1" i="1" dirty="0">
                  <a:solidFill>
                    <a:srgbClr val="FF0000"/>
                  </a:solidFill>
                  <a:latin typeface="Times New Roman" pitchFamily="18" charset="0"/>
                  <a:ea typeface="微软雅黑" pitchFamily="34" charset="-122"/>
                  <a:sym typeface="宋体" charset="-122"/>
                </a:rPr>
                <a:t>No.3</a:t>
              </a:r>
            </a:p>
          </p:txBody>
        </p:sp>
        <p:sp>
          <p:nvSpPr>
            <p:cNvPr id="130065" name="TextBox 43"/>
            <p:cNvSpPr>
              <a:spLocks noChangeArrowheads="1"/>
            </p:cNvSpPr>
            <p:nvPr/>
          </p:nvSpPr>
          <p:spPr bwMode="auto">
            <a:xfrm>
              <a:off x="-1195894" y="514542"/>
              <a:ext cx="3040401" cy="476940"/>
            </a:xfrm>
            <a:prstGeom prst="rect">
              <a:avLst/>
            </a:prstGeom>
            <a:noFill/>
            <a:ln w="9525">
              <a:noFill/>
              <a:miter lim="800000"/>
              <a:headEnd/>
              <a:tailEnd/>
            </a:ln>
          </p:spPr>
          <p:txBody>
            <a:bodyPr>
              <a:spAutoFit/>
            </a:bodyPr>
            <a:lstStyle/>
            <a:p>
              <a:pPr>
                <a:lnSpc>
                  <a:spcPct val="120000"/>
                </a:lnSpc>
              </a:pP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The </a:t>
              </a: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sym typeface="微软雅黑" pitchFamily="34" charset="-122"/>
                </a:rPr>
                <a:t>significance</a:t>
              </a:r>
              <a:r>
                <a:rPr lang="en-US" altLang="zh-CN" sz="2000" b="1" dirty="0">
                  <a:latin typeface="Times New Roman" panose="02020603050405020304" pitchFamily="18" charset="0"/>
                  <a:ea typeface="微软雅黑" pitchFamily="34" charset="-122"/>
                  <a:cs typeface="Times New Roman" panose="02020603050405020304" pitchFamily="18" charset="0"/>
                  <a:sym typeface="微软雅黑" pitchFamily="34" charset="-122"/>
                </a:rPr>
                <a:t> of this study for practice.</a:t>
              </a:r>
              <a:endParaRPr lang="en-US" altLang="zh-CN" sz="2000" b="1" dirty="0">
                <a:latin typeface="Times New Roman" pitchFamily="18" charset="0"/>
                <a:ea typeface="微软雅黑" pitchFamily="34" charset="-122"/>
                <a:sym typeface="方正兰亭粗黑_GBK"/>
              </a:endParaRPr>
            </a:p>
          </p:txBody>
        </p:sp>
      </p:grpSp>
      <p:sp>
        <p:nvSpPr>
          <p:cNvPr id="130054" name="AutoShape 5"/>
          <p:cNvSpPr>
            <a:spLocks noChangeArrowheads="1"/>
          </p:cNvSpPr>
          <p:nvPr/>
        </p:nvSpPr>
        <p:spPr bwMode="auto">
          <a:xfrm rot="5078397">
            <a:off x="4822031" y="1805782"/>
            <a:ext cx="2668587" cy="3232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EE3636">
              <a:alpha val="50195"/>
            </a:srgbClr>
          </a:solidFill>
          <a:ln w="3175">
            <a:solidFill>
              <a:srgbClr val="D3E2FF"/>
            </a:solidFill>
            <a:bevel/>
            <a:headEnd/>
            <a:tailEnd/>
          </a:ln>
        </p:spPr>
        <p:txBody>
          <a:bodyPr lIns="0" tIns="34289" rIns="0" bIns="34289" anchor="ctr"/>
          <a:lstStyle/>
          <a:p>
            <a:endParaRPr lang="zh-CN" altLang="en-US"/>
          </a:p>
        </p:txBody>
      </p:sp>
      <p:grpSp>
        <p:nvGrpSpPr>
          <p:cNvPr id="4" name="组合 47"/>
          <p:cNvGrpSpPr>
            <a:grpSpLocks/>
          </p:cNvGrpSpPr>
          <p:nvPr/>
        </p:nvGrpSpPr>
        <p:grpSpPr bwMode="auto">
          <a:xfrm>
            <a:off x="8338494" y="2262754"/>
            <a:ext cx="3765550" cy="2645960"/>
            <a:chOff x="114272" y="31907"/>
            <a:chExt cx="3137151" cy="2942087"/>
          </a:xfrm>
        </p:grpSpPr>
        <p:sp>
          <p:nvSpPr>
            <p:cNvPr id="130062" name="TextBox 19"/>
            <p:cNvSpPr>
              <a:spLocks noChangeArrowheads="1"/>
            </p:cNvSpPr>
            <p:nvPr/>
          </p:nvSpPr>
          <p:spPr bwMode="auto">
            <a:xfrm>
              <a:off x="746463" y="31907"/>
              <a:ext cx="1728608" cy="407754"/>
            </a:xfrm>
            <a:prstGeom prst="rect">
              <a:avLst/>
            </a:prstGeom>
            <a:noFill/>
            <a:ln w="9525">
              <a:noFill/>
              <a:miter lim="800000"/>
              <a:headEnd/>
              <a:tailEnd/>
            </a:ln>
          </p:spPr>
          <p:txBody>
            <a:bodyPr>
              <a:spAutoFit/>
            </a:bodyPr>
            <a:lstStyle/>
            <a:p>
              <a:pPr algn="ctr">
                <a:buFont typeface="Arial" charset="0"/>
                <a:buNone/>
              </a:pPr>
              <a:r>
                <a:rPr lang="en-US" altLang="zh-CN" b="1" i="1" dirty="0">
                  <a:solidFill>
                    <a:srgbClr val="FF0000"/>
                  </a:solidFill>
                  <a:latin typeface="Times New Roman" pitchFamily="18" charset="0"/>
                  <a:sym typeface="宋体" charset="-122"/>
                </a:rPr>
                <a:t>No.2</a:t>
              </a:r>
              <a:endParaRPr lang="zh-CN" altLang="en-US" b="1" i="1" dirty="0">
                <a:solidFill>
                  <a:srgbClr val="FF0000"/>
                </a:solidFill>
                <a:latin typeface="Times New Roman" pitchFamily="18" charset="0"/>
                <a:sym typeface="宋体" charset="-122"/>
              </a:endParaRPr>
            </a:p>
          </p:txBody>
        </p:sp>
        <p:sp>
          <p:nvSpPr>
            <p:cNvPr id="130063" name="TextBox 20"/>
            <p:cNvSpPr>
              <a:spLocks noChangeArrowheads="1"/>
            </p:cNvSpPr>
            <p:nvPr/>
          </p:nvSpPr>
          <p:spPr bwMode="auto">
            <a:xfrm>
              <a:off x="114272" y="443191"/>
              <a:ext cx="3137151" cy="2530803"/>
            </a:xfrm>
            <a:prstGeom prst="rect">
              <a:avLst/>
            </a:prstGeom>
            <a:noFill/>
            <a:ln w="9525">
              <a:noFill/>
              <a:miter lim="800000"/>
              <a:headEnd/>
              <a:tailEnd/>
            </a:ln>
          </p:spPr>
          <p:txBody>
            <a:bodyPr>
              <a:spAutoFit/>
            </a:bodyPr>
            <a:lstStyle/>
            <a:p>
              <a:pPr algn="just">
                <a:lnSpc>
                  <a:spcPct val="120000"/>
                </a:lnSpc>
              </a:pPr>
              <a:r>
                <a:rPr lang="en-US" altLang="zh-CN" sz="2000" b="1" dirty="0">
                  <a:solidFill>
                    <a:srgbClr val="FF0000"/>
                  </a:solidFill>
                  <a:latin typeface="Times New Roman" pitchFamily="18" charset="0"/>
                  <a:ea typeface="微软雅黑" pitchFamily="34" charset="-122"/>
                  <a:sym typeface="微软雅黑" pitchFamily="34" charset="-122"/>
                </a:rPr>
                <a:t>The effects of </a:t>
              </a:r>
              <a:r>
                <a:rPr lang="en-US" altLang="zh-CN" sz="2000" b="1" dirty="0">
                  <a:latin typeface="Times New Roman" pitchFamily="18" charset="0"/>
                  <a:ea typeface="微软雅黑" pitchFamily="34" charset="-122"/>
                  <a:sym typeface="微软雅黑" pitchFamily="34" charset="-122"/>
                </a:rPr>
                <a:t>vegetation allocation pattern, vegetation cover characteristics, site conditions, slope and aspect on the spatial differentiation of soil bulk density.</a:t>
              </a:r>
            </a:p>
          </p:txBody>
        </p:sp>
      </p:grpSp>
      <p:sp>
        <p:nvSpPr>
          <p:cNvPr id="130056" name="Line 19"/>
          <p:cNvSpPr>
            <a:spLocks noChangeShapeType="1"/>
          </p:cNvSpPr>
          <p:nvPr/>
        </p:nvSpPr>
        <p:spPr bwMode="auto">
          <a:xfrm flipH="1" flipV="1">
            <a:off x="8439150" y="2684463"/>
            <a:ext cx="3600450" cy="0"/>
          </a:xfrm>
          <a:prstGeom prst="line">
            <a:avLst/>
          </a:prstGeom>
          <a:noFill/>
          <a:ln w="19050">
            <a:solidFill>
              <a:srgbClr val="F4A002"/>
            </a:solidFill>
            <a:bevel/>
            <a:headEnd/>
            <a:tailEnd type="triangle" w="med" len="med"/>
          </a:ln>
        </p:spPr>
        <p:txBody>
          <a:bodyPr/>
          <a:lstStyle/>
          <a:p>
            <a:endParaRPr lang="zh-CN" altLang="en-US"/>
          </a:p>
        </p:txBody>
      </p:sp>
      <p:sp>
        <p:nvSpPr>
          <p:cNvPr id="25" name="Line 17"/>
          <p:cNvSpPr>
            <a:spLocks noChangeShapeType="1"/>
          </p:cNvSpPr>
          <p:nvPr/>
        </p:nvSpPr>
        <p:spPr bwMode="auto">
          <a:xfrm>
            <a:off x="399817" y="1611717"/>
            <a:ext cx="3765550" cy="22225"/>
          </a:xfrm>
          <a:prstGeom prst="line">
            <a:avLst/>
          </a:prstGeom>
          <a:noFill/>
          <a:ln w="19050">
            <a:solidFill>
              <a:srgbClr val="53C3B0"/>
            </a:solidFill>
            <a:bevel/>
            <a:tailEnd type="triangle" w="med" len="med"/>
          </a:ln>
          <a:extLst/>
        </p:spPr>
        <p:txBody>
          <a:bodyPr/>
          <a:lstStyle/>
          <a:p>
            <a:pPr defTabSz="913765" fontAlgn="auto">
              <a:spcBef>
                <a:spcPts val="0"/>
              </a:spcBef>
              <a:spcAft>
                <a:spcPts val="0"/>
              </a:spcAft>
              <a:defRPr/>
            </a:pPr>
            <a:endParaRPr lang="zh-CN" altLang="en-US" sz="1575">
              <a:solidFill>
                <a:srgbClr val="000000"/>
              </a:solidFill>
              <a:latin typeface="Arial"/>
              <a:ea typeface="宋体"/>
            </a:endParaRPr>
          </a:p>
        </p:txBody>
      </p:sp>
      <p:sp>
        <p:nvSpPr>
          <p:cNvPr id="26" name="Line 17"/>
          <p:cNvSpPr>
            <a:spLocks noChangeShapeType="1"/>
          </p:cNvSpPr>
          <p:nvPr/>
        </p:nvSpPr>
        <p:spPr bwMode="auto">
          <a:xfrm>
            <a:off x="4036039" y="5409281"/>
            <a:ext cx="3990975" cy="23812"/>
          </a:xfrm>
          <a:prstGeom prst="line">
            <a:avLst/>
          </a:prstGeom>
          <a:noFill/>
          <a:ln w="19050">
            <a:solidFill>
              <a:srgbClr val="FF0000"/>
            </a:solidFill>
            <a:bevel/>
            <a:tailEnd type="triangle" w="med" len="med"/>
          </a:ln>
          <a:extLst/>
        </p:spPr>
        <p:txBody>
          <a:bodyPr/>
          <a:lstStyle/>
          <a:p>
            <a:pPr defTabSz="913765" fontAlgn="auto">
              <a:spcBef>
                <a:spcPts val="0"/>
              </a:spcBef>
              <a:spcAft>
                <a:spcPts val="0"/>
              </a:spcAft>
              <a:defRPr/>
            </a:pPr>
            <a:endParaRPr lang="zh-CN" altLang="en-US" sz="1575">
              <a:solidFill>
                <a:srgbClr val="000000"/>
              </a:solidFill>
              <a:latin typeface="Arial"/>
              <a:ea typeface="宋体"/>
            </a:endParaRPr>
          </a:p>
        </p:txBody>
      </p:sp>
      <p:sp>
        <p:nvSpPr>
          <p:cNvPr id="130059" name="Line 8"/>
          <p:cNvSpPr>
            <a:spLocks noChangeShapeType="1"/>
          </p:cNvSpPr>
          <p:nvPr/>
        </p:nvSpPr>
        <p:spPr bwMode="auto">
          <a:xfrm>
            <a:off x="0" y="762000"/>
            <a:ext cx="8351838" cy="0"/>
          </a:xfrm>
          <a:prstGeom prst="line">
            <a:avLst/>
          </a:prstGeom>
          <a:noFill/>
          <a:ln w="25400">
            <a:solidFill>
              <a:srgbClr val="FF0000"/>
            </a:solidFill>
            <a:round/>
            <a:headEnd/>
            <a:tailEnd/>
          </a:ln>
        </p:spPr>
        <p:txBody>
          <a:bodyPr/>
          <a:lstStyle/>
          <a:p>
            <a:endParaRPr lang="zh-CN" altLang="en-US"/>
          </a:p>
        </p:txBody>
      </p:sp>
      <p:sp>
        <p:nvSpPr>
          <p:cNvPr id="23" name="矩形 22"/>
          <p:cNvSpPr/>
          <p:nvPr/>
        </p:nvSpPr>
        <p:spPr>
          <a:xfrm>
            <a:off x="4616327" y="819428"/>
            <a:ext cx="2687893" cy="567906"/>
          </a:xfrm>
          <a:prstGeom prst="rect">
            <a:avLst/>
          </a:prstGeom>
          <a:gradFill flip="none" rotWithShape="1">
            <a:gsLst>
              <a:gs pos="0">
                <a:srgbClr val="0070C0"/>
              </a:gs>
              <a:gs pos="91000">
                <a:srgbClr val="00B0F0"/>
              </a:gs>
            </a:gsLst>
            <a:lin ang="16200000" scaled="1"/>
            <a:tileRect/>
          </a:gradFill>
          <a:ln w="25400">
            <a:solidFill>
              <a:schemeClr val="bg1"/>
            </a:solid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chemeClr val="accent5">
                <a:lumMod val="60000"/>
                <a:lumOff val="40000"/>
              </a:schemeClr>
            </a:contourClr>
          </a:sp3d>
        </p:spPr>
        <p:style>
          <a:lnRef idx="1">
            <a:schemeClr val="accent2"/>
          </a:lnRef>
          <a:fillRef idx="3">
            <a:schemeClr val="accent2"/>
          </a:fillRef>
          <a:effectRef idx="2">
            <a:schemeClr val="accent2"/>
          </a:effectRef>
          <a:fontRef idx="minor">
            <a:schemeClr val="lt1"/>
          </a:fontRef>
        </p:style>
        <p:txBody>
          <a:bodyPr lIns="0" rIns="0" anchor="ctr">
            <a:sp3d/>
          </a:bodyPr>
          <a:lstStyle/>
          <a:p>
            <a:pPr algn="ctr">
              <a:spcBef>
                <a:spcPct val="50000"/>
              </a:spcBef>
            </a:pPr>
            <a:r>
              <a:rPr lang="en-US" altLang="zh-CN" sz="2000" b="1" dirty="0">
                <a:latin typeface="Times New Roman" pitchFamily="18" charset="0"/>
              </a:rPr>
              <a:t>We have answered</a:t>
            </a:r>
          </a:p>
        </p:txBody>
      </p:sp>
      <p:sp>
        <p:nvSpPr>
          <p:cNvPr id="130061" name="Text Box 13"/>
          <p:cNvSpPr txBox="1">
            <a:spLocks noChangeArrowheads="1"/>
          </p:cNvSpPr>
          <p:nvPr/>
        </p:nvSpPr>
        <p:spPr bwMode="auto">
          <a:xfrm>
            <a:off x="0" y="104176"/>
            <a:ext cx="11691937" cy="523220"/>
          </a:xfrm>
          <a:prstGeom prst="rect">
            <a:avLst/>
          </a:prstGeom>
          <a:noFill/>
          <a:ln w="9525">
            <a:noFill/>
            <a:miter lim="800000"/>
            <a:headEnd/>
            <a:tailEnd/>
          </a:ln>
        </p:spPr>
        <p:txBody>
          <a:bodyPr>
            <a:spAutoFit/>
          </a:bodyPr>
          <a:lstStyle/>
          <a:p>
            <a:r>
              <a:rPr lang="en-US" altLang="zh-CN" sz="2800" b="1" dirty="0">
                <a:solidFill>
                  <a:srgbClr val="993300"/>
                </a:solidFill>
                <a:latin typeface="Times New Roman" pitchFamily="18" charset="0"/>
                <a:ea typeface="黑体" pitchFamily="49" charset="-122"/>
              </a:rPr>
              <a:t>Main Conclusion and Practical Significance</a:t>
            </a:r>
          </a:p>
        </p:txBody>
      </p:sp>
      <p:sp>
        <p:nvSpPr>
          <p:cNvPr id="5" name="文本框 4">
            <a:extLst>
              <a:ext uri="{FF2B5EF4-FFF2-40B4-BE49-F238E27FC236}">
                <a16:creationId xmlns:a16="http://schemas.microsoft.com/office/drawing/2014/main" id="{D2E07F38-85FA-4B4E-A067-DDC1CA659952}"/>
              </a:ext>
            </a:extLst>
          </p:cNvPr>
          <p:cNvSpPr txBox="1"/>
          <p:nvPr/>
        </p:nvSpPr>
        <p:spPr>
          <a:xfrm>
            <a:off x="195004" y="2949745"/>
            <a:ext cx="4299310" cy="2308324"/>
          </a:xfrm>
          <a:prstGeom prst="rect">
            <a:avLst/>
          </a:prstGeom>
          <a:noFill/>
        </p:spPr>
        <p:txBody>
          <a:bodyPr wrap="square" rtlCol="0">
            <a:spAutoFit/>
          </a:bodyPr>
          <a:lstStyle/>
          <a:p>
            <a:pPr algn="just"/>
            <a:r>
              <a:rPr lang="en-US" altLang="zh-CN" sz="1600" dirty="0">
                <a:latin typeface="Times New Roman" panose="02020603050405020304" pitchFamily="18" charset="0"/>
                <a:cs typeface="Times New Roman" panose="02020603050405020304" pitchFamily="18" charset="0"/>
              </a:rPr>
              <a:t>There is </a:t>
            </a:r>
            <a:r>
              <a:rPr lang="en-US" altLang="zh-CN" sz="1600" dirty="0">
                <a:solidFill>
                  <a:srgbClr val="FF0000"/>
                </a:solidFill>
                <a:latin typeface="Times New Roman" panose="02020603050405020304" pitchFamily="18" charset="0"/>
                <a:cs typeface="Times New Roman" panose="02020603050405020304" pitchFamily="18" charset="0"/>
              </a:rPr>
              <a:t>no strict increase or decrease </a:t>
            </a:r>
            <a:r>
              <a:rPr lang="en-US" altLang="zh-CN" sz="1600" dirty="0">
                <a:latin typeface="Times New Roman" panose="02020603050405020304" pitchFamily="18" charset="0"/>
                <a:cs typeface="Times New Roman" panose="02020603050405020304" pitchFamily="18" charset="0"/>
              </a:rPr>
              <a:t>of BD in the surface layer of </a:t>
            </a:r>
            <a:r>
              <a:rPr lang="en-US" altLang="zh-CN" sz="1600" dirty="0">
                <a:solidFill>
                  <a:srgbClr val="FF0000"/>
                </a:solidFill>
                <a:latin typeface="Times New Roman" panose="02020603050405020304" pitchFamily="18" charset="0"/>
                <a:cs typeface="Times New Roman" panose="02020603050405020304" pitchFamily="18" charset="0"/>
              </a:rPr>
              <a:t>0-20cm</a:t>
            </a:r>
            <a:r>
              <a:rPr lang="en-US" altLang="zh-CN" sz="1600" dirty="0">
                <a:latin typeface="Times New Roman" panose="02020603050405020304" pitchFamily="18" charset="0"/>
                <a:cs typeface="Times New Roman" panose="02020603050405020304" pitchFamily="18" charset="0"/>
              </a:rPr>
              <a:t>, and the degree of spatial differentiation is small (the herb root system) .</a:t>
            </a:r>
          </a:p>
          <a:p>
            <a:pPr algn="just"/>
            <a:r>
              <a:rPr lang="en-US" altLang="zh-CN" sz="1600" dirty="0">
                <a:latin typeface="Times New Roman" panose="02020603050405020304" pitchFamily="18" charset="0"/>
                <a:cs typeface="Times New Roman" panose="02020603050405020304" pitchFamily="18" charset="0"/>
              </a:rPr>
              <a:t>The BD of </a:t>
            </a:r>
            <a:r>
              <a:rPr lang="en-US" altLang="zh-CN" sz="1600" dirty="0">
                <a:solidFill>
                  <a:srgbClr val="FF0000"/>
                </a:solidFill>
                <a:latin typeface="Times New Roman" panose="02020603050405020304" pitchFamily="18" charset="0"/>
                <a:cs typeface="Times New Roman" panose="02020603050405020304" pitchFamily="18" charset="0"/>
              </a:rPr>
              <a:t>20-60cm</a:t>
            </a:r>
            <a:r>
              <a:rPr lang="en-US" altLang="zh-CN" sz="1600" dirty="0">
                <a:latin typeface="Times New Roman" panose="02020603050405020304" pitchFamily="18" charset="0"/>
                <a:cs typeface="Times New Roman" panose="02020603050405020304" pitchFamily="18" charset="0"/>
              </a:rPr>
              <a:t> soil layer </a:t>
            </a:r>
            <a:r>
              <a:rPr lang="en-US" altLang="zh-CN" sz="1600" dirty="0">
                <a:solidFill>
                  <a:srgbClr val="FF0000"/>
                </a:solidFill>
                <a:latin typeface="Times New Roman" panose="02020603050405020304" pitchFamily="18" charset="0"/>
                <a:cs typeface="Times New Roman" panose="02020603050405020304" pitchFamily="18" charset="0"/>
              </a:rPr>
              <a:t>decreases from east to west and from north to south with different linearities</a:t>
            </a:r>
            <a:r>
              <a:rPr lang="en-US" altLang="zh-CN" sz="1600" dirty="0">
                <a:latin typeface="Times New Roman" panose="02020603050405020304" pitchFamily="18" charset="0"/>
                <a:cs typeface="Times New Roman" panose="02020603050405020304" pitchFamily="18" charset="0"/>
              </a:rPr>
              <a:t>, and </a:t>
            </a:r>
            <a:r>
              <a:rPr lang="en-US" altLang="zh-CN" sz="1600" dirty="0">
                <a:solidFill>
                  <a:srgbClr val="FF0000"/>
                </a:solidFill>
                <a:latin typeface="Times New Roman" panose="02020603050405020304" pitchFamily="18" charset="0"/>
                <a:cs typeface="Times New Roman" panose="02020603050405020304" pitchFamily="18" charset="0"/>
              </a:rPr>
              <a:t>the east-west direction is more different than the north-south direction </a:t>
            </a:r>
            <a:r>
              <a:rPr lang="en-US" altLang="zh-CN" sz="1600" dirty="0">
                <a:latin typeface="Times New Roman" panose="02020603050405020304" pitchFamily="18" charset="0"/>
                <a:cs typeface="Times New Roman" panose="02020603050405020304" pitchFamily="18" charset="0"/>
              </a:rPr>
              <a:t>(difference between east-west vegetation types).</a:t>
            </a:r>
            <a:endParaRPr lang="zh-CN" altLang="en-US" sz="16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72E144C5-4437-4330-BB6D-9018FBE0F995}"/>
              </a:ext>
            </a:extLst>
          </p:cNvPr>
          <p:cNvSpPr txBox="1"/>
          <p:nvPr/>
        </p:nvSpPr>
        <p:spPr>
          <a:xfrm>
            <a:off x="43978" y="5959805"/>
            <a:ext cx="12104043" cy="861774"/>
          </a:xfrm>
          <a:prstGeom prst="rect">
            <a:avLst/>
          </a:prstGeom>
          <a:noFill/>
        </p:spPr>
        <p:txBody>
          <a:bodyPr wrap="square" rtlCol="0">
            <a:spAutoFit/>
          </a:bodyPr>
          <a:lstStyle/>
          <a:p>
            <a:pPr algn="just"/>
            <a:r>
              <a:rPr lang="en-US" altLang="zh-CN" sz="1600" dirty="0">
                <a:latin typeface="Times New Roman" panose="02020603050405020304" pitchFamily="18" charset="0"/>
                <a:cs typeface="Times New Roman" panose="02020603050405020304" pitchFamily="18" charset="0"/>
              </a:rPr>
              <a:t>Provide a </a:t>
            </a:r>
            <a:r>
              <a:rPr lang="en-US" altLang="zh-CN" sz="1600" dirty="0">
                <a:solidFill>
                  <a:srgbClr val="FF0000"/>
                </a:solidFill>
                <a:latin typeface="Times New Roman" panose="02020603050405020304" pitchFamily="18" charset="0"/>
                <a:cs typeface="Times New Roman" panose="02020603050405020304" pitchFamily="18" charset="0"/>
              </a:rPr>
              <a:t>basis </a:t>
            </a:r>
            <a:r>
              <a:rPr lang="en-US" altLang="zh-CN" sz="1600" dirty="0">
                <a:latin typeface="Times New Roman" panose="02020603050405020304" pitchFamily="18" charset="0"/>
                <a:cs typeface="Times New Roman" panose="02020603050405020304" pitchFamily="18" charset="0"/>
              </a:rPr>
              <a:t>for optimizing the land reclamation process (vegetation configuration, slope, aspect and topographical settings). (focusing on the combination of soil remediation and specific mining processes)</a:t>
            </a:r>
          </a:p>
          <a:p>
            <a:pPr algn="just"/>
            <a:r>
              <a:rPr lang="en-US" altLang="zh-CN" sz="1600" dirty="0">
                <a:latin typeface="Times New Roman" panose="02020603050405020304" pitchFamily="18" charset="0"/>
                <a:cs typeface="Times New Roman" panose="02020603050405020304" pitchFamily="18" charset="0"/>
              </a:rPr>
              <a:t> Provide </a:t>
            </a:r>
            <a:r>
              <a:rPr lang="en-US" altLang="zh-CN" sz="1600" dirty="0">
                <a:solidFill>
                  <a:srgbClr val="FF0000"/>
                </a:solidFill>
                <a:latin typeface="Times New Roman" panose="02020603050405020304" pitchFamily="18" charset="0"/>
                <a:cs typeface="Times New Roman" panose="02020603050405020304" pitchFamily="18" charset="0"/>
              </a:rPr>
              <a:t>guidance</a:t>
            </a:r>
            <a:r>
              <a:rPr lang="en-US" altLang="zh-CN" sz="1600" dirty="0">
                <a:latin typeface="Times New Roman" panose="02020603050405020304" pitchFamily="18" charset="0"/>
                <a:cs typeface="Times New Roman" panose="02020603050405020304" pitchFamily="18" charset="0"/>
              </a:rPr>
              <a:t> for improving soil conditions in the study area and reclamation work of similar or similar dumps.</a:t>
            </a:r>
            <a:endParaRPr lang="zh-CN" altLang="en-US" sz="1600" dirty="0">
              <a:latin typeface="Times New Roman" panose="02020603050405020304" pitchFamily="18" charset="0"/>
              <a:cs typeface="Times New Roman" panose="02020603050405020304" pitchFamily="18" charset="0"/>
            </a:endParaRPr>
          </a:p>
        </p:txBody>
      </p:sp>
    </p:spTree>
  </p:cSld>
  <p:clrMapOvr>
    <a:masterClrMapping/>
  </p:clrMapOvr>
  <p:transition advTm="26224"/>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345281" y="2125694"/>
            <a:ext cx="5565775" cy="1917700"/>
            <a:chOff x="220147" y="1371556"/>
            <a:chExt cx="3386150" cy="1085205"/>
          </a:xfrm>
        </p:grpSpPr>
        <p:pic>
          <p:nvPicPr>
            <p:cNvPr id="131079" name="Picture 10" descr="C:\Users\User\Desktop\S03418162.gif"/>
            <p:cNvPicPr>
              <a:picLocks noChangeArrowheads="1"/>
            </p:cNvPicPr>
            <p:nvPr/>
          </p:nvPicPr>
          <p:blipFill>
            <a:blip r:embed="rId2"/>
            <a:srcRect/>
            <a:stretch>
              <a:fillRect/>
            </a:stretch>
          </p:blipFill>
          <p:spPr bwMode="auto">
            <a:xfrm>
              <a:off x="220147" y="1371558"/>
              <a:ext cx="957532" cy="1085203"/>
            </a:xfrm>
            <a:prstGeom prst="rect">
              <a:avLst/>
            </a:prstGeom>
            <a:noFill/>
            <a:ln w="9525">
              <a:noFill/>
              <a:miter lim="800000"/>
              <a:headEnd/>
              <a:tailEnd/>
            </a:ln>
          </p:spPr>
        </p:pic>
        <p:pic>
          <p:nvPicPr>
            <p:cNvPr id="131080" name="Picture 2" descr="C:\Users\User\Desktop\522751.gif"/>
            <p:cNvPicPr>
              <a:picLocks noChangeArrowheads="1"/>
            </p:cNvPicPr>
            <p:nvPr/>
          </p:nvPicPr>
          <p:blipFill>
            <a:blip r:embed="rId3"/>
            <a:srcRect/>
            <a:stretch>
              <a:fillRect/>
            </a:stretch>
          </p:blipFill>
          <p:spPr bwMode="auto">
            <a:xfrm>
              <a:off x="1028956" y="1371557"/>
              <a:ext cx="957532" cy="1085204"/>
            </a:xfrm>
            <a:prstGeom prst="rect">
              <a:avLst/>
            </a:prstGeom>
            <a:noFill/>
            <a:ln w="9525">
              <a:noFill/>
              <a:miter lim="800000"/>
              <a:headEnd/>
              <a:tailEnd/>
            </a:ln>
          </p:spPr>
        </p:pic>
        <p:pic>
          <p:nvPicPr>
            <p:cNvPr id="131081" name="Picture 2" descr="https://www.elsevier.com/__data/cover_img/600777.gif"/>
            <p:cNvPicPr>
              <a:picLocks noChangeArrowheads="1"/>
            </p:cNvPicPr>
            <p:nvPr/>
          </p:nvPicPr>
          <p:blipFill>
            <a:blip r:embed="rId4"/>
            <a:srcRect/>
            <a:stretch>
              <a:fillRect/>
            </a:stretch>
          </p:blipFill>
          <p:spPr bwMode="auto">
            <a:xfrm>
              <a:off x="1837765" y="1371557"/>
              <a:ext cx="959723" cy="1085204"/>
            </a:xfrm>
            <a:prstGeom prst="rect">
              <a:avLst/>
            </a:prstGeom>
            <a:noFill/>
            <a:ln w="9525">
              <a:noFill/>
              <a:miter lim="800000"/>
              <a:headEnd/>
              <a:tailEnd/>
            </a:ln>
          </p:spPr>
        </p:pic>
        <p:pic>
          <p:nvPicPr>
            <p:cNvPr id="131082" name="Picture 4" descr="https://www.elsevier.com/__data/cover_img/479.gif"/>
            <p:cNvPicPr>
              <a:picLocks noChangeArrowheads="1"/>
            </p:cNvPicPr>
            <p:nvPr/>
          </p:nvPicPr>
          <p:blipFill>
            <a:blip r:embed="rId5"/>
            <a:srcRect/>
            <a:stretch>
              <a:fillRect/>
            </a:stretch>
          </p:blipFill>
          <p:spPr bwMode="auto">
            <a:xfrm>
              <a:off x="2648765" y="1371556"/>
              <a:ext cx="957532" cy="1085205"/>
            </a:xfrm>
            <a:prstGeom prst="rect">
              <a:avLst/>
            </a:prstGeom>
            <a:noFill/>
            <a:ln w="9525">
              <a:noFill/>
              <a:miter lim="800000"/>
              <a:headEnd/>
              <a:tailEnd/>
            </a:ln>
          </p:spPr>
        </p:pic>
      </p:grpSp>
      <p:sp>
        <p:nvSpPr>
          <p:cNvPr id="131075" name="矩形 13"/>
          <p:cNvSpPr>
            <a:spLocks noChangeArrowheads="1"/>
          </p:cNvSpPr>
          <p:nvPr/>
        </p:nvSpPr>
        <p:spPr bwMode="auto">
          <a:xfrm>
            <a:off x="345281" y="4502108"/>
            <a:ext cx="11501438" cy="1860572"/>
          </a:xfrm>
          <a:prstGeom prst="rect">
            <a:avLst/>
          </a:prstGeom>
          <a:noFill/>
          <a:ln w="9525">
            <a:noFill/>
            <a:miter lim="800000"/>
            <a:headEnd/>
            <a:tailEnd/>
          </a:ln>
        </p:spPr>
        <p:txBody>
          <a:bodyPr lIns="68576" tIns="34289" rIns="68576" bIns="34289">
            <a:spAutoFit/>
          </a:bodyPr>
          <a:lstStyle/>
          <a:p>
            <a:pPr algn="just">
              <a:lnSpc>
                <a:spcPct val="150000"/>
              </a:lnSpc>
            </a:pPr>
            <a:r>
              <a:rPr lang="en-US" altLang="zh-CN" sz="2000" b="1" dirty="0">
                <a:latin typeface="Times New Roman" pitchFamily="18" charset="0"/>
                <a:ea typeface="微软雅黑" pitchFamily="34" charset="-122"/>
                <a:cs typeface="Times New Roman" pitchFamily="18" charset="0"/>
              </a:rPr>
              <a:t>More than 200 papers were published on </a:t>
            </a:r>
            <a:r>
              <a:rPr lang="en-US" altLang="zh-CN" sz="2000" b="1" dirty="0">
                <a:latin typeface="Times New Roman" pitchFamily="18" charset="0"/>
                <a:cs typeface="Times New Roman" pitchFamily="18" charset="0"/>
              </a:rPr>
              <a:t>Ecological Engineering, CATENA, Transactions of the Chinese Society of Agricultural Engineering, etc, and there were 38 papers indexed by Science Index, 40 papers indexed by Engineering Index.  These papers were referred more than 200 times by SCI/SSCI, and more than 2000 times by EI/CSCD/CSSCI.</a:t>
            </a:r>
          </a:p>
        </p:txBody>
      </p:sp>
      <p:pic>
        <p:nvPicPr>
          <p:cNvPr id="13107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63494" y="2054256"/>
            <a:ext cx="5165725" cy="2159000"/>
          </a:xfrm>
          <a:prstGeom prst="rect">
            <a:avLst/>
          </a:prstGeom>
          <a:noFill/>
          <a:ln w="9525">
            <a:noFill/>
            <a:miter lim="800000"/>
            <a:headEnd/>
            <a:tailEnd/>
          </a:ln>
        </p:spPr>
      </p:pic>
      <p:sp>
        <p:nvSpPr>
          <p:cNvPr id="131077" name="Line 8"/>
          <p:cNvSpPr>
            <a:spLocks noChangeShapeType="1"/>
          </p:cNvSpPr>
          <p:nvPr/>
        </p:nvSpPr>
        <p:spPr bwMode="auto">
          <a:xfrm>
            <a:off x="0" y="762000"/>
            <a:ext cx="8351838" cy="0"/>
          </a:xfrm>
          <a:prstGeom prst="line">
            <a:avLst/>
          </a:prstGeom>
          <a:noFill/>
          <a:ln w="25400">
            <a:solidFill>
              <a:srgbClr val="FF0000"/>
            </a:solidFill>
            <a:round/>
            <a:headEnd/>
            <a:tailEnd/>
          </a:ln>
        </p:spPr>
        <p:txBody>
          <a:bodyPr/>
          <a:lstStyle/>
          <a:p>
            <a:endParaRPr lang="zh-CN" altLang="en-US"/>
          </a:p>
        </p:txBody>
      </p:sp>
      <p:sp>
        <p:nvSpPr>
          <p:cNvPr id="131078" name="Text Box 13"/>
          <p:cNvSpPr txBox="1">
            <a:spLocks noChangeArrowheads="1"/>
          </p:cNvSpPr>
          <p:nvPr/>
        </p:nvSpPr>
        <p:spPr bwMode="auto">
          <a:xfrm>
            <a:off x="157441" y="793721"/>
            <a:ext cx="11082338"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Ø"/>
            </a:pPr>
            <a:r>
              <a:rPr lang="en-US" altLang="zh-CN" sz="2000" b="1" dirty="0">
                <a:solidFill>
                  <a:srgbClr val="993300"/>
                </a:solidFill>
                <a:latin typeface="Times New Roman" pitchFamily="18" charset="0"/>
              </a:rPr>
              <a:t>Publications and appraisal from international experts</a:t>
            </a:r>
            <a:r>
              <a:rPr lang="en-US" altLang="zh-CN" sz="2000" dirty="0">
                <a:latin typeface="Times New Roman" pitchFamily="18" charset="0"/>
              </a:rPr>
              <a:t> </a:t>
            </a:r>
          </a:p>
        </p:txBody>
      </p:sp>
      <p:sp>
        <p:nvSpPr>
          <p:cNvPr id="131084" name="Text Box 12"/>
          <p:cNvSpPr txBox="1">
            <a:spLocks noChangeArrowheads="1"/>
          </p:cNvSpPr>
          <p:nvPr/>
        </p:nvSpPr>
        <p:spPr bwMode="auto">
          <a:xfrm>
            <a:off x="1570830" y="1425606"/>
            <a:ext cx="8688388" cy="396875"/>
          </a:xfrm>
          <a:prstGeom prst="rect">
            <a:avLst/>
          </a:prstGeom>
          <a:noFill/>
          <a:ln w="9525">
            <a:noFill/>
            <a:miter lim="800000"/>
            <a:headEnd/>
            <a:tailEnd/>
          </a:ln>
          <a:effectLst/>
        </p:spPr>
        <p:txBody>
          <a:bodyPr>
            <a:spAutoFit/>
          </a:bodyPr>
          <a:lstStyle/>
          <a:p>
            <a:pPr>
              <a:spcBef>
                <a:spcPct val="50000"/>
              </a:spcBef>
            </a:pPr>
            <a:r>
              <a:rPr lang="en-US" altLang="zh-CN" sz="2000" b="1" dirty="0">
                <a:latin typeface="Times New Roman" pitchFamily="18" charset="0"/>
              </a:rPr>
              <a:t>Papers with important impact in land reclamation and ecological restoration</a:t>
            </a:r>
            <a:r>
              <a:rPr lang="en-US" altLang="zh-CN" dirty="0"/>
              <a:t> </a:t>
            </a:r>
          </a:p>
        </p:txBody>
      </p:sp>
      <p:sp>
        <p:nvSpPr>
          <p:cNvPr id="12" name="Text Box 13">
            <a:extLst>
              <a:ext uri="{FF2B5EF4-FFF2-40B4-BE49-F238E27FC236}">
                <a16:creationId xmlns:a16="http://schemas.microsoft.com/office/drawing/2014/main" id="{D278DFB4-6717-4EF4-BDBF-994186BB3147}"/>
              </a:ext>
            </a:extLst>
          </p:cNvPr>
          <p:cNvSpPr txBox="1">
            <a:spLocks noChangeArrowheads="1"/>
          </p:cNvSpPr>
          <p:nvPr/>
        </p:nvSpPr>
        <p:spPr bwMode="auto">
          <a:xfrm>
            <a:off x="69056" y="121740"/>
            <a:ext cx="11691937" cy="523220"/>
          </a:xfrm>
          <a:prstGeom prst="rect">
            <a:avLst/>
          </a:prstGeom>
          <a:noFill/>
          <a:ln w="9525">
            <a:noFill/>
            <a:miter lim="800000"/>
            <a:headEnd/>
            <a:tailEnd/>
          </a:ln>
        </p:spPr>
        <p:txBody>
          <a:bodyPr>
            <a:spAutoFit/>
          </a:bodyPr>
          <a:lstStyle/>
          <a:p>
            <a:r>
              <a:rPr lang="en-US" altLang="zh-CN" sz="2800" b="1" dirty="0">
                <a:solidFill>
                  <a:srgbClr val="993300"/>
                </a:solidFill>
                <a:latin typeface="Times New Roman" pitchFamily="18" charset="0"/>
                <a:ea typeface="黑体" pitchFamily="49" charset="-122"/>
              </a:rPr>
              <a:t>Land Reclamation Work from our Group</a:t>
            </a:r>
          </a:p>
        </p:txBody>
      </p:sp>
    </p:spTree>
  </p:cSld>
  <p:clrMapOvr>
    <a:masterClrMapping/>
  </p:clrMapOvr>
  <p:transition advTm="1716"/>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user\Desktop\页面提取自－代表性专著1.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4100" y="4343400"/>
            <a:ext cx="2400300" cy="2160588"/>
          </a:xfrm>
          <a:prstGeom prst="rect">
            <a:avLst/>
          </a:prstGeom>
          <a:noFill/>
          <a:ln w="9525">
            <a:solidFill>
              <a:srgbClr val="006600"/>
            </a:solidFill>
            <a:miter lim="800000"/>
            <a:headEnd/>
            <a:tailEnd/>
          </a:ln>
        </p:spPr>
      </p:pic>
      <p:pic>
        <p:nvPicPr>
          <p:cNvPr id="132099" name="Picture 4" descr="C:\Users\user\Desktop\页面提取自－代表性专著3.jp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600" y="4343400"/>
            <a:ext cx="2400300" cy="2160588"/>
          </a:xfrm>
          <a:prstGeom prst="rect">
            <a:avLst/>
          </a:prstGeom>
          <a:noFill/>
          <a:ln w="9525">
            <a:solidFill>
              <a:srgbClr val="006600"/>
            </a:solidFill>
            <a:miter lim="800000"/>
            <a:headEnd/>
            <a:tailEnd/>
          </a:ln>
        </p:spPr>
      </p:pic>
      <p:pic>
        <p:nvPicPr>
          <p:cNvPr id="132100" name="Picture 3" descr="C:\Users\user\Desktop\页面提取自－代表性专著2.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99200" y="4343400"/>
            <a:ext cx="2400300" cy="2160588"/>
          </a:xfrm>
          <a:prstGeom prst="rect">
            <a:avLst/>
          </a:prstGeom>
          <a:noFill/>
          <a:ln w="9525">
            <a:solidFill>
              <a:srgbClr val="006600"/>
            </a:solidFill>
            <a:miter lim="800000"/>
            <a:headEnd/>
            <a:tailEnd/>
          </a:ln>
        </p:spPr>
      </p:pic>
      <p:pic>
        <p:nvPicPr>
          <p:cNvPr id="132101" name="Picture 2" descr="E:\20161209文件\白中科土地复垦团队资料-吉林四平\白中科土地复垦团队-专著9本\4-土地复垦认知与传承.jpg"/>
          <p:cNvPicPr>
            <a:picLocks noChangeArrowheads="1"/>
          </p:cNvPicPr>
          <p:nvPr/>
        </p:nvPicPr>
        <p:blipFill>
          <a:blip r:embed="rId6"/>
          <a:srcRect/>
          <a:stretch>
            <a:fillRect/>
          </a:stretch>
        </p:blipFill>
        <p:spPr bwMode="auto">
          <a:xfrm>
            <a:off x="8940800" y="4343400"/>
            <a:ext cx="2400300" cy="2160588"/>
          </a:xfrm>
          <a:prstGeom prst="rect">
            <a:avLst/>
          </a:prstGeom>
          <a:noFill/>
          <a:ln w="9525">
            <a:solidFill>
              <a:srgbClr val="006600"/>
            </a:solidFill>
            <a:miter lim="800000"/>
            <a:headEnd/>
            <a:tailEnd/>
          </a:ln>
        </p:spPr>
      </p:pic>
      <p:pic>
        <p:nvPicPr>
          <p:cNvPr id="132102" name="Picture 2" descr="5"/>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57600" y="1954213"/>
            <a:ext cx="2400300" cy="2160587"/>
          </a:xfrm>
          <a:prstGeom prst="rect">
            <a:avLst/>
          </a:prstGeom>
          <a:noFill/>
          <a:ln w="9525">
            <a:solidFill>
              <a:srgbClr val="006600"/>
            </a:solidFill>
            <a:miter lim="800000"/>
            <a:headEnd/>
            <a:tailEnd/>
          </a:ln>
        </p:spPr>
      </p:pic>
      <p:pic>
        <p:nvPicPr>
          <p:cNvPr id="132103" name="Picture 3" descr="1"/>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6000" y="1981200"/>
            <a:ext cx="2400300" cy="2160588"/>
          </a:xfrm>
          <a:prstGeom prst="rect">
            <a:avLst/>
          </a:prstGeom>
          <a:noFill/>
          <a:ln w="9525">
            <a:solidFill>
              <a:srgbClr val="006600"/>
            </a:solidFill>
            <a:miter lim="800000"/>
            <a:headEnd/>
            <a:tailEnd/>
          </a:ln>
        </p:spPr>
      </p:pic>
      <p:pic>
        <p:nvPicPr>
          <p:cNvPr id="132104" name="Picture 5" descr="3"/>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56338" y="1981200"/>
            <a:ext cx="2400300" cy="2160588"/>
          </a:xfrm>
          <a:prstGeom prst="rect">
            <a:avLst/>
          </a:prstGeom>
          <a:noFill/>
          <a:ln w="9525">
            <a:solidFill>
              <a:srgbClr val="006600"/>
            </a:solidFill>
            <a:miter lim="800000"/>
            <a:headEnd/>
            <a:tailEnd/>
          </a:ln>
        </p:spPr>
      </p:pic>
      <p:pic>
        <p:nvPicPr>
          <p:cNvPr id="132105" name="Picture 6" descr="2"/>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877300" y="1981200"/>
            <a:ext cx="2400300" cy="2160588"/>
          </a:xfrm>
          <a:prstGeom prst="rect">
            <a:avLst/>
          </a:prstGeom>
          <a:noFill/>
          <a:ln w="9525">
            <a:solidFill>
              <a:srgbClr val="006600"/>
            </a:solidFill>
            <a:miter lim="800000"/>
            <a:headEnd/>
            <a:tailEnd/>
          </a:ln>
        </p:spPr>
      </p:pic>
      <p:sp>
        <p:nvSpPr>
          <p:cNvPr id="132106" name="Line 8"/>
          <p:cNvSpPr>
            <a:spLocks noChangeShapeType="1"/>
          </p:cNvSpPr>
          <p:nvPr/>
        </p:nvSpPr>
        <p:spPr bwMode="auto">
          <a:xfrm>
            <a:off x="0" y="762000"/>
            <a:ext cx="8351838" cy="0"/>
          </a:xfrm>
          <a:prstGeom prst="line">
            <a:avLst/>
          </a:prstGeom>
          <a:noFill/>
          <a:ln w="25400">
            <a:solidFill>
              <a:srgbClr val="FF0000"/>
            </a:solidFill>
            <a:round/>
            <a:headEnd/>
            <a:tailEnd/>
          </a:ln>
        </p:spPr>
        <p:txBody>
          <a:bodyPr/>
          <a:lstStyle/>
          <a:p>
            <a:endParaRPr lang="zh-CN" altLang="en-US"/>
          </a:p>
        </p:txBody>
      </p:sp>
      <p:sp>
        <p:nvSpPr>
          <p:cNvPr id="132107" name="Text Box 13"/>
          <p:cNvSpPr txBox="1">
            <a:spLocks noChangeArrowheads="1"/>
          </p:cNvSpPr>
          <p:nvPr/>
        </p:nvSpPr>
        <p:spPr bwMode="auto">
          <a:xfrm>
            <a:off x="122583" y="819091"/>
            <a:ext cx="11014075"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Ø"/>
            </a:pPr>
            <a:r>
              <a:rPr lang="en-US" altLang="zh-CN" sz="2000" b="1" dirty="0">
                <a:solidFill>
                  <a:srgbClr val="993300"/>
                </a:solidFill>
                <a:latin typeface="Times New Roman" pitchFamily="18" charset="0"/>
              </a:rPr>
              <a:t>Publications and appraisal from international experts</a:t>
            </a:r>
            <a:r>
              <a:rPr lang="en-US" altLang="zh-CN" sz="2000" dirty="0">
                <a:latin typeface="Times New Roman" pitchFamily="18" charset="0"/>
              </a:rPr>
              <a:t> </a:t>
            </a:r>
          </a:p>
        </p:txBody>
      </p:sp>
      <p:sp>
        <p:nvSpPr>
          <p:cNvPr id="132109" name="Text Box 13"/>
          <p:cNvSpPr txBox="1">
            <a:spLocks noChangeArrowheads="1"/>
          </p:cNvSpPr>
          <p:nvPr/>
        </p:nvSpPr>
        <p:spPr bwMode="auto">
          <a:xfrm>
            <a:off x="3763963" y="1374776"/>
            <a:ext cx="6313487" cy="396875"/>
          </a:xfrm>
          <a:prstGeom prst="rect">
            <a:avLst/>
          </a:prstGeom>
          <a:noFill/>
          <a:ln w="9525">
            <a:noFill/>
            <a:miter lim="800000"/>
            <a:headEnd/>
            <a:tailEnd/>
          </a:ln>
          <a:effectLst/>
        </p:spPr>
        <p:txBody>
          <a:bodyPr>
            <a:spAutoFit/>
          </a:bodyPr>
          <a:lstStyle/>
          <a:p>
            <a:pPr>
              <a:spcBef>
                <a:spcPct val="50000"/>
              </a:spcBef>
            </a:pPr>
            <a:r>
              <a:rPr lang="en-US" altLang="zh-CN" sz="2000" b="1" dirty="0">
                <a:latin typeface="Times New Roman" pitchFamily="18" charset="0"/>
              </a:rPr>
              <a:t>Series books published with high academic impact</a:t>
            </a:r>
          </a:p>
        </p:txBody>
      </p:sp>
      <p:sp>
        <p:nvSpPr>
          <p:cNvPr id="14" name="Text Box 13">
            <a:extLst/>
          </p:cNvPr>
          <p:cNvSpPr txBox="1">
            <a:spLocks noChangeArrowheads="1"/>
          </p:cNvSpPr>
          <p:nvPr/>
        </p:nvSpPr>
        <p:spPr bwMode="auto">
          <a:xfrm>
            <a:off x="69056" y="121740"/>
            <a:ext cx="11691937" cy="523220"/>
          </a:xfrm>
          <a:prstGeom prst="rect">
            <a:avLst/>
          </a:prstGeom>
          <a:noFill/>
          <a:ln w="9525">
            <a:noFill/>
            <a:miter lim="800000"/>
            <a:headEnd/>
            <a:tailEnd/>
          </a:ln>
        </p:spPr>
        <p:txBody>
          <a:bodyPr>
            <a:spAutoFit/>
          </a:bodyPr>
          <a:lstStyle/>
          <a:p>
            <a:r>
              <a:rPr lang="en-US" altLang="zh-CN" sz="2800" b="1" dirty="0">
                <a:solidFill>
                  <a:srgbClr val="993300"/>
                </a:solidFill>
                <a:latin typeface="Times New Roman" pitchFamily="18" charset="0"/>
                <a:ea typeface="黑体" pitchFamily="49" charset="-122"/>
              </a:rPr>
              <a:t>Land Reclamation Work from our Group</a:t>
            </a:r>
          </a:p>
        </p:txBody>
      </p:sp>
    </p:spTree>
  </p:cSld>
  <p:clrMapOvr>
    <a:masterClrMapping/>
  </p:clrMapOvr>
  <p:transition spd="slow" advTm="22792"/>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Line 7"/>
          <p:cNvSpPr>
            <a:spLocks noChangeShapeType="1"/>
          </p:cNvSpPr>
          <p:nvPr/>
        </p:nvSpPr>
        <p:spPr bwMode="auto">
          <a:xfrm>
            <a:off x="0" y="762000"/>
            <a:ext cx="5713413" cy="0"/>
          </a:xfrm>
          <a:prstGeom prst="line">
            <a:avLst/>
          </a:prstGeom>
          <a:noFill/>
          <a:ln w="25400">
            <a:solidFill>
              <a:srgbClr val="FF0000"/>
            </a:solidFill>
            <a:round/>
            <a:headEnd/>
            <a:tailEnd/>
          </a:ln>
        </p:spPr>
        <p:txBody>
          <a:bodyPr/>
          <a:lstStyle/>
          <a:p>
            <a:endParaRPr lang="zh-CN" altLang="en-US"/>
          </a:p>
        </p:txBody>
      </p:sp>
      <p:sp>
        <p:nvSpPr>
          <p:cNvPr id="136194" name="Line 8"/>
          <p:cNvSpPr>
            <a:spLocks noChangeShapeType="1"/>
          </p:cNvSpPr>
          <p:nvPr/>
        </p:nvSpPr>
        <p:spPr bwMode="auto">
          <a:xfrm>
            <a:off x="0" y="762000"/>
            <a:ext cx="8351838" cy="0"/>
          </a:xfrm>
          <a:prstGeom prst="line">
            <a:avLst/>
          </a:prstGeom>
          <a:noFill/>
          <a:ln w="25400">
            <a:solidFill>
              <a:srgbClr val="FF0000"/>
            </a:solidFill>
            <a:round/>
            <a:headEnd/>
            <a:tailEnd/>
          </a:ln>
        </p:spPr>
        <p:txBody>
          <a:bodyPr/>
          <a:lstStyle/>
          <a:p>
            <a:endParaRPr lang="zh-CN" altLang="en-US"/>
          </a:p>
        </p:txBody>
      </p:sp>
      <p:sp>
        <p:nvSpPr>
          <p:cNvPr id="136197" name="Text Box 13"/>
          <p:cNvSpPr txBox="1">
            <a:spLocks noChangeArrowheads="1"/>
          </p:cNvSpPr>
          <p:nvPr/>
        </p:nvSpPr>
        <p:spPr bwMode="auto">
          <a:xfrm>
            <a:off x="198637" y="800486"/>
            <a:ext cx="11401425"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Ø"/>
            </a:pPr>
            <a:r>
              <a:rPr lang="en-US" altLang="zh-CN" sz="2000" b="1" dirty="0">
                <a:solidFill>
                  <a:srgbClr val="993300"/>
                </a:solidFill>
                <a:latin typeface="Times New Roman" pitchFamily="18" charset="0"/>
                <a:ea typeface="黑体" pitchFamily="49" charset="-122"/>
              </a:rPr>
              <a:t>Applications and social-economic benefits</a:t>
            </a:r>
          </a:p>
        </p:txBody>
      </p:sp>
      <p:grpSp>
        <p:nvGrpSpPr>
          <p:cNvPr id="2" name="组合 21"/>
          <p:cNvGrpSpPr>
            <a:grpSpLocks/>
          </p:cNvGrpSpPr>
          <p:nvPr/>
        </p:nvGrpSpPr>
        <p:grpSpPr bwMode="auto">
          <a:xfrm>
            <a:off x="306388" y="2436813"/>
            <a:ext cx="11479212" cy="2366962"/>
            <a:chOff x="230104" y="2436813"/>
            <a:chExt cx="8609096" cy="2366787"/>
          </a:xfrm>
        </p:grpSpPr>
        <p:grpSp>
          <p:nvGrpSpPr>
            <p:cNvPr id="3" name="组合 1"/>
            <p:cNvGrpSpPr>
              <a:grpSpLocks/>
            </p:cNvGrpSpPr>
            <p:nvPr/>
          </p:nvGrpSpPr>
          <p:grpSpPr bwMode="auto">
            <a:xfrm>
              <a:off x="230104" y="2462276"/>
              <a:ext cx="1584209" cy="2289252"/>
              <a:chOff x="178950" y="1628822"/>
              <a:chExt cx="1584000" cy="2289128"/>
            </a:xfrm>
          </p:grpSpPr>
          <p:pic>
            <p:nvPicPr>
              <p:cNvPr id="136211" name="图片 10" descr="1.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950" y="1628822"/>
                <a:ext cx="1584000" cy="2285536"/>
              </a:xfrm>
              <a:prstGeom prst="rect">
                <a:avLst/>
              </a:prstGeom>
              <a:noFill/>
              <a:ln w="9525">
                <a:solidFill>
                  <a:srgbClr val="006600"/>
                </a:solidFill>
                <a:miter lim="800000"/>
                <a:headEnd/>
                <a:tailEnd/>
              </a:ln>
            </p:spPr>
          </p:pic>
          <p:sp>
            <p:nvSpPr>
              <p:cNvPr id="37" name="TextBox 36"/>
              <p:cNvSpPr txBox="1"/>
              <p:nvPr/>
            </p:nvSpPr>
            <p:spPr bwMode="auto">
              <a:xfrm>
                <a:off x="178950" y="3626968"/>
                <a:ext cx="1584000" cy="290982"/>
              </a:xfrm>
              <a:prstGeom prst="rect">
                <a:avLst/>
              </a:prstGeom>
              <a:solidFill>
                <a:schemeClr val="bg1">
                  <a:lumMod val="85000"/>
                </a:schemeClr>
              </a:solidFill>
              <a:ln>
                <a:noFill/>
              </a:ln>
              <a:effectLst>
                <a:reflection stA="76000" endPos="14000" dist="25400" dir="5400000" sy="-100000" algn="bl" rotWithShape="0"/>
              </a:effectLst>
            </p:spPr>
            <p:txBody>
              <a:bodyPr anchor="ctr"/>
              <a:lstStyle>
                <a:defPPr>
                  <a:defRPr lang="zh-CN"/>
                </a:defPPr>
                <a:lvl1pPr algn="ctr" defTabSz="810433">
                  <a:defRPr sz="1600" b="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auto">
                  <a:spcBef>
                    <a:spcPts val="0"/>
                  </a:spcBef>
                  <a:spcAft>
                    <a:spcPts val="0"/>
                  </a:spcAft>
                  <a:defRPr/>
                </a:pPr>
                <a:r>
                  <a:rPr lang="en-US" altLang="zh-CN" sz="1200" dirty="0">
                    <a:latin typeface="Times New Roman" panose="02020603050405020304" pitchFamily="18" charset="0"/>
                    <a:cs typeface="Times New Roman" panose="02020603050405020304" pitchFamily="18" charset="0"/>
                  </a:rPr>
                  <a:t>TD/T 1031.1-2011</a:t>
                </a:r>
                <a:endParaRPr lang="zh-CN" altLang="en-US" sz="1200" dirty="0">
                  <a:latin typeface="Times New Roman" panose="02020603050405020304" pitchFamily="18" charset="0"/>
                  <a:cs typeface="Times New Roman" panose="02020603050405020304" pitchFamily="18" charset="0"/>
                </a:endParaRPr>
              </a:p>
            </p:txBody>
          </p:sp>
        </p:grpSp>
        <p:grpSp>
          <p:nvGrpSpPr>
            <p:cNvPr id="4" name="组合 3"/>
            <p:cNvGrpSpPr>
              <a:grpSpLocks/>
            </p:cNvGrpSpPr>
            <p:nvPr/>
          </p:nvGrpSpPr>
          <p:grpSpPr bwMode="auto">
            <a:xfrm>
              <a:off x="1982704" y="2462254"/>
              <a:ext cx="1584209" cy="2289274"/>
              <a:chOff x="1893190" y="1628800"/>
              <a:chExt cx="1584000" cy="2289150"/>
            </a:xfrm>
          </p:grpSpPr>
          <p:pic>
            <p:nvPicPr>
              <p:cNvPr id="136209" name="图片 11" descr="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93190" y="1628800"/>
                <a:ext cx="1584000" cy="2285557"/>
              </a:xfrm>
              <a:prstGeom prst="rect">
                <a:avLst/>
              </a:prstGeom>
              <a:noFill/>
              <a:ln w="9525">
                <a:solidFill>
                  <a:srgbClr val="006600"/>
                </a:solidFill>
                <a:miter lim="800000"/>
                <a:headEnd/>
                <a:tailEnd/>
              </a:ln>
            </p:spPr>
          </p:pic>
          <p:sp>
            <p:nvSpPr>
              <p:cNvPr id="33" name="TextBox 32"/>
              <p:cNvSpPr txBox="1"/>
              <p:nvPr/>
            </p:nvSpPr>
            <p:spPr bwMode="auto">
              <a:xfrm>
                <a:off x="1893190" y="3626968"/>
                <a:ext cx="1584000" cy="290982"/>
              </a:xfrm>
              <a:prstGeom prst="rect">
                <a:avLst/>
              </a:prstGeom>
              <a:solidFill>
                <a:schemeClr val="bg1">
                  <a:lumMod val="85000"/>
                </a:schemeClr>
              </a:solidFill>
              <a:ln>
                <a:noFill/>
              </a:ln>
              <a:effectLst>
                <a:reflection stA="76000" endPos="14000" dist="25400" dir="5400000" sy="-100000" algn="bl" rotWithShape="0"/>
              </a:effectLst>
            </p:spPr>
            <p:txBody>
              <a:bodyPr anchor="ctr"/>
              <a:lstStyle>
                <a:defPPr>
                  <a:defRPr lang="zh-CN"/>
                </a:defPPr>
                <a:lvl1pPr algn="ctr" defTabSz="810433">
                  <a:defRPr sz="1200" b="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auto">
                  <a:spcBef>
                    <a:spcPts val="0"/>
                  </a:spcBef>
                  <a:spcAft>
                    <a:spcPts val="0"/>
                  </a:spcAft>
                  <a:defRPr/>
                </a:pPr>
                <a:r>
                  <a:rPr lang="en-US" altLang="zh-CN" dirty="0">
                    <a:latin typeface="Times New Roman" panose="02020603050405020304" pitchFamily="18" charset="0"/>
                    <a:cs typeface="Times New Roman" panose="02020603050405020304" pitchFamily="18" charset="0"/>
                  </a:rPr>
                  <a:t>TD/T 1031.2-2011</a:t>
                </a:r>
                <a:endParaRPr lang="zh-CN" altLang="en-US" dirty="0">
                  <a:latin typeface="Times New Roman" panose="02020603050405020304" pitchFamily="18" charset="0"/>
                  <a:cs typeface="Times New Roman" panose="02020603050405020304" pitchFamily="18" charset="0"/>
                </a:endParaRPr>
              </a:p>
            </p:txBody>
          </p:sp>
        </p:grpSp>
        <p:grpSp>
          <p:nvGrpSpPr>
            <p:cNvPr id="5" name="组合 9"/>
            <p:cNvGrpSpPr>
              <a:grpSpLocks/>
            </p:cNvGrpSpPr>
            <p:nvPr/>
          </p:nvGrpSpPr>
          <p:grpSpPr bwMode="auto">
            <a:xfrm>
              <a:off x="5487904" y="2436813"/>
              <a:ext cx="1598696" cy="2363787"/>
              <a:chOff x="5324036" y="4161685"/>
              <a:chExt cx="1598486" cy="2363659"/>
            </a:xfrm>
          </p:grpSpPr>
          <p:pic>
            <p:nvPicPr>
              <p:cNvPr id="136207" name="Picture 11" descr="C:\Users\asus\Desktop\未标题-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4036" y="4161685"/>
                <a:ext cx="1598486" cy="2363659"/>
              </a:xfrm>
              <a:prstGeom prst="rect">
                <a:avLst/>
              </a:prstGeom>
              <a:noFill/>
              <a:ln w="9525">
                <a:solidFill>
                  <a:srgbClr val="006600"/>
                </a:solidFill>
                <a:miter lim="800000"/>
                <a:headEnd/>
                <a:tailEnd/>
              </a:ln>
            </p:spPr>
          </p:pic>
          <p:sp>
            <p:nvSpPr>
              <p:cNvPr id="25" name="TextBox 24"/>
              <p:cNvSpPr txBox="1"/>
              <p:nvPr/>
            </p:nvSpPr>
            <p:spPr bwMode="auto">
              <a:xfrm>
                <a:off x="5324036" y="6233744"/>
                <a:ext cx="1598486" cy="291600"/>
              </a:xfrm>
              <a:prstGeom prst="rect">
                <a:avLst/>
              </a:prstGeom>
              <a:solidFill>
                <a:schemeClr val="bg1">
                  <a:lumMod val="85000"/>
                </a:schemeClr>
              </a:solidFill>
              <a:ln>
                <a:noFill/>
              </a:ln>
              <a:effectLst>
                <a:reflection stA="76000" endPos="14000" dist="25400" dir="5400000" sy="-100000" algn="bl" rotWithShape="0"/>
              </a:effectLst>
            </p:spPr>
            <p:txBody>
              <a:bodyPr anchor="ctr"/>
              <a:lstStyle>
                <a:defPPr>
                  <a:defRPr lang="zh-CN"/>
                </a:defPPr>
                <a:lvl1pPr algn="ctr" defTabSz="810433">
                  <a:defRPr sz="1200" b="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auto">
                  <a:spcBef>
                    <a:spcPts val="0"/>
                  </a:spcBef>
                  <a:spcAft>
                    <a:spcPts val="0"/>
                  </a:spcAft>
                  <a:defRPr/>
                </a:pPr>
                <a:r>
                  <a:rPr lang="en-US" altLang="zh-CN" dirty="0">
                    <a:latin typeface="Times New Roman" panose="02020603050405020304" pitchFamily="18" charset="0"/>
                    <a:cs typeface="Times New Roman" panose="02020603050405020304" pitchFamily="18" charset="0"/>
                  </a:rPr>
                  <a:t>TD/T 1036-2013</a:t>
                </a:r>
                <a:endParaRPr lang="zh-CN" altLang="en-US" dirty="0">
                  <a:latin typeface="Times New Roman" panose="02020603050405020304" pitchFamily="18" charset="0"/>
                  <a:cs typeface="Times New Roman" panose="02020603050405020304" pitchFamily="18" charset="0"/>
                </a:endParaRPr>
              </a:p>
            </p:txBody>
          </p:sp>
        </p:grpSp>
        <p:grpSp>
          <p:nvGrpSpPr>
            <p:cNvPr id="6" name="组合 4"/>
            <p:cNvGrpSpPr>
              <a:grpSpLocks/>
            </p:cNvGrpSpPr>
            <p:nvPr/>
          </p:nvGrpSpPr>
          <p:grpSpPr bwMode="auto">
            <a:xfrm>
              <a:off x="3735304" y="2462276"/>
              <a:ext cx="1584209" cy="2289252"/>
              <a:chOff x="3606868" y="1628822"/>
              <a:chExt cx="1584000" cy="2289128"/>
            </a:xfrm>
          </p:grpSpPr>
          <p:pic>
            <p:nvPicPr>
              <p:cNvPr id="136205" name="图片 12" descr="3.1.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06868" y="1628822"/>
                <a:ext cx="1584000" cy="2285536"/>
              </a:xfrm>
              <a:prstGeom prst="rect">
                <a:avLst/>
              </a:prstGeom>
              <a:noFill/>
              <a:ln w="9525">
                <a:solidFill>
                  <a:srgbClr val="006600"/>
                </a:solidFill>
                <a:miter lim="800000"/>
                <a:headEnd/>
                <a:tailEnd/>
              </a:ln>
            </p:spPr>
          </p:pic>
          <p:sp>
            <p:nvSpPr>
              <p:cNvPr id="23" name="TextBox 22"/>
              <p:cNvSpPr txBox="1"/>
              <p:nvPr/>
            </p:nvSpPr>
            <p:spPr bwMode="auto">
              <a:xfrm>
                <a:off x="3610511" y="3626968"/>
                <a:ext cx="1580357" cy="290982"/>
              </a:xfrm>
              <a:prstGeom prst="rect">
                <a:avLst/>
              </a:prstGeom>
              <a:solidFill>
                <a:schemeClr val="bg1">
                  <a:lumMod val="85000"/>
                </a:schemeClr>
              </a:solidFill>
              <a:ln>
                <a:noFill/>
              </a:ln>
              <a:effectLst>
                <a:reflection stA="76000" endPos="14000" dist="25400" dir="5400000" sy="-100000" algn="bl" rotWithShape="0"/>
              </a:effectLst>
            </p:spPr>
            <p:txBody>
              <a:bodyPr anchor="ctr"/>
              <a:lstStyle>
                <a:defPPr>
                  <a:defRPr lang="zh-CN"/>
                </a:defPPr>
                <a:lvl1pPr algn="ctr" defTabSz="810433">
                  <a:defRPr sz="1200" b="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auto">
                  <a:spcBef>
                    <a:spcPts val="0"/>
                  </a:spcBef>
                  <a:spcAft>
                    <a:spcPts val="0"/>
                  </a:spcAft>
                  <a:defRPr/>
                </a:pPr>
                <a:r>
                  <a:rPr lang="en-US" altLang="zh-CN" dirty="0">
                    <a:latin typeface="Times New Roman" panose="02020603050405020304" pitchFamily="18" charset="0"/>
                    <a:cs typeface="Times New Roman" panose="02020603050405020304" pitchFamily="18" charset="0"/>
                  </a:rPr>
                  <a:t>TD/T 1031.3-2011</a:t>
                </a:r>
                <a:endParaRPr lang="zh-CN" altLang="en-US" dirty="0">
                  <a:latin typeface="Times New Roman" panose="02020603050405020304" pitchFamily="18" charset="0"/>
                  <a:cs typeface="Times New Roman" panose="02020603050405020304" pitchFamily="18" charset="0"/>
                </a:endParaRPr>
              </a:p>
            </p:txBody>
          </p:sp>
        </p:grpSp>
        <p:pic>
          <p:nvPicPr>
            <p:cNvPr id="136203" name="Picture 21" descr="https://timgsa.baidu.com/timg?image&amp;quality=80&amp;size=b9999_10000&amp;sec=1504695568821&amp;di=c155e6d9bda71a202a55c8c1085181c4&amp;imgtype=0&amp;src=http%3A%2F%2Fimg1.qihuiwang.com%2FF8B8851A6251F45A5A5C14169C902337_500_0_max_jpg.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0504" y="2438400"/>
              <a:ext cx="1598400" cy="2365200"/>
            </a:xfrm>
            <a:prstGeom prst="rect">
              <a:avLst/>
            </a:prstGeom>
            <a:noFill/>
            <a:ln w="9525">
              <a:solidFill>
                <a:srgbClr val="006600"/>
              </a:solidFill>
              <a:miter lim="800000"/>
              <a:headEnd/>
              <a:tailEnd/>
            </a:ln>
          </p:spPr>
        </p:pic>
        <p:sp>
          <p:nvSpPr>
            <p:cNvPr id="21" name="TextBox 20"/>
            <p:cNvSpPr txBox="1"/>
            <p:nvPr/>
          </p:nvSpPr>
          <p:spPr bwMode="auto">
            <a:xfrm>
              <a:off x="7240504" y="4508984"/>
              <a:ext cx="1598696" cy="291616"/>
            </a:xfrm>
            <a:prstGeom prst="rect">
              <a:avLst/>
            </a:prstGeom>
            <a:solidFill>
              <a:schemeClr val="bg1">
                <a:lumMod val="85000"/>
              </a:schemeClr>
            </a:solidFill>
            <a:ln>
              <a:noFill/>
            </a:ln>
            <a:effectLst>
              <a:reflection stA="76000" endPos="14000" dist="25400" dir="5400000" sy="-100000" algn="bl" rotWithShape="0"/>
            </a:effectLst>
          </p:spPr>
          <p:txBody>
            <a:bodyPr anchor="ctr"/>
            <a:lstStyle>
              <a:defPPr>
                <a:defRPr lang="zh-CN"/>
              </a:defPPr>
              <a:lvl1pPr algn="ctr" defTabSz="810433">
                <a:defRPr sz="1200" b="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fontAlgn="auto">
                <a:spcBef>
                  <a:spcPts val="0"/>
                </a:spcBef>
                <a:spcAft>
                  <a:spcPts val="0"/>
                </a:spcAft>
                <a:defRPr/>
              </a:pPr>
              <a:r>
                <a:rPr lang="en-US" altLang="zh-CN" dirty="0">
                  <a:latin typeface="Times New Roman" panose="02020603050405020304" pitchFamily="18" charset="0"/>
                  <a:cs typeface="Times New Roman" panose="02020603050405020304" pitchFamily="18" charset="0"/>
                </a:rPr>
                <a:t>TD/T 1044-2014</a:t>
              </a:r>
              <a:endParaRPr lang="zh-CN" altLang="en-US" dirty="0">
                <a:latin typeface="Times New Roman" panose="02020603050405020304" pitchFamily="18" charset="0"/>
                <a:cs typeface="Times New Roman" panose="02020603050405020304" pitchFamily="18" charset="0"/>
              </a:endParaRPr>
            </a:p>
          </p:txBody>
        </p:sp>
      </p:grpSp>
      <p:sp>
        <p:nvSpPr>
          <p:cNvPr id="136214" name="Text Box 22"/>
          <p:cNvSpPr txBox="1">
            <a:spLocks noChangeArrowheads="1"/>
          </p:cNvSpPr>
          <p:nvPr/>
        </p:nvSpPr>
        <p:spPr bwMode="auto">
          <a:xfrm>
            <a:off x="2820854" y="1526149"/>
            <a:ext cx="6430962" cy="396875"/>
          </a:xfrm>
          <a:prstGeom prst="rect">
            <a:avLst/>
          </a:prstGeom>
          <a:noFill/>
          <a:ln w="9525">
            <a:noFill/>
            <a:miter lim="800000"/>
            <a:headEnd/>
            <a:tailEnd/>
          </a:ln>
          <a:effectLst/>
        </p:spPr>
        <p:txBody>
          <a:bodyPr>
            <a:spAutoFit/>
          </a:bodyPr>
          <a:lstStyle/>
          <a:p>
            <a:pPr algn="ctr">
              <a:spcBef>
                <a:spcPct val="50000"/>
              </a:spcBef>
            </a:pPr>
            <a:r>
              <a:rPr lang="en-US" altLang="zh-CN" sz="2000" b="1" dirty="0">
                <a:latin typeface="Times New Roman" pitchFamily="18" charset="0"/>
              </a:rPr>
              <a:t>6 industry regulations and 1 enterprise regulation</a:t>
            </a:r>
            <a:r>
              <a:rPr lang="en-US" altLang="zh-CN" dirty="0"/>
              <a:t> </a:t>
            </a:r>
          </a:p>
        </p:txBody>
      </p:sp>
      <p:sp>
        <p:nvSpPr>
          <p:cNvPr id="136215" name="Text Box 23"/>
          <p:cNvSpPr txBox="1">
            <a:spLocks noChangeArrowheads="1"/>
          </p:cNvSpPr>
          <p:nvPr/>
        </p:nvSpPr>
        <p:spPr bwMode="auto">
          <a:xfrm>
            <a:off x="94456" y="5365544"/>
            <a:ext cx="12003088" cy="1200329"/>
          </a:xfrm>
          <a:prstGeom prst="rect">
            <a:avLst/>
          </a:prstGeom>
          <a:solidFill>
            <a:schemeClr val="accent1"/>
          </a:solidFill>
          <a:ln w="9525">
            <a:noFill/>
            <a:miter lim="800000"/>
            <a:headEnd/>
            <a:tailEnd/>
          </a:ln>
          <a:effectLst/>
        </p:spPr>
        <p:txBody>
          <a:bodyPr>
            <a:spAutoFit/>
          </a:bodyPr>
          <a:lstStyle/>
          <a:p>
            <a:pPr algn="just">
              <a:spcBef>
                <a:spcPct val="50000"/>
              </a:spcBef>
            </a:pPr>
            <a:r>
              <a:rPr lang="en-US" altLang="zh-CN" sz="2400" b="1">
                <a:solidFill>
                  <a:srgbClr val="FF0000"/>
                </a:solidFill>
                <a:latin typeface="Times New Roman" pitchFamily="18" charset="0"/>
              </a:rPr>
              <a:t>It is effective for pushing ecological restoration engineering in different mines, and it is the important guide for the integration of land reclamation planning and geological environment restoration planning in mines.</a:t>
            </a:r>
            <a:endParaRPr lang="en-US" altLang="zh-CN" sz="2400" b="1" dirty="0">
              <a:solidFill>
                <a:srgbClr val="FF0000"/>
              </a:solidFill>
              <a:latin typeface="Times New Roman" pitchFamily="18" charset="0"/>
            </a:endParaRPr>
          </a:p>
        </p:txBody>
      </p:sp>
      <p:sp>
        <p:nvSpPr>
          <p:cNvPr id="24" name="Text Box 13">
            <a:extLst/>
          </p:cNvPr>
          <p:cNvSpPr txBox="1">
            <a:spLocks noChangeArrowheads="1"/>
          </p:cNvSpPr>
          <p:nvPr/>
        </p:nvSpPr>
        <p:spPr bwMode="auto">
          <a:xfrm>
            <a:off x="69056" y="121740"/>
            <a:ext cx="11691937" cy="523220"/>
          </a:xfrm>
          <a:prstGeom prst="rect">
            <a:avLst/>
          </a:prstGeom>
          <a:noFill/>
          <a:ln w="9525">
            <a:noFill/>
            <a:miter lim="800000"/>
            <a:headEnd/>
            <a:tailEnd/>
          </a:ln>
        </p:spPr>
        <p:txBody>
          <a:bodyPr>
            <a:spAutoFit/>
          </a:bodyPr>
          <a:lstStyle/>
          <a:p>
            <a:r>
              <a:rPr lang="en-US" altLang="zh-CN" sz="2800" b="1" dirty="0">
                <a:solidFill>
                  <a:srgbClr val="993300"/>
                </a:solidFill>
                <a:latin typeface="Times New Roman" pitchFamily="18" charset="0"/>
                <a:ea typeface="黑体" pitchFamily="49" charset="-122"/>
              </a:rPr>
              <a:t>Land Reclamation Work from our Group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latin typeface="Times New Roman" panose="02020603050405020304" pitchFamily="18" charset="0"/>
              <a:cs typeface="Times New Roman" panose="02020603050405020304" pitchFamily="18" charset="0"/>
            </a:endParaRPr>
          </a:p>
        </p:txBody>
      </p:sp>
      <p:sp>
        <p:nvSpPr>
          <p:cNvPr id="46083"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46084"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380968" y="1463938"/>
            <a:ext cx="11734832" cy="974462"/>
          </a:xfrm>
          <a:prstGeom prst="rect">
            <a:avLst/>
          </a:prstGeom>
          <a:solidFill>
            <a:schemeClr val="bg1"/>
          </a:solidFill>
          <a:ln w="19050">
            <a:solidFill>
              <a:srgbClr val="006600"/>
            </a:solidFill>
          </a:ln>
          <a:scene3d>
            <a:camera prst="orthographicFront"/>
            <a:lightRig rig="glow" dir="t"/>
          </a:scene3d>
          <a:sp3d z="190500" extrusionH="12700">
            <a:bevelT prst="relaxedInset"/>
          </a:sp3d>
        </p:spPr>
        <p:style>
          <a:lnRef idx="1">
            <a:schemeClr val="accent1">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lnSpc>
                <a:spcPct val="110000"/>
              </a:lnSpc>
              <a:defRPr/>
            </a:pPr>
            <a:r>
              <a:rPr kumimoji="1" lang="en-US" altLang="zh-CN" b="1" dirty="0">
                <a:solidFill>
                  <a:schemeClr val="tx1"/>
                </a:solidFill>
                <a:latin typeface="Times New Roman" panose="02020603050405020304" pitchFamily="18" charset="0"/>
                <a:ea typeface="微软雅黑" pitchFamily="34" charset="-122"/>
                <a:cs typeface="Times New Roman" panose="02020603050405020304" pitchFamily="18" charset="0"/>
              </a:rPr>
              <a:t>Become reference and supporting documents for related laws and regulations (i.e. </a:t>
            </a:r>
            <a:r>
              <a:rPr kumimoji="1" lang="en-US" altLang="zh-CN" b="1" i="1" dirty="0">
                <a:solidFill>
                  <a:schemeClr val="tx1"/>
                </a:solidFill>
                <a:latin typeface="Times New Roman" panose="02020603050405020304" pitchFamily="18" charset="0"/>
                <a:ea typeface="微软雅黑" pitchFamily="34" charset="-122"/>
                <a:cs typeface="Times New Roman" panose="02020603050405020304" pitchFamily="18" charset="0"/>
              </a:rPr>
              <a:t>Regulation on Land Reclamation</a:t>
            </a:r>
            <a:r>
              <a:rPr kumimoji="1" lang="en-US" altLang="zh-CN" b="1" dirty="0">
                <a:solidFill>
                  <a:schemeClr val="tx1"/>
                </a:solidFill>
                <a:latin typeface="Times New Roman" panose="02020603050405020304" pitchFamily="18" charset="0"/>
                <a:ea typeface="微软雅黑" pitchFamily="34" charset="-122"/>
                <a:cs typeface="Times New Roman" panose="02020603050405020304" pitchFamily="18" charset="0"/>
              </a:rPr>
              <a:t>)</a:t>
            </a:r>
            <a:endParaRPr kumimoji="1" lang="zh-CN" altLang="en-US" b="1"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pic>
        <p:nvPicPr>
          <p:cNvPr id="46090" name="图片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2590800"/>
            <a:ext cx="4006851"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1" descr="G:\全景\全国土地整治规划.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2667000"/>
            <a:ext cx="3759200" cy="398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6092" name="Picture 12"/>
          <p:cNvPicPr>
            <a:picLocks noChangeArrowheads="1"/>
          </p:cNvPicPr>
          <p:nvPr/>
        </p:nvPicPr>
        <p:blipFill>
          <a:blip r:embed="rId5" cstate="email">
            <a:lum bright="10000"/>
            <a:extLst>
              <a:ext uri="{28A0092B-C50C-407E-A947-70E740481C1C}">
                <a14:useLocalDpi xmlns:a14="http://schemas.microsoft.com/office/drawing/2010/main"/>
              </a:ext>
            </a:extLst>
          </a:blip>
          <a:srcRect/>
          <a:stretch>
            <a:fillRect/>
          </a:stretch>
        </p:blipFill>
        <p:spPr bwMode="auto">
          <a:xfrm>
            <a:off x="8128000" y="2667000"/>
            <a:ext cx="3759200" cy="39893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3">
            <a:extLst>
              <a:ext uri="{FF2B5EF4-FFF2-40B4-BE49-F238E27FC236}">
                <a16:creationId xmlns:a16="http://schemas.microsoft.com/office/drawing/2014/main" id="{2CD599CD-CF7C-4732-993E-8B70733C5DCE}"/>
              </a:ext>
            </a:extLst>
          </p:cNvPr>
          <p:cNvSpPr txBox="1">
            <a:spLocks noChangeArrowheads="1"/>
          </p:cNvSpPr>
          <p:nvPr/>
        </p:nvSpPr>
        <p:spPr bwMode="auto">
          <a:xfrm>
            <a:off x="198637" y="800486"/>
            <a:ext cx="11401425"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Ø"/>
            </a:pPr>
            <a:r>
              <a:rPr lang="en-US" altLang="zh-CN" sz="2000" b="1" dirty="0">
                <a:solidFill>
                  <a:srgbClr val="993300"/>
                </a:solidFill>
                <a:latin typeface="Times New Roman" pitchFamily="18" charset="0"/>
                <a:ea typeface="黑体" pitchFamily="49" charset="-122"/>
              </a:rPr>
              <a:t>Applications and social-economic benefits</a:t>
            </a:r>
          </a:p>
        </p:txBody>
      </p:sp>
      <p:sp>
        <p:nvSpPr>
          <p:cNvPr id="12" name="Text Box 13">
            <a:extLst/>
          </p:cNvPr>
          <p:cNvSpPr txBox="1">
            <a:spLocks noChangeArrowheads="1"/>
          </p:cNvSpPr>
          <p:nvPr/>
        </p:nvSpPr>
        <p:spPr bwMode="auto">
          <a:xfrm>
            <a:off x="69056" y="121740"/>
            <a:ext cx="11691937" cy="523220"/>
          </a:xfrm>
          <a:prstGeom prst="rect">
            <a:avLst/>
          </a:prstGeom>
          <a:noFill/>
          <a:ln w="9525">
            <a:noFill/>
            <a:miter lim="800000"/>
            <a:headEnd/>
            <a:tailEnd/>
          </a:ln>
        </p:spPr>
        <p:txBody>
          <a:bodyPr>
            <a:spAutoFit/>
          </a:bodyPr>
          <a:lstStyle/>
          <a:p>
            <a:r>
              <a:rPr lang="en-US" altLang="zh-CN" sz="2800" b="1" dirty="0">
                <a:solidFill>
                  <a:srgbClr val="993300"/>
                </a:solidFill>
                <a:latin typeface="Times New Roman" pitchFamily="18" charset="0"/>
                <a:ea typeface="黑体" pitchFamily="49" charset="-122"/>
              </a:rPr>
              <a:t>Land Reclamation Work from our Group</a:t>
            </a:r>
          </a:p>
        </p:txBody>
      </p:sp>
    </p:spTree>
    <p:extLst>
      <p:ext uri="{BB962C8B-B14F-4D97-AF65-F5344CB8AC3E}">
        <p14:creationId xmlns:p14="http://schemas.microsoft.com/office/powerpoint/2010/main" val="3151152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D62BEAF-039A-4357-B892-C268D1ADB6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0090" y="1906565"/>
            <a:ext cx="4415910" cy="4154984"/>
          </a:xfrm>
          <a:prstGeom prst="rect">
            <a:avLst/>
          </a:prstGeom>
        </p:spPr>
      </p:pic>
      <p:sp>
        <p:nvSpPr>
          <p:cNvPr id="9" name="标题 1">
            <a:extLst>
              <a:ext uri="{FF2B5EF4-FFF2-40B4-BE49-F238E27FC236}">
                <a16:creationId xmlns:a16="http://schemas.microsoft.com/office/drawing/2014/main" id="{D0D0D22C-9458-4859-BF81-B217521EE5B8}"/>
              </a:ext>
            </a:extLst>
          </p:cNvPr>
          <p:cNvSpPr>
            <a:spLocks noGrp="1"/>
          </p:cNvSpPr>
          <p:nvPr>
            <p:ph type="title"/>
          </p:nvPr>
        </p:nvSpPr>
        <p:spPr>
          <a:xfrm>
            <a:off x="5069155" y="511994"/>
            <a:ext cx="2478699" cy="664204"/>
          </a:xfrm>
        </p:spPr>
        <p:txBody>
          <a:bodyPr/>
          <a:lstStyle/>
          <a:p>
            <a:pPr algn="ctr"/>
            <a:r>
              <a:rPr lang="en-US" altLang="zh-CN" sz="3200" dirty="0">
                <a:latin typeface="Times New Roman" panose="02020603050405020304" pitchFamily="18" charset="0"/>
                <a:cs typeface="Times New Roman" panose="02020603050405020304" pitchFamily="18" charset="0"/>
              </a:rPr>
              <a:t>Background</a:t>
            </a:r>
            <a:endParaRPr lang="zh-CN" altLang="en-US" sz="32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3A6CE5A-BE18-473A-9D64-C29C93AEF8AF}"/>
              </a:ext>
            </a:extLst>
          </p:cNvPr>
          <p:cNvSpPr txBox="1"/>
          <p:nvPr/>
        </p:nvSpPr>
        <p:spPr>
          <a:xfrm>
            <a:off x="5069155" y="1721899"/>
            <a:ext cx="7122845" cy="4524315"/>
          </a:xfrm>
          <a:prstGeom prst="rect">
            <a:avLst/>
          </a:prstGeom>
          <a:noFill/>
        </p:spPr>
        <p:txBody>
          <a:bodyPr wrap="square" rtlCol="0">
            <a:spAutoFit/>
          </a:bodyPr>
          <a:lstStyle/>
          <a:p>
            <a:pPr algn="just"/>
            <a:r>
              <a:rPr lang="en-US" altLang="zh-CN" sz="2400" dirty="0">
                <a:latin typeface="Times New Roman" panose="02020603050405020304" pitchFamily="18" charset="0"/>
                <a:cs typeface="Times New Roman" panose="02020603050405020304" pitchFamily="18" charset="0"/>
              </a:rPr>
              <a:t>Coal is known as </a:t>
            </a:r>
            <a:r>
              <a:rPr lang="en-US" altLang="zh-CN" sz="2400" dirty="0">
                <a:solidFill>
                  <a:srgbClr val="FF0000"/>
                </a:solidFill>
                <a:latin typeface="Times New Roman" panose="02020603050405020304" pitchFamily="18" charset="0"/>
                <a:cs typeface="Times New Roman" panose="02020603050405020304" pitchFamily="18" charset="0"/>
              </a:rPr>
              <a:t>black gold</a:t>
            </a:r>
            <a:r>
              <a:rPr lang="en-US" altLang="zh-CN" sz="2400" dirty="0">
                <a:latin typeface="Times New Roman" panose="02020603050405020304" pitchFamily="18" charset="0"/>
                <a:cs typeface="Times New Roman" panose="02020603050405020304" pitchFamily="18" charset="0"/>
              </a:rPr>
              <a:t> and </a:t>
            </a:r>
            <a:r>
              <a:rPr lang="en-US" altLang="zh-CN" sz="2400" dirty="0">
                <a:solidFill>
                  <a:srgbClr val="FF0000"/>
                </a:solidFill>
                <a:latin typeface="Times New Roman" panose="02020603050405020304" pitchFamily="18" charset="0"/>
                <a:cs typeface="Times New Roman" panose="02020603050405020304" pitchFamily="18" charset="0"/>
              </a:rPr>
              <a:t>industrial food</a:t>
            </a:r>
            <a:r>
              <a:rPr lang="en-US" altLang="zh-CN" sz="2400" dirty="0">
                <a:latin typeface="Times New Roman" panose="02020603050405020304" pitchFamily="18" charset="0"/>
                <a:cs typeface="Times New Roman" panose="02020603050405020304" pitchFamily="18" charset="0"/>
              </a:rPr>
              <a:t>, which is one of the main energy sources used by the human world since the 18th century, providing important </a:t>
            </a:r>
            <a:r>
              <a:rPr lang="en-US" altLang="zh-CN" sz="2400" dirty="0">
                <a:solidFill>
                  <a:srgbClr val="FF0000"/>
                </a:solidFill>
                <a:latin typeface="Times New Roman" panose="02020603050405020304" pitchFamily="18" charset="0"/>
                <a:cs typeface="Times New Roman" panose="02020603050405020304" pitchFamily="18" charset="0"/>
              </a:rPr>
              <a:t>mineral resources </a:t>
            </a:r>
            <a:r>
              <a:rPr lang="en-US" altLang="zh-CN" sz="2400" dirty="0">
                <a:latin typeface="Times New Roman" panose="02020603050405020304" pitchFamily="18" charset="0"/>
                <a:cs typeface="Times New Roman" panose="02020603050405020304" pitchFamily="18" charset="0"/>
              </a:rPr>
              <a:t>and </a:t>
            </a:r>
            <a:r>
              <a:rPr lang="en-US" altLang="zh-CN" sz="2400" dirty="0">
                <a:solidFill>
                  <a:srgbClr val="FF0000"/>
                </a:solidFill>
                <a:latin typeface="Times New Roman" panose="02020603050405020304" pitchFamily="18" charset="0"/>
                <a:cs typeface="Times New Roman" panose="02020603050405020304" pitchFamily="18" charset="0"/>
              </a:rPr>
              <a:t>raw materials </a:t>
            </a:r>
            <a:r>
              <a:rPr lang="en-US" altLang="zh-CN" sz="2400" dirty="0">
                <a:latin typeface="Times New Roman" panose="02020603050405020304" pitchFamily="18" charset="0"/>
                <a:cs typeface="Times New Roman" panose="02020603050405020304" pitchFamily="18" charset="0"/>
              </a:rPr>
              <a:t>for human progress and economic development.</a:t>
            </a:r>
          </a:p>
          <a:p>
            <a:pPr algn="just"/>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China is one of the countries with the </a:t>
            </a:r>
            <a:r>
              <a:rPr lang="en-US" altLang="zh-CN" sz="2400" dirty="0">
                <a:solidFill>
                  <a:srgbClr val="FF0000"/>
                </a:solidFill>
                <a:latin typeface="Times New Roman" panose="02020603050405020304" pitchFamily="18" charset="0"/>
                <a:cs typeface="Times New Roman" panose="02020603050405020304" pitchFamily="18" charset="0"/>
              </a:rPr>
              <a:t>richest coal resources </a:t>
            </a:r>
            <a:r>
              <a:rPr lang="en-US" altLang="zh-CN" sz="2400" dirty="0">
                <a:latin typeface="Times New Roman" panose="02020603050405020304" pitchFamily="18" charset="0"/>
                <a:cs typeface="Times New Roman" panose="02020603050405020304" pitchFamily="18" charset="0"/>
              </a:rPr>
              <a:t>in the world. China has not only large reserves and wide distribution, but also complete varieties and excellent coal quality, which provides extremely favorable conditions for China's industrial modernization.</a:t>
            </a:r>
            <a:endParaRPr lang="zh-CN" altLang="zh-C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781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6"/>
          <p:cNvSpPr txBox="1">
            <a:spLocks noChangeArrowheads="1"/>
          </p:cNvSpPr>
          <p:nvPr/>
        </p:nvSpPr>
        <p:spPr bwMode="auto">
          <a:xfrm>
            <a:off x="5183723" y="735013"/>
            <a:ext cx="2976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buFontTx/>
              <a:buNone/>
            </a:pPr>
            <a:endParaRPr lang="zh-CN" altLang="zh-CN" sz="2400" b="1">
              <a:solidFill>
                <a:srgbClr val="000000"/>
              </a:solidFill>
            </a:endParaRPr>
          </a:p>
        </p:txBody>
      </p:sp>
      <p:sp>
        <p:nvSpPr>
          <p:cNvPr id="48131" name="Line 7"/>
          <p:cNvSpPr>
            <a:spLocks noChangeShapeType="1"/>
          </p:cNvSpPr>
          <p:nvPr/>
        </p:nvSpPr>
        <p:spPr bwMode="auto">
          <a:xfrm>
            <a:off x="3" y="762000"/>
            <a:ext cx="571288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endParaRPr>
          </a:p>
        </p:txBody>
      </p:sp>
      <p:sp>
        <p:nvSpPr>
          <p:cNvPr id="48132" name="Line 8"/>
          <p:cNvSpPr>
            <a:spLocks noChangeShapeType="1"/>
          </p:cNvSpPr>
          <p:nvPr/>
        </p:nvSpPr>
        <p:spPr bwMode="auto">
          <a:xfrm>
            <a:off x="4" y="762000"/>
            <a:ext cx="8352367"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a:buFontTx/>
              <a:buNone/>
            </a:pPr>
            <a:endParaRPr lang="zh-CN" altLang="en-US">
              <a:solidFill>
                <a:srgbClr val="000000"/>
              </a:solidFill>
            </a:endParaRPr>
          </a:p>
        </p:txBody>
      </p:sp>
      <p:sp>
        <p:nvSpPr>
          <p:cNvPr id="11" name="矩形 10"/>
          <p:cNvSpPr/>
          <p:nvPr/>
        </p:nvSpPr>
        <p:spPr>
          <a:xfrm>
            <a:off x="245068" y="5115949"/>
            <a:ext cx="11701864" cy="739484"/>
          </a:xfrm>
          <a:prstGeom prst="rect">
            <a:avLst/>
          </a:prstGeom>
          <a:solidFill>
            <a:schemeClr val="bg1"/>
          </a:solidFill>
          <a:ln w="19050">
            <a:solidFill>
              <a:srgbClr val="006600"/>
            </a:solidFill>
          </a:ln>
          <a:scene3d>
            <a:camera prst="orthographicFront"/>
            <a:lightRig rig="glow" dir="t"/>
          </a:scene3d>
          <a:sp3d z="190500" extrusionH="12700">
            <a:bevelT prst="relaxedInset"/>
          </a:sp3d>
        </p:spPr>
        <p:style>
          <a:lnRef idx="1">
            <a:schemeClr val="accent1">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marL="342900" indent="-342900">
              <a:lnSpc>
                <a:spcPts val="3200"/>
              </a:lnSpc>
              <a:buClr>
                <a:srgbClr val="808080"/>
              </a:buClr>
              <a:buSzPct val="75000"/>
              <a:buFont typeface="Wingdings" pitchFamily="2" charset="2"/>
              <a:buChar char="n"/>
              <a:defRPr/>
            </a:pP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anose="020B0503020204020204" pitchFamily="34" charset="-122"/>
                <a:cs typeface="Times New Roman" panose="02020603050405020304" pitchFamily="18" charset="0"/>
              </a:rPr>
              <a:t>The mining area in </a:t>
            </a:r>
            <a:r>
              <a:rPr lang="en-US" altLang="zh-CN" b="1" dirty="0" err="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anose="020B0503020204020204" pitchFamily="34" charset="-122"/>
                <a:cs typeface="Times New Roman" panose="02020603050405020304" pitchFamily="18" charset="0"/>
              </a:rPr>
              <a:t>Pingshuo</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anose="020B0503020204020204" pitchFamily="34" charset="-122"/>
                <a:cs typeface="Times New Roman" panose="02020603050405020304" pitchFamily="18" charset="0"/>
              </a:rPr>
              <a:t> from </a:t>
            </a:r>
            <a:r>
              <a:rPr lang="en-US" altLang="zh-CN" sz="20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black</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anose="020B0503020204020204" pitchFamily="34" charset="-122"/>
                <a:cs typeface="Times New Roman" panose="02020603050405020304" pitchFamily="18" charset="0"/>
              </a:rPr>
              <a:t> to </a:t>
            </a:r>
            <a:r>
              <a:rPr lang="en-US" altLang="zh-CN" sz="20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green</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anose="020B0503020204020204" pitchFamily="34" charset="-122"/>
                <a:cs typeface="Times New Roman" panose="02020603050405020304" pitchFamily="18" charset="0"/>
              </a:rPr>
              <a:t> is the effort of so many people.</a:t>
            </a:r>
          </a:p>
        </p:txBody>
      </p:sp>
      <p:sp>
        <p:nvSpPr>
          <p:cNvPr id="12" name="矩形 11"/>
          <p:cNvSpPr/>
          <p:nvPr/>
        </p:nvSpPr>
        <p:spPr>
          <a:xfrm>
            <a:off x="245068" y="5996776"/>
            <a:ext cx="11701864" cy="739484"/>
          </a:xfrm>
          <a:prstGeom prst="rect">
            <a:avLst/>
          </a:prstGeom>
          <a:solidFill>
            <a:schemeClr val="bg1"/>
          </a:solidFill>
          <a:ln w="19050">
            <a:solidFill>
              <a:srgbClr val="006600"/>
            </a:solidFill>
          </a:ln>
          <a:scene3d>
            <a:camera prst="orthographicFront"/>
            <a:lightRig rig="glow" dir="t"/>
          </a:scene3d>
          <a:sp3d z="190500" extrusionH="12700">
            <a:bevelT prst="relaxedInset"/>
          </a:sp3d>
        </p:spPr>
        <p:style>
          <a:lnRef idx="1">
            <a:schemeClr val="accent1">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marL="342900" indent="-342900">
              <a:lnSpc>
                <a:spcPts val="3200"/>
              </a:lnSpc>
              <a:buClr>
                <a:srgbClr val="808080"/>
              </a:buClr>
              <a:buSzPct val="75000"/>
              <a:buFont typeface="Wingdings" pitchFamily="2" charset="2"/>
              <a:buChar char="n"/>
              <a:defRPr/>
            </a:pPr>
            <a:r>
              <a:rPr lang="en-US" altLang="zh-CN" b="1" dirty="0">
                <a:solidFill>
                  <a:srgbClr val="FF0000"/>
                </a:solidFill>
                <a:latin typeface="Times New Roman" panose="02020603050405020304" pitchFamily="18" charset="0"/>
                <a:ea typeface="微软雅黑" pitchFamily="34" charset="-122"/>
                <a:cs typeface="Times New Roman" panose="02020603050405020304" pitchFamily="18" charset="0"/>
              </a:rPr>
              <a:t>Practice</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 is true.  - The research we do must be done from practice and then tested by practice.</a:t>
            </a:r>
          </a:p>
        </p:txBody>
      </p:sp>
      <p:sp>
        <p:nvSpPr>
          <p:cNvPr id="13" name="矩形 12"/>
          <p:cNvSpPr/>
          <p:nvPr/>
        </p:nvSpPr>
        <p:spPr>
          <a:xfrm>
            <a:off x="245068" y="4271323"/>
            <a:ext cx="11701864" cy="703283"/>
          </a:xfrm>
          <a:prstGeom prst="rect">
            <a:avLst/>
          </a:prstGeom>
          <a:solidFill>
            <a:schemeClr val="bg1"/>
          </a:solidFill>
          <a:ln w="19050">
            <a:solidFill>
              <a:srgbClr val="006600"/>
            </a:solidFill>
          </a:ln>
          <a:scene3d>
            <a:camera prst="orthographicFront"/>
            <a:lightRig rig="glow" dir="t"/>
          </a:scene3d>
          <a:sp3d z="190500" extrusionH="12700">
            <a:bevelT prst="relaxedInset"/>
          </a:sp3d>
        </p:spPr>
        <p:style>
          <a:lnRef idx="1">
            <a:schemeClr val="accent1">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marL="342900" indent="-342900">
              <a:buClr>
                <a:srgbClr val="808080"/>
              </a:buClr>
              <a:buSzPct val="75000"/>
              <a:buFont typeface="Wingdings" pitchFamily="2" charset="2"/>
              <a:buChar char="n"/>
              <a:defRPr/>
            </a:pP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The Loess Plateau should be vertical and horizontal, with drought and water shortage, and the land is barren. </a:t>
            </a:r>
            <a:r>
              <a:rPr lang="en-US" altLang="zh-CN" b="1" dirty="0">
                <a:solidFill>
                  <a:srgbClr val="FF0000"/>
                </a:solidFill>
                <a:latin typeface="Times New Roman" panose="02020603050405020304" pitchFamily="18" charset="0"/>
                <a:ea typeface="微软雅黑" pitchFamily="34" charset="-122"/>
                <a:cs typeface="Times New Roman" panose="02020603050405020304" pitchFamily="18" charset="0"/>
              </a:rPr>
              <a:t>However</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Times New Roman" panose="02020603050405020304" pitchFamily="18" charset="0"/>
                <a:ea typeface="微软雅黑" pitchFamily="34" charset="-122"/>
                <a:cs typeface="Times New Roman" panose="02020603050405020304" pitchFamily="18" charset="0"/>
              </a:rPr>
              <a:t>, through the reclamation work, there are a large flat land and green forest now.</a:t>
            </a:r>
          </a:p>
        </p:txBody>
      </p:sp>
      <p:sp>
        <p:nvSpPr>
          <p:cNvPr id="16" name="Text Box 13">
            <a:extLst>
              <a:ext uri="{FF2B5EF4-FFF2-40B4-BE49-F238E27FC236}">
                <a16:creationId xmlns:a16="http://schemas.microsoft.com/office/drawing/2014/main" id="{4C2B8FE8-F163-41FA-B78C-A52E641BBFB7}"/>
              </a:ext>
            </a:extLst>
          </p:cNvPr>
          <p:cNvSpPr txBox="1">
            <a:spLocks noChangeArrowheads="1"/>
          </p:cNvSpPr>
          <p:nvPr/>
        </p:nvSpPr>
        <p:spPr bwMode="auto">
          <a:xfrm>
            <a:off x="198637" y="800486"/>
            <a:ext cx="11401425" cy="400110"/>
          </a:xfrm>
          <a:prstGeom prst="rect">
            <a:avLst/>
          </a:prstGeom>
          <a:noFill/>
          <a:ln w="9525">
            <a:noFill/>
            <a:miter lim="800000"/>
            <a:headEnd/>
            <a:tailEnd/>
          </a:ln>
        </p:spPr>
        <p:txBody>
          <a:bodyPr>
            <a:spAutoFit/>
          </a:bodyPr>
          <a:lstStyle/>
          <a:p>
            <a:pPr marL="342900" indent="-342900">
              <a:buFont typeface="Wingdings" panose="05000000000000000000" pitchFamily="2" charset="2"/>
              <a:buChar char="Ø"/>
            </a:pPr>
            <a:r>
              <a:rPr lang="en-US" altLang="zh-CN" sz="2000" b="1" dirty="0">
                <a:solidFill>
                  <a:srgbClr val="993300"/>
                </a:solidFill>
                <a:latin typeface="Times New Roman" pitchFamily="18" charset="0"/>
                <a:ea typeface="黑体" pitchFamily="49" charset="-122"/>
              </a:rPr>
              <a:t>Applications and social-economic benefits</a:t>
            </a:r>
          </a:p>
        </p:txBody>
      </p:sp>
      <p:pic>
        <p:nvPicPr>
          <p:cNvPr id="5" name="图片 4">
            <a:extLst>
              <a:ext uri="{FF2B5EF4-FFF2-40B4-BE49-F238E27FC236}">
                <a16:creationId xmlns:a16="http://schemas.microsoft.com/office/drawing/2014/main" id="{17DB9986-C7C5-4247-B48A-7132D5A66E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59755" y="2046212"/>
            <a:ext cx="3831091" cy="2013407"/>
          </a:xfrm>
          <a:prstGeom prst="rect">
            <a:avLst/>
          </a:prstGeom>
        </p:spPr>
      </p:pic>
      <p:pic>
        <p:nvPicPr>
          <p:cNvPr id="7" name="图片 6">
            <a:extLst>
              <a:ext uri="{FF2B5EF4-FFF2-40B4-BE49-F238E27FC236}">
                <a16:creationId xmlns:a16="http://schemas.microsoft.com/office/drawing/2014/main" id="{D128A485-BFE2-4216-A872-A1DB4FE556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6187" y="2110597"/>
            <a:ext cx="3610292" cy="1987621"/>
          </a:xfrm>
          <a:prstGeom prst="rect">
            <a:avLst/>
          </a:prstGeom>
        </p:spPr>
      </p:pic>
      <p:pic>
        <p:nvPicPr>
          <p:cNvPr id="9" name="图片 8">
            <a:extLst>
              <a:ext uri="{FF2B5EF4-FFF2-40B4-BE49-F238E27FC236}">
                <a16:creationId xmlns:a16="http://schemas.microsoft.com/office/drawing/2014/main" id="{1FA756B2-52D4-4897-9CF1-5176C1A71C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46" y="2057401"/>
            <a:ext cx="3613029" cy="2000502"/>
          </a:xfrm>
          <a:prstGeom prst="rect">
            <a:avLst/>
          </a:prstGeom>
        </p:spPr>
      </p:pic>
      <p:sp>
        <p:nvSpPr>
          <p:cNvPr id="51206" name="文本框 13"/>
          <p:cNvSpPr txBox="1">
            <a:spLocks noChangeArrowheads="1"/>
          </p:cNvSpPr>
          <p:nvPr/>
        </p:nvSpPr>
        <p:spPr bwMode="auto">
          <a:xfrm>
            <a:off x="746625" y="1149637"/>
            <a:ext cx="10698749" cy="874407"/>
          </a:xfrm>
          <a:prstGeom prst="rect">
            <a:avLst/>
          </a:prstGeom>
          <a:noFill/>
          <a:ln w="9525">
            <a:noFill/>
            <a:miter lim="800000"/>
            <a:headEnd/>
            <a:tailEnd/>
          </a:ln>
        </p:spPr>
        <p:txBody>
          <a:bodyPr wrap="square">
            <a:spAutoFit/>
          </a:bodyPr>
          <a:lstStyle/>
          <a:p>
            <a:pPr indent="-342900">
              <a:lnSpc>
                <a:spcPct val="150000"/>
              </a:lnSpc>
              <a:buFontTx/>
              <a:buNone/>
              <a:defRPr/>
            </a:pPr>
            <a:r>
              <a:rPr lang="en-US" altLang="zh-CN" b="1" dirty="0">
                <a:solidFill>
                  <a:srgbClr val="FF0000"/>
                </a:solidFill>
                <a:latin typeface="微软雅黑" pitchFamily="34" charset="-122"/>
                <a:ea typeface="微软雅黑" pitchFamily="34" charset="-122"/>
              </a:rPr>
              <a:t>Achievement on the news in  on May 17</a:t>
            </a:r>
            <a:r>
              <a:rPr lang="en-US" altLang="zh-CN" b="1" baseline="30000" dirty="0">
                <a:solidFill>
                  <a:srgbClr val="FF0000"/>
                </a:solidFill>
                <a:latin typeface="微软雅黑" pitchFamily="34" charset="-122"/>
                <a:ea typeface="微软雅黑" pitchFamily="34" charset="-122"/>
              </a:rPr>
              <a:t>th</a:t>
            </a:r>
            <a:r>
              <a:rPr lang="en-US" altLang="zh-CN" b="1" dirty="0">
                <a:solidFill>
                  <a:srgbClr val="FF0000"/>
                </a:solidFill>
                <a:latin typeface="微软雅黑" pitchFamily="34" charset="-122"/>
                <a:ea typeface="微软雅黑" pitchFamily="34" charset="-122"/>
              </a:rPr>
              <a:t>,2019 --- CCTV-4 Chinese International Channel</a:t>
            </a:r>
          </a:p>
          <a:p>
            <a:pPr marL="342900" indent="-342900">
              <a:lnSpc>
                <a:spcPct val="150000"/>
              </a:lnSpc>
              <a:buClr>
                <a:srgbClr val="808080"/>
              </a:buClr>
              <a:buSzPct val="75000"/>
              <a:buFontTx/>
              <a:buNone/>
              <a:defRPr/>
            </a:pPr>
            <a:r>
              <a:rPr lang="zh-CN" altLang="en-US"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atin typeface="微软雅黑" pitchFamily="34" charset="-122"/>
                <a:ea typeface="微软雅黑" pitchFamily="34" charset="-122"/>
              </a:rPr>
              <a:t>“</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atin typeface="微软雅黑" pitchFamily="34" charset="-122"/>
                <a:ea typeface="微软雅黑" pitchFamily="34" charset="-122"/>
              </a:rPr>
              <a:t>Reconstructing the coal mountain into a fertile land in </a:t>
            </a:r>
            <a:r>
              <a:rPr lang="en-US" altLang="zh-CN" b="1" dirty="0" err="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atin typeface="微软雅黑" pitchFamily="34" charset="-122"/>
                <a:ea typeface="微软雅黑" pitchFamily="34" charset="-122"/>
              </a:rPr>
              <a:t>Shuozhou</a:t>
            </a:r>
            <a:r>
              <a:rPr lang="en-US" altLang="zh-CN"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atin typeface="微软雅黑" pitchFamily="34" charset="-122"/>
                <a:ea typeface="微软雅黑" pitchFamily="34" charset="-122"/>
              </a:rPr>
              <a:t>, Shanxi</a:t>
            </a:r>
            <a:r>
              <a:rPr lang="zh-CN" altLang="en-US" b="1"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atin typeface="微软雅黑" pitchFamily="34" charset="-122"/>
                <a:ea typeface="微软雅黑" pitchFamily="34" charset="-122"/>
              </a:rPr>
              <a:t>”</a:t>
            </a:r>
          </a:p>
        </p:txBody>
      </p:sp>
      <p:sp>
        <p:nvSpPr>
          <p:cNvPr id="15" name="Text Box 13">
            <a:extLst/>
          </p:cNvPr>
          <p:cNvSpPr txBox="1">
            <a:spLocks noChangeArrowheads="1"/>
          </p:cNvSpPr>
          <p:nvPr/>
        </p:nvSpPr>
        <p:spPr bwMode="auto">
          <a:xfrm>
            <a:off x="69056" y="121740"/>
            <a:ext cx="11691937" cy="523220"/>
          </a:xfrm>
          <a:prstGeom prst="rect">
            <a:avLst/>
          </a:prstGeom>
          <a:noFill/>
          <a:ln w="9525">
            <a:noFill/>
            <a:miter lim="800000"/>
            <a:headEnd/>
            <a:tailEnd/>
          </a:ln>
        </p:spPr>
        <p:txBody>
          <a:bodyPr>
            <a:spAutoFit/>
          </a:bodyPr>
          <a:lstStyle/>
          <a:p>
            <a:r>
              <a:rPr lang="en-US" altLang="zh-CN" sz="2800" b="1" dirty="0">
                <a:solidFill>
                  <a:srgbClr val="993300"/>
                </a:solidFill>
                <a:latin typeface="Times New Roman" pitchFamily="18" charset="0"/>
                <a:ea typeface="黑体" pitchFamily="49" charset="-122"/>
              </a:rPr>
              <a:t>Land Reclamation Work from our Group</a:t>
            </a:r>
          </a:p>
        </p:txBody>
      </p:sp>
    </p:spTree>
    <p:extLst>
      <p:ext uri="{BB962C8B-B14F-4D97-AF65-F5344CB8AC3E}">
        <p14:creationId xmlns:p14="http://schemas.microsoft.com/office/powerpoint/2010/main" val="20106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549966" y="3514507"/>
            <a:ext cx="11552583" cy="1237773"/>
          </a:xfrm>
          <a:prstGeom prst="rect">
            <a:avLst/>
          </a:prstGeom>
          <a:noFill/>
          <a:ln w="9525">
            <a:noFill/>
            <a:miter lim="800000"/>
            <a:headEnd/>
            <a:tailEnd/>
          </a:ln>
        </p:spPr>
        <p:txBody>
          <a:bodyPr wrap="square" lIns="68577" tIns="34289" rIns="68577" bIns="34289">
            <a:spAutoFit/>
          </a:bodyPr>
          <a:lstStyle/>
          <a:p>
            <a:pPr algn="ctr">
              <a:lnSpc>
                <a:spcPct val="150000"/>
              </a:lnSpc>
              <a:spcBef>
                <a:spcPts val="450"/>
              </a:spcBef>
            </a:pPr>
            <a:r>
              <a:rPr lang="en-US" altLang="zh-CN" sz="3200" b="1" dirty="0" err="1">
                <a:latin typeface="Times New Roman" pitchFamily="18" charset="0"/>
                <a:ea typeface="黑体" pitchFamily="49" charset="-122"/>
                <a:cs typeface="Times New Roman" pitchFamily="18" charset="0"/>
              </a:rPr>
              <a:t>Shufei</a:t>
            </a:r>
            <a:r>
              <a:rPr lang="en-US" altLang="zh-CN" sz="3200" b="1" dirty="0">
                <a:latin typeface="Times New Roman" pitchFamily="18" charset="0"/>
                <a:ea typeface="黑体" pitchFamily="49" charset="-122"/>
                <a:cs typeface="Times New Roman" pitchFamily="18" charset="0"/>
              </a:rPr>
              <a:t> Wang, </a:t>
            </a:r>
            <a:r>
              <a:rPr lang="en-US" altLang="zh-CN" sz="3200" b="1" dirty="0" err="1">
                <a:latin typeface="Times New Roman" pitchFamily="18" charset="0"/>
                <a:ea typeface="黑体" pitchFamily="49" charset="-122"/>
                <a:cs typeface="Times New Roman" pitchFamily="18" charset="0"/>
              </a:rPr>
              <a:t>Yuhan</a:t>
            </a:r>
            <a:r>
              <a:rPr lang="en-US" altLang="zh-CN" sz="3200" b="1" dirty="0">
                <a:latin typeface="Times New Roman" pitchFamily="18" charset="0"/>
                <a:ea typeface="黑体" pitchFamily="49" charset="-122"/>
                <a:cs typeface="Times New Roman" pitchFamily="18" charset="0"/>
              </a:rPr>
              <a:t> Huang, </a:t>
            </a:r>
            <a:r>
              <a:rPr lang="en-US" altLang="zh-CN" sz="3200" b="1" dirty="0" err="1">
                <a:latin typeface="Times New Roman" pitchFamily="18" charset="0"/>
                <a:ea typeface="黑体" pitchFamily="49" charset="-122"/>
                <a:cs typeface="Times New Roman" pitchFamily="18" charset="0"/>
              </a:rPr>
              <a:t>Yingui</a:t>
            </a:r>
            <a:r>
              <a:rPr lang="en-US" altLang="zh-CN" sz="3200" b="1" dirty="0">
                <a:latin typeface="Times New Roman" pitchFamily="18" charset="0"/>
                <a:ea typeface="黑体" pitchFamily="49" charset="-122"/>
                <a:cs typeface="Times New Roman" pitchFamily="18" charset="0"/>
              </a:rPr>
              <a:t> Cao, </a:t>
            </a:r>
            <a:r>
              <a:rPr lang="en-US" altLang="zh-CN" sz="3200" b="1" dirty="0" err="1">
                <a:latin typeface="Times New Roman" pitchFamily="18" charset="0"/>
                <a:ea typeface="黑体" pitchFamily="49" charset="-122"/>
                <a:cs typeface="Times New Roman" pitchFamily="18" charset="0"/>
              </a:rPr>
              <a:t>Zhongke</a:t>
            </a:r>
            <a:r>
              <a:rPr lang="en-US" altLang="zh-CN" sz="3200" b="1" dirty="0">
                <a:latin typeface="Times New Roman" pitchFamily="18" charset="0"/>
                <a:ea typeface="黑体" pitchFamily="49" charset="-122"/>
                <a:cs typeface="Times New Roman" pitchFamily="18" charset="0"/>
              </a:rPr>
              <a:t> Bai, Wei Zhou</a:t>
            </a:r>
          </a:p>
          <a:p>
            <a:pPr algn="ctr">
              <a:lnSpc>
                <a:spcPct val="150000"/>
              </a:lnSpc>
              <a:spcBef>
                <a:spcPts val="450"/>
              </a:spcBef>
            </a:pPr>
            <a:endParaRPr lang="en-US" altLang="zh-CN" b="1" dirty="0">
              <a:latin typeface="Times New Roman" pitchFamily="18" charset="0"/>
              <a:ea typeface="黑体" pitchFamily="49" charset="-122"/>
              <a:cs typeface="Times New Roman" pitchFamily="18" charset="0"/>
            </a:endParaRPr>
          </a:p>
        </p:txBody>
      </p:sp>
      <p:sp>
        <p:nvSpPr>
          <p:cNvPr id="9" name="矩形 2">
            <a:extLst>
              <a:ext uri="{FF2B5EF4-FFF2-40B4-BE49-F238E27FC236}">
                <a16:creationId xmlns:a16="http://schemas.microsoft.com/office/drawing/2014/main" id="{DBFEAB1F-63BC-454C-83CA-DAF6643D4160}"/>
              </a:ext>
            </a:extLst>
          </p:cNvPr>
          <p:cNvSpPr>
            <a:spLocks noChangeArrowheads="1"/>
          </p:cNvSpPr>
          <p:nvPr/>
        </p:nvSpPr>
        <p:spPr bwMode="auto">
          <a:xfrm>
            <a:off x="4185502" y="219412"/>
            <a:ext cx="59833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黑体" panose="02010609060101010101" pitchFamily="49" charset="-122"/>
              </a:defRPr>
            </a:lvl1pPr>
            <a:lvl2pPr marL="741363" indent="-284163">
              <a:spcBef>
                <a:spcPct val="20000"/>
              </a:spcBef>
              <a:buFont typeface="Arial" panose="020B0604020202020204" pitchFamily="34" charset="0"/>
              <a:buChar char="–"/>
              <a:defRPr sz="2800">
                <a:solidFill>
                  <a:schemeClr val="tx1"/>
                </a:solidFill>
                <a:latin typeface="Franklin Gothic Book" panose="020B0503020102020204" pitchFamily="34" charset="0"/>
                <a:ea typeface="黑体" panose="02010609060101010101" pitchFamily="49" charset="-122"/>
              </a:defRPr>
            </a:lvl2pPr>
            <a:lvl3pPr marL="1141413" indent="-227013">
              <a:spcBef>
                <a:spcPct val="20000"/>
              </a:spcBef>
              <a:buFont typeface="Arial" panose="020B0604020202020204" pitchFamily="34" charset="0"/>
              <a:buChar char="•"/>
              <a:defRPr sz="2400">
                <a:solidFill>
                  <a:schemeClr val="tx1"/>
                </a:solidFill>
                <a:latin typeface="Franklin Gothic Book" panose="020B0503020102020204" pitchFamily="34" charset="0"/>
                <a:ea typeface="黑体" panose="02010609060101010101" pitchFamily="49" charset="-122"/>
              </a:defRPr>
            </a:lvl3pPr>
            <a:lvl4pPr marL="1598613" indent="-227013">
              <a:spcBef>
                <a:spcPct val="20000"/>
              </a:spcBef>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4pPr>
            <a:lvl5pPr marL="2055813" indent="-227013">
              <a:spcBef>
                <a:spcPct val="20000"/>
              </a:spcBef>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5pPr>
            <a:lvl6pPr marL="25130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6pPr>
            <a:lvl7pPr marL="29702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7pPr>
            <a:lvl8pPr marL="34274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8pPr>
            <a:lvl9pPr marL="3884613" indent="-227013"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黑体" panose="02010609060101010101" pitchFamily="49" charset="-122"/>
              </a:defRPr>
            </a:lvl9pPr>
          </a:lstStyle>
          <a:p>
            <a:pPr algn="ctr">
              <a:spcBef>
                <a:spcPct val="0"/>
              </a:spcBef>
              <a:buNone/>
            </a:pPr>
            <a:r>
              <a:rPr lang="en-US" altLang="zh-CN" sz="2000" b="1" dirty="0">
                <a:latin typeface="Times New Roman" panose="02020603050405020304" pitchFamily="18" charset="0"/>
                <a:cs typeface="Times New Roman" panose="02020603050405020304" pitchFamily="18" charset="0"/>
              </a:rPr>
              <a:t>36th Annual Meeting of </a:t>
            </a:r>
          </a:p>
          <a:p>
            <a:pPr algn="ctr">
              <a:spcBef>
                <a:spcPct val="0"/>
              </a:spcBef>
              <a:buNone/>
            </a:pPr>
            <a:r>
              <a:rPr lang="en-US" altLang="zh-CN" sz="2000" b="1" dirty="0">
                <a:latin typeface="Times New Roman" panose="02020603050405020304" pitchFamily="18" charset="0"/>
                <a:cs typeface="Times New Roman" panose="02020603050405020304" pitchFamily="18" charset="0"/>
              </a:rPr>
              <a:t>the American Society of Mining &amp; Reclamation</a:t>
            </a:r>
          </a:p>
          <a:p>
            <a:pPr algn="ctr">
              <a:spcBef>
                <a:spcPct val="0"/>
              </a:spcBef>
              <a:buNone/>
            </a:pP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Big Sky, Montana, June 3-7</a:t>
            </a:r>
          </a:p>
        </p:txBody>
      </p:sp>
      <p:pic>
        <p:nvPicPr>
          <p:cNvPr id="11" name="图片 4">
            <a:extLst>
              <a:ext uri="{FF2B5EF4-FFF2-40B4-BE49-F238E27FC236}">
                <a16:creationId xmlns:a16="http://schemas.microsoft.com/office/drawing/2014/main" id="{39121854-1636-4127-A65C-ADC0B9056D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11" y="-14288"/>
            <a:ext cx="34925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E288658E-ED6E-46A7-BB84-5A62EA8DFE3D}"/>
              </a:ext>
            </a:extLst>
          </p:cNvPr>
          <p:cNvSpPr txBox="1"/>
          <p:nvPr/>
        </p:nvSpPr>
        <p:spPr>
          <a:xfrm>
            <a:off x="3763396" y="4808088"/>
            <a:ext cx="4949688" cy="1938992"/>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Speaker: Dr. </a:t>
            </a:r>
            <a:r>
              <a:rPr lang="en-US" altLang="zh-CN" sz="2800" dirty="0" err="1">
                <a:latin typeface="Times New Roman" panose="02020603050405020304" pitchFamily="18" charset="0"/>
                <a:cs typeface="Times New Roman" panose="02020603050405020304" pitchFamily="18" charset="0"/>
              </a:rPr>
              <a:t>Yingui</a:t>
            </a:r>
            <a:r>
              <a:rPr lang="en-US" altLang="zh-CN" sz="2800" dirty="0">
                <a:latin typeface="Times New Roman" panose="02020603050405020304" pitchFamily="18" charset="0"/>
                <a:cs typeface="Times New Roman" panose="02020603050405020304" pitchFamily="18" charset="0"/>
              </a:rPr>
              <a:t> Cao</a:t>
            </a:r>
          </a:p>
          <a:p>
            <a:pPr algn="ctr"/>
            <a:r>
              <a:rPr lang="en-US" altLang="zh-CN" sz="2800" dirty="0">
                <a:latin typeface="Times New Roman" panose="02020603050405020304" pitchFamily="18" charset="0"/>
                <a:cs typeface="Times New Roman" panose="02020603050405020304" pitchFamily="18" charset="0"/>
              </a:rPr>
              <a:t>caoyingui1982@126.com</a:t>
            </a:r>
          </a:p>
          <a:p>
            <a:pPr algn="ctr"/>
            <a:endParaRPr lang="en-US" altLang="zh-CN" b="1" dirty="0">
              <a:latin typeface="Times New Roman" pitchFamily="18" charset="0"/>
              <a:ea typeface="黑体" pitchFamily="49" charset="-122"/>
              <a:cs typeface="Times New Roman" pitchFamily="18" charset="0"/>
            </a:endParaRPr>
          </a:p>
          <a:p>
            <a:pPr algn="ctr"/>
            <a:r>
              <a:rPr lang="en-US" altLang="zh-CN" b="1" dirty="0">
                <a:latin typeface="Times New Roman" pitchFamily="18" charset="0"/>
                <a:ea typeface="黑体" pitchFamily="49" charset="-122"/>
                <a:cs typeface="Times New Roman" pitchFamily="18" charset="0"/>
              </a:rPr>
              <a:t>2019.06.04</a:t>
            </a:r>
          </a:p>
          <a:p>
            <a:pPr algn="ctr"/>
            <a:endParaRPr lang="zh-CN" altLang="en-US" sz="2800" dirty="0">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1E093E9B-7F73-4151-96CF-D5B67519CEA5}"/>
              </a:ext>
            </a:extLst>
          </p:cNvPr>
          <p:cNvSpPr>
            <a:spLocks noChangeArrowheads="1"/>
          </p:cNvSpPr>
          <p:nvPr/>
        </p:nvSpPr>
        <p:spPr bwMode="auto">
          <a:xfrm>
            <a:off x="902805" y="1986929"/>
            <a:ext cx="10846904" cy="1015663"/>
          </a:xfrm>
          <a:prstGeom prst="rect">
            <a:avLst/>
          </a:prstGeom>
          <a:noFill/>
          <a:ln w="9525">
            <a:noFill/>
            <a:miter lim="800000"/>
            <a:headEnd/>
            <a:tailEnd/>
          </a:ln>
        </p:spPr>
        <p:txBody>
          <a:bodyPr lIns="92075" tIns="46038" rIns="92075" bIns="46038" anchor="b"/>
          <a:lstStyle/>
          <a:p>
            <a:pPr algn="ctr"/>
            <a:r>
              <a:rPr lang="en-US" altLang="zh-CN" sz="2800" b="1" dirty="0">
                <a:latin typeface="Times New Roman" panose="02020603050405020304" pitchFamily="18" charset="0"/>
                <a:cs typeface="Times New Roman" panose="02020603050405020304" pitchFamily="18" charset="0"/>
              </a:rPr>
              <a:t>Study on Soil Bulk Density of Reconstructed Soil in a Loess Open–pit Mining Area</a:t>
            </a:r>
            <a:r>
              <a:rPr lang="en-US" altLang="zh-CN" sz="2800" b="1" dirty="0">
                <a:latin typeface="Times New Roman" pitchFamily="18" charset="0"/>
                <a:ea typeface="黑体" pitchFamily="49" charset="-122"/>
                <a:cs typeface="Times New Roman" pitchFamily="18" charset="0"/>
              </a:rPr>
              <a:t>, </a:t>
            </a:r>
            <a:r>
              <a:rPr lang="en-US" altLang="zh-CN" sz="2800" b="1" dirty="0">
                <a:latin typeface="Times New Roman" panose="02020603050405020304" pitchFamily="18" charset="0"/>
                <a:cs typeface="Times New Roman" panose="02020603050405020304" pitchFamily="18" charset="0"/>
              </a:rPr>
              <a:t>China: Spatial Variations and Influencing Factors</a:t>
            </a:r>
            <a:endParaRPr lang="zh-CN" altLang="zh-CN" sz="28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F6A09AC2-C5E3-4C63-8E8B-C02A92EEEBA1}"/>
              </a:ext>
            </a:extLst>
          </p:cNvPr>
          <p:cNvSpPr txBox="1"/>
          <p:nvPr/>
        </p:nvSpPr>
        <p:spPr>
          <a:xfrm>
            <a:off x="-9111" y="5639084"/>
            <a:ext cx="3438939" cy="923330"/>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Funded by the National Natural Science Foundation of China (41701607, 41571508)</a:t>
            </a:r>
            <a:endParaRPr lang="zh-CN" altLang="en-US"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7ABD2365-C1BF-447E-BBA4-05ED3249BB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3392" y="5883480"/>
            <a:ext cx="2859157" cy="954107"/>
          </a:xfrm>
          <a:prstGeom prst="rect">
            <a:avLst/>
          </a:prstGeom>
        </p:spPr>
      </p:pic>
      <p:pic>
        <p:nvPicPr>
          <p:cNvPr id="6" name="图片 5">
            <a:extLst>
              <a:ext uri="{FF2B5EF4-FFF2-40B4-BE49-F238E27FC236}">
                <a16:creationId xmlns:a16="http://schemas.microsoft.com/office/drawing/2014/main" id="{84E37E47-7679-439B-A554-C429F230BF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7907" y="20412"/>
            <a:ext cx="1864093" cy="1726578"/>
          </a:xfrm>
          <a:prstGeom prst="rect">
            <a:avLst/>
          </a:prstGeom>
        </p:spPr>
      </p:pic>
    </p:spTree>
    <p:extLst>
      <p:ext uri="{BB962C8B-B14F-4D97-AF65-F5344CB8AC3E}">
        <p14:creationId xmlns:p14="http://schemas.microsoft.com/office/powerpoint/2010/main" val="1205988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5AEB4059-7628-4426-97D5-5B7342D1772E}"/>
              </a:ext>
            </a:extLst>
          </p:cNvPr>
          <p:cNvSpPr>
            <a:spLocks noGrp="1"/>
          </p:cNvSpPr>
          <p:nvPr>
            <p:ph type="title"/>
          </p:nvPr>
        </p:nvSpPr>
        <p:spPr>
          <a:xfrm>
            <a:off x="4672115" y="359594"/>
            <a:ext cx="2478699" cy="664204"/>
          </a:xfrm>
        </p:spPr>
        <p:txBody>
          <a:bodyPr/>
          <a:lstStyle/>
          <a:p>
            <a:pPr algn="ctr"/>
            <a:r>
              <a:rPr lang="en-US" altLang="zh-CN" sz="3200" dirty="0">
                <a:latin typeface="Times New Roman" panose="02020603050405020304" pitchFamily="18" charset="0"/>
                <a:cs typeface="Times New Roman" panose="02020603050405020304" pitchFamily="18" charset="0"/>
              </a:rPr>
              <a:t>Background</a:t>
            </a:r>
            <a:endParaRPr lang="zh-CN" altLang="en-US" sz="3200"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E5CF850E-F0E6-41A5-B026-523A2BC401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352" y="1543258"/>
            <a:ext cx="4655683" cy="3491762"/>
          </a:xfrm>
          <a:prstGeom prst="rect">
            <a:avLst/>
          </a:prstGeom>
        </p:spPr>
      </p:pic>
      <p:sp>
        <p:nvSpPr>
          <p:cNvPr id="8" name="文本框 7">
            <a:extLst>
              <a:ext uri="{FF2B5EF4-FFF2-40B4-BE49-F238E27FC236}">
                <a16:creationId xmlns:a16="http://schemas.microsoft.com/office/drawing/2014/main" id="{D8DA5621-068C-4EA5-A635-59652C6D82B5}"/>
              </a:ext>
            </a:extLst>
          </p:cNvPr>
          <p:cNvSpPr txBox="1"/>
          <p:nvPr/>
        </p:nvSpPr>
        <p:spPr>
          <a:xfrm>
            <a:off x="1767546" y="5092815"/>
            <a:ext cx="2465294" cy="461665"/>
          </a:xfrm>
          <a:prstGeom prst="rect">
            <a:avLst/>
          </a:prstGeom>
          <a:no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Opencast mine</a:t>
            </a:r>
            <a:endParaRPr lang="zh-CN" altLang="en-US" sz="2400" dirty="0">
              <a:latin typeface="Times New Roman" panose="02020603050405020304" pitchFamily="18" charset="0"/>
              <a:cs typeface="Times New Roman" panose="02020603050405020304" pitchFamily="18" charset="0"/>
            </a:endParaRPr>
          </a:p>
        </p:txBody>
      </p:sp>
      <p:sp>
        <p:nvSpPr>
          <p:cNvPr id="9" name="椭圆 8">
            <a:extLst>
              <a:ext uri="{FF2B5EF4-FFF2-40B4-BE49-F238E27FC236}">
                <a16:creationId xmlns:a16="http://schemas.microsoft.com/office/drawing/2014/main" id="{BC6A800E-A693-4686-944C-B2FBFA646DA9}"/>
              </a:ext>
            </a:extLst>
          </p:cNvPr>
          <p:cNvSpPr/>
          <p:nvPr/>
        </p:nvSpPr>
        <p:spPr bwMode="auto">
          <a:xfrm>
            <a:off x="5692589" y="1823757"/>
            <a:ext cx="6409764" cy="816174"/>
          </a:xfrm>
          <a:prstGeom prst="ellipse">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lgn="just">
              <a:lnSpc>
                <a:spcPct val="125000"/>
              </a:lnSpc>
              <a:spcBef>
                <a:spcPct val="50000"/>
              </a:spcBef>
              <a:buFontTx/>
              <a:buChar char="•"/>
            </a:pPr>
            <a:r>
              <a:rPr kumimoji="1" lang="en-US" altLang="zh-CN" sz="2800">
                <a:latin typeface="Times New Roman" pitchFamily="18" charset="0"/>
                <a:ea typeface="黑体" pitchFamily="49" charset="-122"/>
              </a:rPr>
              <a:t>High production capacity</a:t>
            </a:r>
            <a:endParaRPr kumimoji="1" lang="zh-CN" altLang="en-US" sz="2800" b="0" i="0" u="none" strike="noStrike" cap="none" normalizeH="0" baseline="0">
              <a:ln>
                <a:noFill/>
              </a:ln>
              <a:solidFill>
                <a:schemeClr val="tx1"/>
              </a:solidFill>
              <a:effectLst/>
              <a:latin typeface="Times New Roman" pitchFamily="18" charset="0"/>
              <a:ea typeface="黑体" pitchFamily="49" charset="-122"/>
            </a:endParaRPr>
          </a:p>
        </p:txBody>
      </p:sp>
      <p:sp>
        <p:nvSpPr>
          <p:cNvPr id="13" name="椭圆 12">
            <a:extLst>
              <a:ext uri="{FF2B5EF4-FFF2-40B4-BE49-F238E27FC236}">
                <a16:creationId xmlns:a16="http://schemas.microsoft.com/office/drawing/2014/main" id="{EA203671-2A39-416A-B958-6AAE92838C8C}"/>
              </a:ext>
            </a:extLst>
          </p:cNvPr>
          <p:cNvSpPr/>
          <p:nvPr/>
        </p:nvSpPr>
        <p:spPr bwMode="auto">
          <a:xfrm>
            <a:off x="5692589" y="3070750"/>
            <a:ext cx="6548718" cy="816174"/>
          </a:xfrm>
          <a:prstGeom prst="ellipse">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lgn="just">
              <a:lnSpc>
                <a:spcPct val="125000"/>
              </a:lnSpc>
              <a:spcBef>
                <a:spcPct val="50000"/>
              </a:spcBef>
              <a:buFontTx/>
              <a:buChar char="•"/>
            </a:pPr>
            <a:r>
              <a:rPr kumimoji="1" lang="en-US" altLang="zh-CN" sz="2800" dirty="0">
                <a:latin typeface="Times New Roman" pitchFamily="18" charset="0"/>
                <a:ea typeface="黑体" pitchFamily="49" charset="-122"/>
              </a:rPr>
              <a:t>High resource recovery rate</a:t>
            </a:r>
            <a:endParaRPr kumimoji="1" lang="zh-CN" altLang="en-US" sz="2800" b="0" i="0" u="none" strike="noStrike" cap="none" normalizeH="0" baseline="0" dirty="0">
              <a:ln>
                <a:noFill/>
              </a:ln>
              <a:solidFill>
                <a:schemeClr val="tx1"/>
              </a:solidFill>
              <a:effectLst/>
              <a:latin typeface="Times New Roman" pitchFamily="18" charset="0"/>
              <a:ea typeface="黑体" pitchFamily="49" charset="-122"/>
            </a:endParaRPr>
          </a:p>
        </p:txBody>
      </p:sp>
      <p:sp>
        <p:nvSpPr>
          <p:cNvPr id="14" name="椭圆 13">
            <a:extLst>
              <a:ext uri="{FF2B5EF4-FFF2-40B4-BE49-F238E27FC236}">
                <a16:creationId xmlns:a16="http://schemas.microsoft.com/office/drawing/2014/main" id="{0E9E04EC-68B0-4852-BA3A-0AD7DB1DA7B5}"/>
              </a:ext>
            </a:extLst>
          </p:cNvPr>
          <p:cNvSpPr/>
          <p:nvPr/>
        </p:nvSpPr>
        <p:spPr bwMode="auto">
          <a:xfrm>
            <a:off x="5692589" y="4330220"/>
            <a:ext cx="6409764" cy="816174"/>
          </a:xfrm>
          <a:prstGeom prst="ellipse">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indent="-457200" algn="just">
              <a:lnSpc>
                <a:spcPct val="125000"/>
              </a:lnSpc>
              <a:spcBef>
                <a:spcPct val="50000"/>
              </a:spcBef>
              <a:buFontTx/>
              <a:buChar char="•"/>
            </a:pPr>
            <a:r>
              <a:rPr kumimoji="1" lang="en-US" altLang="zh-CN" sz="2800" dirty="0">
                <a:latin typeface="Times New Roman" pitchFamily="18" charset="0"/>
                <a:ea typeface="黑体" pitchFamily="49" charset="-122"/>
              </a:rPr>
              <a:t>Safe production</a:t>
            </a:r>
            <a:endParaRPr kumimoji="1" lang="zh-CN" altLang="en-US" sz="2800" b="0" i="0" u="none" strike="noStrike" cap="none" normalizeH="0" baseline="0" dirty="0">
              <a:ln>
                <a:noFill/>
              </a:ln>
              <a:solidFill>
                <a:schemeClr val="tx1"/>
              </a:solidFill>
              <a:effectLst/>
              <a:latin typeface="Times New Roman" pitchFamily="18" charset="0"/>
              <a:ea typeface="黑体" pitchFamily="49" charset="-122"/>
            </a:endParaRPr>
          </a:p>
        </p:txBody>
      </p:sp>
      <p:sp>
        <p:nvSpPr>
          <p:cNvPr id="11" name="文本框 10">
            <a:extLst>
              <a:ext uri="{FF2B5EF4-FFF2-40B4-BE49-F238E27FC236}">
                <a16:creationId xmlns:a16="http://schemas.microsoft.com/office/drawing/2014/main" id="{789366B1-2355-4F42-8F5C-4A8061E9FA14}"/>
              </a:ext>
            </a:extLst>
          </p:cNvPr>
          <p:cNvSpPr txBox="1"/>
          <p:nvPr/>
        </p:nvSpPr>
        <p:spPr>
          <a:xfrm>
            <a:off x="466164" y="5554481"/>
            <a:ext cx="11510683" cy="1200329"/>
          </a:xfrm>
          <a:prstGeom prst="rect">
            <a:avLst/>
          </a:prstGeom>
          <a:noFill/>
        </p:spPr>
        <p:txBody>
          <a:bodyPr wrap="square" rtlCol="0">
            <a:spAutoFit/>
          </a:bodyPr>
          <a:lstStyle/>
          <a:p>
            <a:pPr algn="just"/>
            <a:r>
              <a:rPr lang="en-US" altLang="zh-CN" sz="2400" dirty="0">
                <a:latin typeface="Times New Roman" panose="02020603050405020304" pitchFamily="18" charset="0"/>
                <a:cs typeface="Times New Roman" panose="02020603050405020304" pitchFamily="18" charset="0"/>
              </a:rPr>
              <a:t>Since the beginning of the 20th century, the world's opencast coal mining has been </a:t>
            </a:r>
            <a:r>
              <a:rPr lang="en-US" altLang="zh-CN" sz="2400" dirty="0">
                <a:solidFill>
                  <a:srgbClr val="FF0000"/>
                </a:solidFill>
                <a:latin typeface="Times New Roman" panose="02020603050405020304" pitchFamily="18" charset="0"/>
                <a:cs typeface="Times New Roman" panose="02020603050405020304" pitchFamily="18" charset="0"/>
              </a:rPr>
              <a:t>increasing</a:t>
            </a:r>
            <a:r>
              <a:rPr lang="en-US" altLang="zh-CN" sz="2400" dirty="0">
                <a:latin typeface="Times New Roman" panose="02020603050405020304" pitchFamily="18" charset="0"/>
                <a:cs typeface="Times New Roman" panose="02020603050405020304" pitchFamily="18" charset="0"/>
              </a:rPr>
              <a:t> in the world's total coal production, and the impact of opencast coal mining has also </a:t>
            </a:r>
            <a:r>
              <a:rPr lang="en-US" altLang="zh-CN" sz="2400" dirty="0">
                <a:solidFill>
                  <a:srgbClr val="FF0000"/>
                </a:solidFill>
                <a:latin typeface="Times New Roman" panose="02020603050405020304" pitchFamily="18" charset="0"/>
                <a:cs typeface="Times New Roman" panose="02020603050405020304" pitchFamily="18" charset="0"/>
              </a:rPr>
              <a:t>increased</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3" descr="C:\Users\Administrator\Desktop\中国主要大型露天矿分布图-锐化.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75702"/>
            <a:ext cx="6888480" cy="4339837"/>
          </a:xfrm>
          <a:prstGeom prst="rect">
            <a:avLst/>
          </a:prstGeom>
          <a:noFill/>
          <a:ln w="9525">
            <a:noFill/>
            <a:miter lim="800000"/>
            <a:headEnd/>
            <a:tailEnd/>
          </a:ln>
        </p:spPr>
      </p:pic>
      <p:sp>
        <p:nvSpPr>
          <p:cNvPr id="4" name="标题 1">
            <a:extLst>
              <a:ext uri="{FF2B5EF4-FFF2-40B4-BE49-F238E27FC236}">
                <a16:creationId xmlns:a16="http://schemas.microsoft.com/office/drawing/2014/main" id="{BBC1F5FA-6F8D-4955-848C-52343966758F}"/>
              </a:ext>
            </a:extLst>
          </p:cNvPr>
          <p:cNvSpPr>
            <a:spLocks noGrp="1"/>
          </p:cNvSpPr>
          <p:nvPr>
            <p:ph type="title"/>
          </p:nvPr>
        </p:nvSpPr>
        <p:spPr>
          <a:xfrm>
            <a:off x="2581835" y="1620118"/>
            <a:ext cx="7446085" cy="562544"/>
          </a:xfrm>
        </p:spPr>
        <p:txBody>
          <a:bodyPr/>
          <a:lstStyle/>
          <a:p>
            <a:pPr algn="ctr"/>
            <a:br>
              <a:rPr lang="en-US" altLang="zh-CN" sz="3200" b="1" dirty="0"/>
            </a:br>
            <a:r>
              <a:rPr lang="en-US" altLang="zh-CN" sz="2400" b="1" dirty="0">
                <a:latin typeface="Times New Roman" panose="02020603050405020304" pitchFamily="18" charset="0"/>
                <a:cs typeface="Times New Roman" panose="02020603050405020304" pitchFamily="18" charset="0"/>
              </a:rPr>
              <a:t>Distribution of Large-scale Opencast Coal Mines</a:t>
            </a:r>
            <a:endParaRPr lang="zh-CN" altLang="en-US" sz="32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93B6E274-9A0D-42B3-8DC1-FB5537A02E23}"/>
              </a:ext>
            </a:extLst>
          </p:cNvPr>
          <p:cNvSpPr txBox="1"/>
          <p:nvPr/>
        </p:nvSpPr>
        <p:spPr>
          <a:xfrm>
            <a:off x="7231496" y="2587872"/>
            <a:ext cx="4789724" cy="3915495"/>
          </a:xfrm>
          <a:prstGeom prst="rect">
            <a:avLst/>
          </a:prstGeom>
          <a:noFill/>
        </p:spPr>
        <p:txBody>
          <a:bodyPr wrap="square" rtlCol="0">
            <a:spAutoFit/>
          </a:bodyPr>
          <a:lstStyle/>
          <a:p>
            <a:pPr algn="just">
              <a:lnSpc>
                <a:spcPts val="3000"/>
              </a:lnSpc>
            </a:pPr>
            <a:r>
              <a:rPr lang="en-US" altLang="zh-CN" sz="2400" dirty="0">
                <a:latin typeface="Times New Roman" panose="02020603050405020304" pitchFamily="18" charset="0"/>
                <a:cs typeface="Times New Roman" panose="02020603050405020304" pitchFamily="18" charset="0"/>
              </a:rPr>
              <a:t>There are 14 opencast coal mining bases in China, and most of them distribute in Inner Mongolia, Shanxi, </a:t>
            </a:r>
            <a:r>
              <a:rPr lang="en-US" altLang="zh-CN" sz="2400" dirty="0" err="1">
                <a:latin typeface="Times New Roman" panose="02020603050405020304" pitchFamily="18" charset="0"/>
                <a:cs typeface="Times New Roman" panose="02020603050405020304" pitchFamily="18" charset="0"/>
              </a:rPr>
              <a:t>Shann’xi</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etc</a:t>
            </a:r>
            <a:r>
              <a:rPr lang="en-US" altLang="zh-CN" sz="2400" dirty="0">
                <a:latin typeface="Times New Roman" panose="02020603050405020304" pitchFamily="18" charset="0"/>
                <a:cs typeface="Times New Roman" panose="02020603050405020304" pitchFamily="18" charset="0"/>
              </a:rPr>
              <a:t>, </a:t>
            </a:r>
            <a:r>
              <a:rPr lang="en-US" altLang="zh-CN" sz="2400" dirty="0">
                <a:solidFill>
                  <a:srgbClr val="FF0000"/>
                </a:solidFill>
                <a:latin typeface="Times New Roman" panose="02020603050405020304" pitchFamily="18" charset="0"/>
                <a:cs typeface="Times New Roman" panose="02020603050405020304" pitchFamily="18" charset="0"/>
              </a:rPr>
              <a:t>where are ecological vulnerable regions </a:t>
            </a:r>
            <a:r>
              <a:rPr lang="en-US" altLang="zh-CN" sz="2400" dirty="0">
                <a:latin typeface="Times New Roman" panose="02020603050405020304" pitchFamily="18" charset="0"/>
                <a:cs typeface="Times New Roman" panose="02020603050405020304" pitchFamily="18" charset="0"/>
              </a:rPr>
              <a:t>in  China. Such as </a:t>
            </a:r>
            <a:r>
              <a:rPr lang="en-US" altLang="zh-CN" sz="2400" dirty="0" err="1">
                <a:latin typeface="Times New Roman" panose="02020603050405020304" pitchFamily="18" charset="0"/>
                <a:cs typeface="Times New Roman" panose="02020603050405020304" pitchFamily="18" charset="0"/>
              </a:rPr>
              <a:t>Heidaigou</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Shengli</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Baorixile</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etc</a:t>
            </a:r>
            <a:r>
              <a:rPr lang="en-US" altLang="zh-CN" sz="2400" dirty="0">
                <a:latin typeface="Times New Roman" panose="02020603050405020304" pitchFamily="18" charset="0"/>
                <a:cs typeface="Times New Roman" panose="02020603050405020304" pitchFamily="18" charset="0"/>
              </a:rPr>
              <a:t> in Inner Mongolia, </a:t>
            </a:r>
            <a:r>
              <a:rPr lang="en-US" altLang="zh-CN" sz="2400" dirty="0" err="1">
                <a:latin typeface="Times New Roman" panose="02020603050405020304" pitchFamily="18" charset="0"/>
                <a:cs typeface="Times New Roman" panose="02020603050405020304" pitchFamily="18" charset="0"/>
              </a:rPr>
              <a:t>Antaibao</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Anjialing</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Donglutian</a:t>
            </a:r>
            <a:r>
              <a:rPr lang="en-US" altLang="zh-CN" sz="2400" dirty="0">
                <a:latin typeface="Times New Roman" panose="02020603050405020304" pitchFamily="18" charset="0"/>
                <a:cs typeface="Times New Roman" panose="02020603050405020304" pitchFamily="18" charset="0"/>
              </a:rPr>
              <a:t> in Shanxi. </a:t>
            </a:r>
            <a:r>
              <a:rPr lang="en-US" altLang="zh-CN" sz="2400" dirty="0">
                <a:solidFill>
                  <a:srgbClr val="FF0000"/>
                </a:solidFill>
                <a:latin typeface="Times New Roman" panose="02020603050405020304" pitchFamily="18" charset="0"/>
                <a:cs typeface="Times New Roman" panose="02020603050405020304" pitchFamily="18" charset="0"/>
              </a:rPr>
              <a:t>The coal production of each mine is more than 20 million tons per year</a:t>
            </a:r>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
        <p:nvSpPr>
          <p:cNvPr id="6" name="标题 1">
            <a:extLst>
              <a:ext uri="{FF2B5EF4-FFF2-40B4-BE49-F238E27FC236}">
                <a16:creationId xmlns:a16="http://schemas.microsoft.com/office/drawing/2014/main" id="{B204278F-DE16-42DF-B6E5-3BAA77655F1D}"/>
              </a:ext>
            </a:extLst>
          </p:cNvPr>
          <p:cNvSpPr txBox="1">
            <a:spLocks/>
          </p:cNvSpPr>
          <p:nvPr/>
        </p:nvSpPr>
        <p:spPr bwMode="auto">
          <a:xfrm>
            <a:off x="5065527" y="421207"/>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A01DCB7C-56D8-4E03-AC06-F85249E6FD37}"/>
              </a:ext>
            </a:extLst>
          </p:cNvPr>
          <p:cNvSpPr txBox="1">
            <a:spLocks/>
          </p:cNvSpPr>
          <p:nvPr/>
        </p:nvSpPr>
        <p:spPr bwMode="auto">
          <a:xfrm>
            <a:off x="4771922" y="416560"/>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A331533-A6A0-40D6-9259-0CF4B72ADB09}"/>
              </a:ext>
            </a:extLst>
          </p:cNvPr>
          <p:cNvSpPr txBox="1"/>
          <p:nvPr/>
        </p:nvSpPr>
        <p:spPr>
          <a:xfrm>
            <a:off x="315971" y="3315217"/>
            <a:ext cx="5849320" cy="3146054"/>
          </a:xfrm>
          <a:prstGeom prst="rect">
            <a:avLst/>
          </a:prstGeom>
          <a:noFill/>
        </p:spPr>
        <p:txBody>
          <a:bodyPr wrap="square" rtlCol="0">
            <a:spAutoFit/>
          </a:bodyPr>
          <a:lstStyle/>
          <a:p>
            <a:pPr algn="just">
              <a:lnSpc>
                <a:spcPts val="3000"/>
              </a:lnSpc>
            </a:pPr>
            <a:r>
              <a:rPr lang="en-US" altLang="zh-CN" sz="2400" dirty="0">
                <a:latin typeface="Times New Roman" panose="02020603050405020304" pitchFamily="18" charset="0"/>
                <a:cs typeface="Times New Roman" panose="02020603050405020304" pitchFamily="18" charset="0"/>
              </a:rPr>
              <a:t>According to China National Energy Administration's data on China's coal mine production capacity, by the end of December 2018, </a:t>
            </a:r>
            <a:r>
              <a:rPr lang="en-US" altLang="zh-CN" sz="2400" dirty="0">
                <a:solidFill>
                  <a:srgbClr val="FF0000"/>
                </a:solidFill>
                <a:latin typeface="Times New Roman" panose="02020603050405020304" pitchFamily="18" charset="0"/>
                <a:cs typeface="Times New Roman" panose="02020603050405020304" pitchFamily="18" charset="0"/>
              </a:rPr>
              <a:t>the state's new coal mine capacity was mainly concentrated in Shanxi</a:t>
            </a:r>
            <a:r>
              <a:rPr lang="en-US" altLang="zh-CN" sz="2400" dirty="0">
                <a:latin typeface="Times New Roman" panose="02020603050405020304" pitchFamily="18" charset="0"/>
                <a:cs typeface="Times New Roman" panose="02020603050405020304" pitchFamily="18" charset="0"/>
              </a:rPr>
              <a:t>, with an accumulated total of 180.02 million tons/year, of which </a:t>
            </a:r>
            <a:r>
              <a:rPr lang="en-US" altLang="zh-CN" sz="2400" dirty="0">
                <a:solidFill>
                  <a:srgbClr val="FF0000"/>
                </a:solidFill>
                <a:latin typeface="Times New Roman" panose="02020603050405020304" pitchFamily="18" charset="0"/>
                <a:cs typeface="Times New Roman" panose="02020603050405020304" pitchFamily="18" charset="0"/>
              </a:rPr>
              <a:t>opencast coal mine </a:t>
            </a:r>
            <a:r>
              <a:rPr lang="en-US" altLang="zh-CN" sz="2400" dirty="0">
                <a:latin typeface="Times New Roman" panose="02020603050405020304" pitchFamily="18" charset="0"/>
                <a:cs typeface="Times New Roman" panose="02020603050405020304" pitchFamily="18" charset="0"/>
              </a:rPr>
              <a:t>production is an important part.</a:t>
            </a:r>
            <a:endParaRPr lang="zh-CN" altLang="en-US" sz="2400" dirty="0">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55ED62D6-D709-4766-A8C2-CFFD8E8216CF}"/>
              </a:ext>
            </a:extLst>
          </p:cNvPr>
          <p:cNvGrpSpPr/>
          <p:nvPr/>
        </p:nvGrpSpPr>
        <p:grpSpPr>
          <a:xfrm>
            <a:off x="6283401" y="1768973"/>
            <a:ext cx="3703879" cy="3321187"/>
            <a:chOff x="8480612" y="1580785"/>
            <a:chExt cx="2931459" cy="2659521"/>
          </a:xfrm>
        </p:grpSpPr>
        <p:pic>
          <p:nvPicPr>
            <p:cNvPr id="14" name="图片 13" descr="F:\5 研途漫漫\5 图件资料\图片修改\区位图_看图王.bmp">
              <a:extLst>
                <a:ext uri="{FF2B5EF4-FFF2-40B4-BE49-F238E27FC236}">
                  <a16:creationId xmlns:a16="http://schemas.microsoft.com/office/drawing/2014/main" id="{E83DBC61-B4AF-41A0-B14D-73643838EA5B}"/>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8480612" y="1640541"/>
              <a:ext cx="2931459" cy="2599765"/>
            </a:xfrm>
            <a:prstGeom prst="rect">
              <a:avLst/>
            </a:prstGeom>
            <a:noFill/>
            <a:ln w="9525">
              <a:noFill/>
              <a:miter lim="800000"/>
              <a:headEnd/>
              <a:tailEnd/>
            </a:ln>
          </p:spPr>
        </p:pic>
        <p:sp>
          <p:nvSpPr>
            <p:cNvPr id="3" name="文本框 2">
              <a:extLst>
                <a:ext uri="{FF2B5EF4-FFF2-40B4-BE49-F238E27FC236}">
                  <a16:creationId xmlns:a16="http://schemas.microsoft.com/office/drawing/2014/main" id="{E030B3CA-EAE8-4F90-95A0-FBC2D63E8E85}"/>
                </a:ext>
              </a:extLst>
            </p:cNvPr>
            <p:cNvSpPr txBox="1"/>
            <p:nvPr/>
          </p:nvSpPr>
          <p:spPr>
            <a:xfrm>
              <a:off x="8764068" y="1580785"/>
              <a:ext cx="1767840" cy="369332"/>
            </a:xfrm>
            <a:prstGeom prst="rect">
              <a:avLst/>
            </a:prstGeom>
            <a:solidFill>
              <a:schemeClr val="bg1"/>
            </a:solid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Shanxi Province</a:t>
              </a:r>
              <a:endParaRPr lang="zh-CN" altLang="en-US" dirty="0"/>
            </a:p>
          </p:txBody>
        </p:sp>
      </p:grpSp>
      <p:grpSp>
        <p:nvGrpSpPr>
          <p:cNvPr id="9" name="组合 8">
            <a:extLst>
              <a:ext uri="{FF2B5EF4-FFF2-40B4-BE49-F238E27FC236}">
                <a16:creationId xmlns:a16="http://schemas.microsoft.com/office/drawing/2014/main" id="{F6482632-4D0E-4D16-B6C0-07529287F8AF}"/>
              </a:ext>
            </a:extLst>
          </p:cNvPr>
          <p:cNvGrpSpPr/>
          <p:nvPr/>
        </p:nvGrpSpPr>
        <p:grpSpPr>
          <a:xfrm>
            <a:off x="9378079" y="4053841"/>
            <a:ext cx="2813921" cy="2804160"/>
            <a:chOff x="8480612" y="4631328"/>
            <a:chExt cx="3210161" cy="2115655"/>
          </a:xfrm>
        </p:grpSpPr>
        <p:pic>
          <p:nvPicPr>
            <p:cNvPr id="16" name="Picture 2">
              <a:extLst>
                <a:ext uri="{FF2B5EF4-FFF2-40B4-BE49-F238E27FC236}">
                  <a16:creationId xmlns:a16="http://schemas.microsoft.com/office/drawing/2014/main" id="{D456D8ED-B83A-47EA-B1AA-8049DD0266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0612" y="4631328"/>
              <a:ext cx="3116873" cy="2115655"/>
            </a:xfrm>
            <a:prstGeom prst="rect">
              <a:avLst/>
            </a:prstGeom>
          </p:spPr>
        </p:pic>
        <p:sp>
          <p:nvSpPr>
            <p:cNvPr id="7" name="矩形 6">
              <a:extLst>
                <a:ext uri="{FF2B5EF4-FFF2-40B4-BE49-F238E27FC236}">
                  <a16:creationId xmlns:a16="http://schemas.microsoft.com/office/drawing/2014/main" id="{E378F2F3-3CDF-4B4A-B8CF-8DDFF47A6953}"/>
                </a:ext>
              </a:extLst>
            </p:cNvPr>
            <p:cNvSpPr/>
            <p:nvPr/>
          </p:nvSpPr>
          <p:spPr bwMode="auto">
            <a:xfrm>
              <a:off x="10478347" y="6041813"/>
              <a:ext cx="1212426" cy="623147"/>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just" defTabSz="914400" rtl="0" eaLnBrk="1" fontAlgn="base" latinLnBrk="0" hangingPunct="1">
                <a:lnSpc>
                  <a:spcPct val="125000"/>
                </a:lnSpc>
                <a:spcBef>
                  <a:spcPct val="50000"/>
                </a:spcBef>
                <a:spcAft>
                  <a:spcPct val="0"/>
                </a:spcAft>
                <a:buClrTx/>
                <a:buSzTx/>
                <a:buFontTx/>
                <a:buChar char="•"/>
                <a:tabLst/>
              </a:pPr>
              <a:endParaRPr kumimoji="1" lang="zh-CN" altLang="en-US" sz="2800" b="0" i="0" u="none" strike="noStrike" cap="none" normalizeH="0" baseline="0">
                <a:ln>
                  <a:noFill/>
                </a:ln>
                <a:solidFill>
                  <a:schemeClr val="tx1"/>
                </a:solidFill>
                <a:effectLst/>
                <a:latin typeface="Times New Roman" pitchFamily="18" charset="0"/>
                <a:ea typeface="黑体" pitchFamily="49" charset="-122"/>
              </a:endParaRPr>
            </a:p>
          </p:txBody>
        </p:sp>
      </p:grpSp>
      <p:grpSp>
        <p:nvGrpSpPr>
          <p:cNvPr id="22" name="组合 21">
            <a:extLst>
              <a:ext uri="{FF2B5EF4-FFF2-40B4-BE49-F238E27FC236}">
                <a16:creationId xmlns:a16="http://schemas.microsoft.com/office/drawing/2014/main" id="{6B16E6F4-6DF3-4B3F-ACF1-26B477BC22AC}"/>
              </a:ext>
            </a:extLst>
          </p:cNvPr>
          <p:cNvGrpSpPr/>
          <p:nvPr/>
        </p:nvGrpSpPr>
        <p:grpSpPr>
          <a:xfrm>
            <a:off x="472181" y="1843596"/>
            <a:ext cx="5536900" cy="1314823"/>
            <a:chOff x="2501154" y="1909134"/>
            <a:chExt cx="3422826" cy="1130358"/>
          </a:xfrm>
        </p:grpSpPr>
        <p:pic>
          <p:nvPicPr>
            <p:cNvPr id="17" name="图片 16">
              <a:extLst>
                <a:ext uri="{FF2B5EF4-FFF2-40B4-BE49-F238E27FC236}">
                  <a16:creationId xmlns:a16="http://schemas.microsoft.com/office/drawing/2014/main" id="{C3C89A48-1AF5-4DEF-A94B-5B1240755F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01154" y="1909134"/>
              <a:ext cx="3422826" cy="1130358"/>
            </a:xfrm>
            <a:prstGeom prst="rect">
              <a:avLst/>
            </a:prstGeom>
          </p:spPr>
        </p:pic>
        <p:sp>
          <p:nvSpPr>
            <p:cNvPr id="20" name="矩形 19">
              <a:extLst>
                <a:ext uri="{FF2B5EF4-FFF2-40B4-BE49-F238E27FC236}">
                  <a16:creationId xmlns:a16="http://schemas.microsoft.com/office/drawing/2014/main" id="{C411274B-E202-464E-ABA0-C42F2E3D3436}"/>
                </a:ext>
              </a:extLst>
            </p:cNvPr>
            <p:cNvSpPr/>
            <p:nvPr/>
          </p:nvSpPr>
          <p:spPr bwMode="auto">
            <a:xfrm>
              <a:off x="4809240" y="2810726"/>
              <a:ext cx="386499" cy="19796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just" defTabSz="914400" rtl="0" eaLnBrk="1" fontAlgn="base" latinLnBrk="0" hangingPunct="1">
                <a:lnSpc>
                  <a:spcPct val="125000"/>
                </a:lnSpc>
                <a:spcBef>
                  <a:spcPct val="50000"/>
                </a:spcBef>
                <a:spcAft>
                  <a:spcPct val="0"/>
                </a:spcAft>
                <a:buClrTx/>
                <a:buSzTx/>
                <a:buFontTx/>
                <a:buChar char="•"/>
                <a:tabLst/>
              </a:pPr>
              <a:endParaRPr kumimoji="1" lang="zh-CN" altLang="en-US" sz="2800" b="0" i="0" u="none" strike="noStrike" cap="none" normalizeH="0" baseline="0">
                <a:ln>
                  <a:noFill/>
                </a:ln>
                <a:solidFill>
                  <a:schemeClr val="tx1"/>
                </a:solidFill>
                <a:effectLst/>
                <a:latin typeface="Times New Roman" pitchFamily="18" charset="0"/>
                <a:ea typeface="黑体" pitchFamily="49" charset="-122"/>
              </a:endParaRPr>
            </a:p>
          </p:txBody>
        </p:sp>
        <p:sp>
          <p:nvSpPr>
            <p:cNvPr id="21" name="矩形 20">
              <a:extLst>
                <a:ext uri="{FF2B5EF4-FFF2-40B4-BE49-F238E27FC236}">
                  <a16:creationId xmlns:a16="http://schemas.microsoft.com/office/drawing/2014/main" id="{44199D35-9949-4112-994B-75AD525D3849}"/>
                </a:ext>
              </a:extLst>
            </p:cNvPr>
            <p:cNvSpPr/>
            <p:nvPr/>
          </p:nvSpPr>
          <p:spPr bwMode="auto">
            <a:xfrm>
              <a:off x="4568071" y="2447581"/>
              <a:ext cx="290659" cy="204834"/>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just" defTabSz="914400" rtl="0" eaLnBrk="1" fontAlgn="base" latinLnBrk="0" hangingPunct="1">
                <a:lnSpc>
                  <a:spcPct val="125000"/>
                </a:lnSpc>
                <a:spcBef>
                  <a:spcPct val="50000"/>
                </a:spcBef>
                <a:spcAft>
                  <a:spcPct val="0"/>
                </a:spcAft>
                <a:buClrTx/>
                <a:buSzTx/>
                <a:buFontTx/>
                <a:buChar char="•"/>
                <a:tabLst/>
              </a:pPr>
              <a:endParaRPr kumimoji="1" lang="zh-CN" altLang="en-US" sz="2800" b="0" i="0" u="none" strike="noStrike" cap="none" normalizeH="0" baseline="0">
                <a:ln>
                  <a:noFill/>
                </a:ln>
                <a:solidFill>
                  <a:schemeClr val="tx1"/>
                </a:solidFill>
                <a:effectLst/>
                <a:latin typeface="Times New Roman" pitchFamily="18" charset="0"/>
                <a:ea typeface="黑体" pitchFamily="49" charset="-122"/>
              </a:endParaRPr>
            </a:p>
          </p:txBody>
        </p:sp>
      </p:grpSp>
      <p:sp>
        <p:nvSpPr>
          <p:cNvPr id="19" name="Line 58">
            <a:extLst>
              <a:ext uri="{FF2B5EF4-FFF2-40B4-BE49-F238E27FC236}">
                <a16:creationId xmlns:a16="http://schemas.microsoft.com/office/drawing/2014/main" id="{F70CACD1-569E-4FBD-8D5A-FC97BB7F1C19}"/>
              </a:ext>
            </a:extLst>
          </p:cNvPr>
          <p:cNvSpPr>
            <a:spLocks noChangeShapeType="1"/>
          </p:cNvSpPr>
          <p:nvPr/>
        </p:nvSpPr>
        <p:spPr bwMode="auto">
          <a:xfrm>
            <a:off x="8493761" y="3098734"/>
            <a:ext cx="1767839" cy="1452946"/>
          </a:xfrm>
          <a:prstGeom prst="line">
            <a:avLst/>
          </a:prstGeom>
          <a:noFill/>
          <a:ln w="38100">
            <a:solidFill>
              <a:srgbClr val="FF0000"/>
            </a:solidFill>
            <a:round/>
            <a:headEnd/>
            <a:tailEnd type="triangle" w="med" len="med"/>
          </a:ln>
        </p:spPr>
        <p:txBody>
          <a:bodyPr/>
          <a:lstStyle/>
          <a:p>
            <a:endParaRPr lang="zh-CN" altLang="en-US"/>
          </a:p>
        </p:txBody>
      </p:sp>
    </p:spTree>
    <p:extLst>
      <p:ext uri="{BB962C8B-B14F-4D97-AF65-F5344CB8AC3E}">
        <p14:creationId xmlns:p14="http://schemas.microsoft.com/office/powerpoint/2010/main" val="4468198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4A8796C9-B198-469B-B6D9-2DA20DB71329}"/>
              </a:ext>
            </a:extLst>
          </p:cNvPr>
          <p:cNvSpPr>
            <a:spLocks noGrp="1"/>
          </p:cNvSpPr>
          <p:nvPr>
            <p:ph type="title"/>
          </p:nvPr>
        </p:nvSpPr>
        <p:spPr>
          <a:xfrm>
            <a:off x="654919" y="758429"/>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The Important Role and Significance of </a:t>
            </a:r>
            <a:r>
              <a:rPr lang="en-US" altLang="zh-CN" sz="2400" b="1" dirty="0" err="1">
                <a:latin typeface="Times New Roman" panose="02020603050405020304" pitchFamily="18" charset="0"/>
                <a:cs typeface="Times New Roman" panose="02020603050405020304" pitchFamily="18" charset="0"/>
              </a:rPr>
              <a:t>Pingshuo</a:t>
            </a:r>
            <a:r>
              <a:rPr lang="en-US" altLang="zh-CN" sz="2400" b="1" dirty="0">
                <a:latin typeface="Times New Roman" panose="02020603050405020304" pitchFamily="18" charset="0"/>
                <a:cs typeface="Times New Roman" panose="02020603050405020304" pitchFamily="18" charset="0"/>
              </a:rPr>
              <a:t> Opencast Coal Mine</a:t>
            </a:r>
            <a:endParaRPr lang="zh-CN" altLang="en-US" sz="2400" b="1" dirty="0">
              <a:latin typeface="Times New Roman" panose="02020603050405020304" pitchFamily="18" charset="0"/>
              <a:cs typeface="Times New Roman" panose="02020603050405020304" pitchFamily="18" charset="0"/>
            </a:endParaRPr>
          </a:p>
        </p:txBody>
      </p:sp>
      <p:sp>
        <p:nvSpPr>
          <p:cNvPr id="6" name="标题 1">
            <a:extLst>
              <a:ext uri="{FF2B5EF4-FFF2-40B4-BE49-F238E27FC236}">
                <a16:creationId xmlns:a16="http://schemas.microsoft.com/office/drawing/2014/main" id="{B4C35E7B-2279-417D-A6F1-4425DAABB0BC}"/>
              </a:ext>
            </a:extLst>
          </p:cNvPr>
          <p:cNvSpPr txBox="1">
            <a:spLocks/>
          </p:cNvSpPr>
          <p:nvPr/>
        </p:nvSpPr>
        <p:spPr bwMode="auto">
          <a:xfrm>
            <a:off x="4761762" y="0"/>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EA3D3412-B95B-49F2-A174-331171A10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9125" y="1790018"/>
            <a:ext cx="3472637" cy="2804155"/>
          </a:xfrm>
          <a:prstGeom prst="rect">
            <a:avLst/>
          </a:prstGeom>
        </p:spPr>
      </p:pic>
      <p:sp>
        <p:nvSpPr>
          <p:cNvPr id="10" name="文本框 9">
            <a:extLst>
              <a:ext uri="{FF2B5EF4-FFF2-40B4-BE49-F238E27FC236}">
                <a16:creationId xmlns:a16="http://schemas.microsoft.com/office/drawing/2014/main" id="{24C6709F-E054-445D-B271-EB9C2E08D85D}"/>
              </a:ext>
            </a:extLst>
          </p:cNvPr>
          <p:cNvSpPr txBox="1"/>
          <p:nvPr/>
        </p:nvSpPr>
        <p:spPr>
          <a:xfrm>
            <a:off x="1003768" y="4688398"/>
            <a:ext cx="4053828"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Xiaoping Deng and Armand Hammer   </a:t>
            </a:r>
            <a:endParaRPr lang="zh-CN" altLang="en-US" dirty="0">
              <a:latin typeface="Times New Roman" panose="02020603050405020304" pitchFamily="18" charset="0"/>
              <a:cs typeface="Times New Roman" panose="02020603050405020304" pitchFamily="18" charset="0"/>
            </a:endParaRPr>
          </a:p>
        </p:txBody>
      </p:sp>
      <p:pic>
        <p:nvPicPr>
          <p:cNvPr id="13" name="Picture 2" descr="C:\Users\Administrator\Desktop\平朔矿区（包括东露天）1984-2016年变化tif.gif">
            <a:extLst>
              <a:ext uri="{FF2B5EF4-FFF2-40B4-BE49-F238E27FC236}">
                <a16:creationId xmlns:a16="http://schemas.microsoft.com/office/drawing/2014/main" id="{A1AA09C1-5C38-465B-8FF4-C0C3BFDE3774}"/>
              </a:ext>
            </a:extLst>
          </p:cNvPr>
          <p:cNvPicPr>
            <a:picLocks noChangeAspect="1" noChangeArrowheads="1" noCrop="1"/>
          </p:cNvPicPr>
          <p:nvPr/>
        </p:nvPicPr>
        <p:blipFill>
          <a:blip r:embed="rId3"/>
          <a:srcRect/>
          <a:stretch>
            <a:fillRect/>
          </a:stretch>
        </p:blipFill>
        <p:spPr bwMode="auto">
          <a:xfrm>
            <a:off x="5422478" y="1673168"/>
            <a:ext cx="6335689" cy="2752543"/>
          </a:xfrm>
          <a:prstGeom prst="rect">
            <a:avLst/>
          </a:prstGeom>
          <a:ln w="88900" cap="sq" cmpd="thickThin">
            <a:solidFill>
              <a:srgbClr val="000000"/>
            </a:solidFill>
            <a:prstDash val="solid"/>
            <a:miter lim="800000"/>
          </a:ln>
          <a:effectLst>
            <a:innerShdw blurRad="76200">
              <a:srgbClr val="000000"/>
            </a:innerShdw>
          </a:effectLst>
        </p:spPr>
      </p:pic>
      <p:sp>
        <p:nvSpPr>
          <p:cNvPr id="14" name="文本框 13">
            <a:extLst>
              <a:ext uri="{FF2B5EF4-FFF2-40B4-BE49-F238E27FC236}">
                <a16:creationId xmlns:a16="http://schemas.microsoft.com/office/drawing/2014/main" id="{CBFCED5A-7B02-42C3-8E51-37C445E188E6}"/>
              </a:ext>
            </a:extLst>
          </p:cNvPr>
          <p:cNvSpPr txBox="1"/>
          <p:nvPr/>
        </p:nvSpPr>
        <p:spPr>
          <a:xfrm>
            <a:off x="0" y="5088196"/>
            <a:ext cx="12003741" cy="1631216"/>
          </a:xfrm>
          <a:prstGeom prst="rect">
            <a:avLst/>
          </a:prstGeom>
          <a:noFill/>
        </p:spPr>
        <p:txBody>
          <a:bodyPr wrap="square" rtlCol="0">
            <a:spAutoFit/>
          </a:bodyPr>
          <a:lstStyle/>
          <a:p>
            <a:pPr algn="just"/>
            <a:r>
              <a:rPr lang="en-US" altLang="zh-CN" sz="2000" dirty="0" err="1">
                <a:latin typeface="Times New Roman" panose="02020603050405020304" pitchFamily="18" charset="0"/>
                <a:cs typeface="Times New Roman" panose="02020603050405020304" pitchFamily="18" charset="0"/>
              </a:rPr>
              <a:t>Antaibao</a:t>
            </a:r>
            <a:r>
              <a:rPr lang="en-US" altLang="zh-CN" sz="2000" dirty="0">
                <a:latin typeface="Times New Roman" panose="02020603050405020304" pitchFamily="18" charset="0"/>
                <a:cs typeface="Times New Roman" panose="02020603050405020304" pitchFamily="18" charset="0"/>
              </a:rPr>
              <a:t> Opencast Coal Mine in </a:t>
            </a:r>
            <a:r>
              <a:rPr lang="en-US" altLang="zh-CN" sz="2000" dirty="0" err="1">
                <a:latin typeface="Times New Roman" panose="02020603050405020304" pitchFamily="18" charset="0"/>
                <a:cs typeface="Times New Roman" panose="02020603050405020304" pitchFamily="18" charset="0"/>
              </a:rPr>
              <a:t>Pingshuo</a:t>
            </a:r>
            <a:r>
              <a:rPr lang="en-US" altLang="zh-CN" sz="2000" dirty="0">
                <a:latin typeface="Times New Roman" panose="02020603050405020304" pitchFamily="18" charset="0"/>
                <a:cs typeface="Times New Roman" panose="02020603050405020304" pitchFamily="18" charset="0"/>
              </a:rPr>
              <a:t>, Shanxi Province, is the </a:t>
            </a:r>
            <a:r>
              <a:rPr lang="en-US" altLang="zh-CN" sz="2000" dirty="0">
                <a:solidFill>
                  <a:srgbClr val="FF0000"/>
                </a:solidFill>
                <a:latin typeface="Times New Roman" panose="02020603050405020304" pitchFamily="18" charset="0"/>
                <a:cs typeface="Times New Roman" panose="02020603050405020304" pitchFamily="18" charset="0"/>
              </a:rPr>
              <a:t>largest</a:t>
            </a:r>
            <a:r>
              <a:rPr lang="en-US" altLang="zh-CN" sz="2000" dirty="0">
                <a:latin typeface="Times New Roman" panose="02020603050405020304" pitchFamily="18" charset="0"/>
                <a:cs typeface="Times New Roman" panose="02020603050405020304" pitchFamily="18" charset="0"/>
              </a:rPr>
              <a:t> open-pit coal mine in China, which was constructed in 1984 by the cooperation between China and America. It is deeply imprinted with China's </a:t>
            </a:r>
            <a:r>
              <a:rPr lang="en-US" altLang="zh-CN" sz="2000" dirty="0">
                <a:solidFill>
                  <a:srgbClr val="FF0000"/>
                </a:solidFill>
                <a:latin typeface="Times New Roman" panose="02020603050405020304" pitchFamily="18" charset="0"/>
                <a:cs typeface="Times New Roman" panose="02020603050405020304" pitchFamily="18" charset="0"/>
              </a:rPr>
              <a:t>reform and opening</a:t>
            </a:r>
            <a:r>
              <a:rPr lang="en-US" altLang="zh-CN" sz="2000" dirty="0">
                <a:latin typeface="Times New Roman" panose="02020603050405020304" pitchFamily="18" charset="0"/>
                <a:cs typeface="Times New Roman" panose="02020603050405020304" pitchFamily="18" charset="0"/>
              </a:rPr>
              <a:t>, and is a </a:t>
            </a:r>
            <a:r>
              <a:rPr lang="en-US" altLang="zh-CN" sz="2000" dirty="0">
                <a:solidFill>
                  <a:srgbClr val="FF0000"/>
                </a:solidFill>
                <a:latin typeface="Times New Roman" panose="02020603050405020304" pitchFamily="18" charset="0"/>
                <a:cs typeface="Times New Roman" panose="02020603050405020304" pitchFamily="18" charset="0"/>
              </a:rPr>
              <a:t>milestone</a:t>
            </a:r>
            <a:r>
              <a:rPr lang="en-US" altLang="zh-CN" sz="2000" dirty="0">
                <a:latin typeface="Times New Roman" panose="02020603050405020304" pitchFamily="18" charset="0"/>
                <a:cs typeface="Times New Roman" panose="02020603050405020304" pitchFamily="18" charset="0"/>
              </a:rPr>
              <a:t> in the development history of China's coal industry.</a:t>
            </a:r>
          </a:p>
          <a:p>
            <a:pPr algn="just"/>
            <a:r>
              <a:rPr lang="en-US" altLang="zh-CN" sz="2000" dirty="0">
                <a:latin typeface="Times New Roman" panose="02020603050405020304" pitchFamily="18" charset="0"/>
                <a:cs typeface="Times New Roman" panose="02020603050405020304" pitchFamily="18" charset="0"/>
              </a:rPr>
              <a:t>Currently, </a:t>
            </a:r>
            <a:r>
              <a:rPr lang="en-US" altLang="zh-CN" sz="2000" dirty="0" err="1">
                <a:latin typeface="Times New Roman" panose="02020603050405020304" pitchFamily="18" charset="0"/>
                <a:cs typeface="Times New Roman" panose="02020603050405020304" pitchFamily="18" charset="0"/>
              </a:rPr>
              <a:t>Pingshuo</a:t>
            </a:r>
            <a:r>
              <a:rPr lang="en-US" altLang="zh-CN" sz="2000" dirty="0">
                <a:latin typeface="Times New Roman" panose="02020603050405020304" pitchFamily="18" charset="0"/>
                <a:cs typeface="Times New Roman" panose="02020603050405020304" pitchFamily="18" charset="0"/>
              </a:rPr>
              <a:t> coal mining area is the largest one that combined opencast mines with underground mines in China. The land and environment damage present the trend of </a:t>
            </a:r>
            <a:r>
              <a:rPr lang="en-US" altLang="zh-CN" sz="2000" dirty="0">
                <a:solidFill>
                  <a:srgbClr val="FF0000"/>
                </a:solidFill>
                <a:latin typeface="Times New Roman" panose="02020603050405020304" pitchFamily="18" charset="0"/>
                <a:cs typeface="Times New Roman" panose="02020603050405020304" pitchFamily="18" charset="0"/>
              </a:rPr>
              <a:t>point-line-area-net</a:t>
            </a:r>
            <a:r>
              <a:rPr lang="en-US" altLang="zh-CN" sz="2000" dirty="0">
                <a:latin typeface="Times New Roman" panose="02020603050405020304" pitchFamily="18" charset="0"/>
                <a:cs typeface="Times New Roman" panose="02020603050405020304" pitchFamily="18" charset="0"/>
              </a:rPr>
              <a:t> from 1984 to 2016. </a:t>
            </a:r>
          </a:p>
        </p:txBody>
      </p:sp>
      <p:sp>
        <p:nvSpPr>
          <p:cNvPr id="15" name="Rectangle 7">
            <a:extLst>
              <a:ext uri="{FF2B5EF4-FFF2-40B4-BE49-F238E27FC236}">
                <a16:creationId xmlns:a16="http://schemas.microsoft.com/office/drawing/2014/main" id="{D0F94D56-371F-4A3F-800C-658090046364}"/>
              </a:ext>
            </a:extLst>
          </p:cNvPr>
          <p:cNvSpPr>
            <a:spLocks noChangeArrowheads="1"/>
          </p:cNvSpPr>
          <p:nvPr/>
        </p:nvSpPr>
        <p:spPr bwMode="auto">
          <a:xfrm>
            <a:off x="5696798" y="4464950"/>
            <a:ext cx="5943577" cy="623246"/>
          </a:xfrm>
          <a:prstGeom prst="rect">
            <a:avLst/>
          </a:prstGeom>
          <a:noFill/>
          <a:ln w="9525">
            <a:noFill/>
            <a:miter lim="800000"/>
          </a:ln>
        </p:spPr>
        <p:txBody>
          <a:bodyPr wrap="square" lIns="68577" tIns="34289" rIns="68577" bIns="34289" anchor="ctr">
            <a:spAutoFit/>
          </a:bodyPr>
          <a:lstStyle/>
          <a:p>
            <a:pPr algn="ctr" eaLnBrk="0" hangingPunct="0">
              <a:defRPr/>
            </a:pPr>
            <a:r>
              <a:rPr lang="en-US" altLang="zh-CN" dirty="0">
                <a:latin typeface="Times New Roman" panose="02020603050405020304" pitchFamily="18" charset="0"/>
                <a:cs typeface="Times New Roman" panose="02020603050405020304" pitchFamily="18" charset="0"/>
              </a:rPr>
              <a:t>Development of </a:t>
            </a:r>
            <a:r>
              <a:rPr lang="en-US" altLang="zh-CN" dirty="0" err="1">
                <a:latin typeface="Times New Roman" panose="02020603050405020304" pitchFamily="18" charset="0"/>
                <a:cs typeface="Times New Roman" panose="02020603050405020304" pitchFamily="18" charset="0"/>
              </a:rPr>
              <a:t>Pingshuo</a:t>
            </a:r>
            <a:r>
              <a:rPr lang="en-US" altLang="zh-CN" dirty="0">
                <a:latin typeface="Times New Roman" panose="02020603050405020304" pitchFamily="18" charset="0"/>
                <a:cs typeface="Times New Roman" panose="02020603050405020304" pitchFamily="18" charset="0"/>
              </a:rPr>
              <a:t> coal mining area from 1984 to 2016 (point-line-area-net)</a:t>
            </a:r>
            <a:endParaRPr lang="en-US" altLang="zh-CN" b="1" dirty="0">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583046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图表 16"/>
          <p:cNvGraphicFramePr/>
          <p:nvPr>
            <p:extLst>
              <p:ext uri="{D42A27DB-BD31-4B8C-83A1-F6EECF244321}">
                <p14:modId xmlns:p14="http://schemas.microsoft.com/office/powerpoint/2010/main" val="3162399131"/>
              </p:ext>
            </p:extLst>
          </p:nvPr>
        </p:nvGraphicFramePr>
        <p:xfrm>
          <a:off x="1106413" y="2050998"/>
          <a:ext cx="9979171" cy="300916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直接连接符 4"/>
          <p:cNvCxnSpPr/>
          <p:nvPr/>
        </p:nvCxnSpPr>
        <p:spPr bwMode="auto">
          <a:xfrm>
            <a:off x="1835755" y="2621592"/>
            <a:ext cx="9076267" cy="0"/>
          </a:xfrm>
          <a:prstGeom prst="line">
            <a:avLst/>
          </a:prstGeom>
          <a:ln w="28575">
            <a:solidFill>
              <a:srgbClr val="FF0000"/>
            </a:solidFill>
            <a:prstDash val="dash"/>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 name="文本框 1"/>
          <p:cNvSpPr txBox="1"/>
          <p:nvPr/>
        </p:nvSpPr>
        <p:spPr>
          <a:xfrm>
            <a:off x="489400" y="5173557"/>
            <a:ext cx="11213196" cy="1569660"/>
          </a:xfrm>
          <a:prstGeom prst="rect">
            <a:avLst/>
          </a:prstGeom>
          <a:noFill/>
        </p:spPr>
        <p:txBody>
          <a:bodyPr wrap="square" rtlCol="0">
            <a:spAutoFit/>
          </a:bodyPr>
          <a:lstStyle/>
          <a:p>
            <a:pPr algn="just"/>
            <a:r>
              <a:rPr lang="en-US" altLang="zh-CN" sz="2400" dirty="0">
                <a:latin typeface="Times New Roman" panose="02020603050405020304" pitchFamily="18" charset="0"/>
                <a:cs typeface="Times New Roman" panose="02020603050405020304" pitchFamily="18" charset="0"/>
              </a:rPr>
              <a:t>The coal production of </a:t>
            </a:r>
            <a:r>
              <a:rPr lang="en-US" altLang="zh-CN" sz="2400" dirty="0" err="1">
                <a:latin typeface="Times New Roman" panose="02020603050405020304" pitchFamily="18" charset="0"/>
                <a:cs typeface="Times New Roman" panose="02020603050405020304" pitchFamily="18" charset="0"/>
              </a:rPr>
              <a:t>Pingshuo</a:t>
            </a:r>
            <a:r>
              <a:rPr lang="en-US" altLang="zh-CN" sz="2400" dirty="0">
                <a:latin typeface="Times New Roman" panose="02020603050405020304" pitchFamily="18" charset="0"/>
                <a:cs typeface="Times New Roman" panose="02020603050405020304" pitchFamily="18" charset="0"/>
              </a:rPr>
              <a:t> coal mining area was 10 million ton in 1990, 20 million ton in 2000 and more than 100 million ton in 2010. 160 million ton of raw coal had been produced. </a:t>
            </a:r>
            <a:r>
              <a:rPr lang="en-US" altLang="zh-CN" sz="2400" dirty="0">
                <a:solidFill>
                  <a:srgbClr val="FF0000"/>
                </a:solidFill>
                <a:latin typeface="Times New Roman" panose="02020603050405020304" pitchFamily="18" charset="0"/>
                <a:cs typeface="Times New Roman" panose="02020603050405020304" pitchFamily="18" charset="0"/>
              </a:rPr>
              <a:t>At present, one-sixth of the coal production in Shanxi has contributed by </a:t>
            </a:r>
            <a:r>
              <a:rPr lang="en-US" altLang="zh-CN" sz="2400" dirty="0" err="1">
                <a:solidFill>
                  <a:srgbClr val="FF0000"/>
                </a:solidFill>
                <a:latin typeface="Times New Roman" panose="02020603050405020304" pitchFamily="18" charset="0"/>
                <a:cs typeface="Times New Roman" panose="02020603050405020304" pitchFamily="18" charset="0"/>
              </a:rPr>
              <a:t>Pingshuo</a:t>
            </a:r>
            <a:r>
              <a:rPr lang="en-US" altLang="zh-CN" sz="2400" dirty="0">
                <a:solidFill>
                  <a:srgbClr val="FF0000"/>
                </a:solidFill>
                <a:latin typeface="Times New Roman" panose="02020603050405020304" pitchFamily="18" charset="0"/>
                <a:cs typeface="Times New Roman" panose="02020603050405020304" pitchFamily="18" charset="0"/>
              </a:rPr>
              <a:t> coal mining area.</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6" name="标题 1">
            <a:extLst>
              <a:ext uri="{FF2B5EF4-FFF2-40B4-BE49-F238E27FC236}">
                <a16:creationId xmlns:a16="http://schemas.microsoft.com/office/drawing/2014/main" id="{4353B30D-C094-4560-9B25-C4875B7CACEC}"/>
              </a:ext>
            </a:extLst>
          </p:cNvPr>
          <p:cNvSpPr>
            <a:spLocks noGrp="1"/>
          </p:cNvSpPr>
          <p:nvPr>
            <p:ph type="title"/>
          </p:nvPr>
        </p:nvSpPr>
        <p:spPr>
          <a:xfrm>
            <a:off x="634599" y="1442543"/>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The Important Role and Significance of </a:t>
            </a:r>
            <a:r>
              <a:rPr lang="en-US" altLang="zh-CN" sz="2400" b="1" dirty="0" err="1">
                <a:latin typeface="Times New Roman" panose="02020603050405020304" pitchFamily="18" charset="0"/>
                <a:cs typeface="Times New Roman" panose="02020603050405020304" pitchFamily="18" charset="0"/>
              </a:rPr>
              <a:t>Pingshuo</a:t>
            </a:r>
            <a:r>
              <a:rPr lang="en-US" altLang="zh-CN" sz="2400" b="1" dirty="0">
                <a:latin typeface="Times New Roman" panose="02020603050405020304" pitchFamily="18" charset="0"/>
                <a:cs typeface="Times New Roman" panose="02020603050405020304" pitchFamily="18" charset="0"/>
              </a:rPr>
              <a:t> Opencast Coal Mine</a:t>
            </a:r>
            <a:endParaRPr lang="zh-CN" altLang="en-US" sz="2400" b="1" dirty="0">
              <a:latin typeface="Times New Roman" panose="02020603050405020304" pitchFamily="18" charset="0"/>
              <a:cs typeface="Times New Roman" panose="02020603050405020304" pitchFamily="18" charset="0"/>
            </a:endParaRPr>
          </a:p>
        </p:txBody>
      </p:sp>
      <p:sp>
        <p:nvSpPr>
          <p:cNvPr id="7" name="标题 1">
            <a:extLst>
              <a:ext uri="{FF2B5EF4-FFF2-40B4-BE49-F238E27FC236}">
                <a16:creationId xmlns:a16="http://schemas.microsoft.com/office/drawing/2014/main" id="{ACF8E027-6FE9-463D-8F39-0D4B7AE5FAA5}"/>
              </a:ext>
            </a:extLst>
          </p:cNvPr>
          <p:cNvSpPr txBox="1">
            <a:spLocks/>
          </p:cNvSpPr>
          <p:nvPr/>
        </p:nvSpPr>
        <p:spPr bwMode="auto">
          <a:xfrm>
            <a:off x="5134538" y="359518"/>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668831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B9AF4C5-BB8B-4E49-A017-4CDF4F86AB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0739" y="2188576"/>
            <a:ext cx="4318000" cy="2425700"/>
          </a:xfrm>
          <a:prstGeom prst="rect">
            <a:avLst/>
          </a:prstGeom>
        </p:spPr>
      </p:pic>
      <p:pic>
        <p:nvPicPr>
          <p:cNvPr id="9" name="图片 8">
            <a:extLst>
              <a:ext uri="{FF2B5EF4-FFF2-40B4-BE49-F238E27FC236}">
                <a16:creationId xmlns:a16="http://schemas.microsoft.com/office/drawing/2014/main" id="{8ECF018A-201F-431B-9AE1-D3809B91D2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682" y="4810496"/>
            <a:ext cx="2902391" cy="2047504"/>
          </a:xfrm>
          <a:prstGeom prst="rect">
            <a:avLst/>
          </a:prstGeom>
        </p:spPr>
      </p:pic>
      <p:sp>
        <p:nvSpPr>
          <p:cNvPr id="10" name="标题 1">
            <a:extLst>
              <a:ext uri="{FF2B5EF4-FFF2-40B4-BE49-F238E27FC236}">
                <a16:creationId xmlns:a16="http://schemas.microsoft.com/office/drawing/2014/main" id="{07D31D42-A5DF-4709-9955-E2AD53B3B48E}"/>
              </a:ext>
            </a:extLst>
          </p:cNvPr>
          <p:cNvSpPr>
            <a:spLocks noGrp="1"/>
          </p:cNvSpPr>
          <p:nvPr>
            <p:ph type="title"/>
          </p:nvPr>
        </p:nvSpPr>
        <p:spPr>
          <a:xfrm>
            <a:off x="372628" y="796677"/>
            <a:ext cx="11256965" cy="535273"/>
          </a:xfrm>
        </p:spPr>
        <p:txBody>
          <a:bodyPr/>
          <a:lstStyle/>
          <a:p>
            <a:pPr algn="ctr"/>
            <a:r>
              <a:rPr lang="en-US" altLang="zh-CN" sz="2400" b="1" dirty="0">
                <a:latin typeface="Times New Roman" panose="02020603050405020304" pitchFamily="18" charset="0"/>
                <a:cs typeface="Times New Roman" panose="02020603050405020304" pitchFamily="18" charset="0"/>
              </a:rPr>
              <a:t>New Era, New Requirements</a:t>
            </a:r>
            <a:endParaRPr lang="zh-CN" altLang="en-US" sz="2400" b="1" dirty="0">
              <a:latin typeface="Times New Roman" panose="02020603050405020304" pitchFamily="18" charset="0"/>
              <a:cs typeface="Times New Roman" panose="02020603050405020304" pitchFamily="18" charset="0"/>
            </a:endParaRPr>
          </a:p>
        </p:txBody>
      </p:sp>
      <p:sp>
        <p:nvSpPr>
          <p:cNvPr id="11" name="标题 1">
            <a:extLst>
              <a:ext uri="{FF2B5EF4-FFF2-40B4-BE49-F238E27FC236}">
                <a16:creationId xmlns:a16="http://schemas.microsoft.com/office/drawing/2014/main" id="{31A15844-B3A5-4343-A765-1D68CDFD467C}"/>
              </a:ext>
            </a:extLst>
          </p:cNvPr>
          <p:cNvSpPr txBox="1">
            <a:spLocks/>
          </p:cNvSpPr>
          <p:nvPr/>
        </p:nvSpPr>
        <p:spPr bwMode="auto">
          <a:xfrm>
            <a:off x="4761762" y="0"/>
            <a:ext cx="2478699" cy="66420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pPr algn="ctr">
              <a:buFontTx/>
            </a:pPr>
            <a:r>
              <a:rPr lang="en-US" altLang="zh-CN" sz="3200" kern="0" dirty="0">
                <a:latin typeface="Times New Roman" panose="02020603050405020304" pitchFamily="18" charset="0"/>
                <a:cs typeface="Times New Roman" panose="02020603050405020304" pitchFamily="18" charset="0"/>
              </a:rPr>
              <a:t>Background</a:t>
            </a:r>
            <a:endParaRPr lang="zh-CN" altLang="en-US" sz="3200" kern="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0F93917E-050D-4981-987E-9B2E33A7E267}"/>
              </a:ext>
            </a:extLst>
          </p:cNvPr>
          <p:cNvSpPr txBox="1"/>
          <p:nvPr/>
        </p:nvSpPr>
        <p:spPr>
          <a:xfrm>
            <a:off x="6404250" y="1699303"/>
            <a:ext cx="5513430" cy="4893647"/>
          </a:xfrm>
          <a:prstGeom prst="rect">
            <a:avLst/>
          </a:prstGeom>
          <a:noFill/>
        </p:spPr>
        <p:txBody>
          <a:bodyPr wrap="square" rtlCol="0">
            <a:spAutoFit/>
          </a:bodyPr>
          <a:lstStyle/>
          <a:p>
            <a:pPr algn="just"/>
            <a:r>
              <a:rPr lang="en-US" altLang="zh-CN" sz="2400" dirty="0">
                <a:latin typeface="Times New Roman" panose="02020603050405020304" pitchFamily="18" charset="0"/>
                <a:cs typeface="Times New Roman" panose="02020603050405020304" pitchFamily="18" charset="0"/>
              </a:rPr>
              <a:t>In the new era, opencast coal mining has many new features, such as intelligent, large-scale, and rapid, so the intensity of mining continue to increase, bringing convenience and benefits, but also bringing </a:t>
            </a:r>
            <a:r>
              <a:rPr lang="en-US" altLang="zh-CN" sz="2400" dirty="0">
                <a:solidFill>
                  <a:srgbClr val="FF0000"/>
                </a:solidFill>
                <a:latin typeface="Times New Roman" panose="02020603050405020304" pitchFamily="18" charset="0"/>
                <a:cs typeface="Times New Roman" panose="02020603050405020304" pitchFamily="18" charset="0"/>
              </a:rPr>
              <a:t>a series of severe environmental issue</a:t>
            </a:r>
            <a:r>
              <a:rPr lang="en-US" altLang="zh-CN" sz="2400" dirty="0">
                <a:latin typeface="Times New Roman" panose="02020603050405020304" pitchFamily="18" charset="0"/>
                <a:cs typeface="Times New Roman" panose="02020603050405020304" pitchFamily="18" charset="0"/>
              </a:rPr>
              <a:t>. With the concept of “lucid waters and lush mountains are invaluable assets” and “Green Mine” put forward, more emphasis is placed on </a:t>
            </a:r>
            <a:r>
              <a:rPr lang="en-US" altLang="zh-CN" sz="2400" dirty="0">
                <a:solidFill>
                  <a:srgbClr val="FF0000"/>
                </a:solidFill>
                <a:latin typeface="Times New Roman" panose="02020603050405020304" pitchFamily="18" charset="0"/>
                <a:cs typeface="Times New Roman" panose="02020603050405020304" pitchFamily="18" charset="0"/>
              </a:rPr>
              <a:t>land reclamation and ecological reconstruction</a:t>
            </a:r>
            <a:r>
              <a:rPr lang="en-US" altLang="zh-CN" sz="2400" dirty="0">
                <a:latin typeface="Times New Roman" panose="02020603050405020304" pitchFamily="18" charset="0"/>
                <a:cs typeface="Times New Roman" panose="02020603050405020304" pitchFamily="18" charset="0"/>
              </a:rPr>
              <a:t> in the opencast coal mining area, and </a:t>
            </a:r>
            <a:r>
              <a:rPr lang="en-US" altLang="zh-CN" sz="2400" dirty="0">
                <a:solidFill>
                  <a:srgbClr val="FF0000"/>
                </a:solidFill>
                <a:latin typeface="Times New Roman" panose="02020603050405020304" pitchFamily="18" charset="0"/>
                <a:cs typeface="Times New Roman" panose="02020603050405020304" pitchFamily="18" charset="0"/>
              </a:rPr>
              <a:t>soil reconstruction</a:t>
            </a:r>
            <a:r>
              <a:rPr lang="en-US" altLang="zh-CN" sz="2400" dirty="0">
                <a:latin typeface="Times New Roman" panose="02020603050405020304" pitchFamily="18" charset="0"/>
                <a:cs typeface="Times New Roman" panose="02020603050405020304" pitchFamily="18" charset="0"/>
              </a:rPr>
              <a:t> is the </a:t>
            </a:r>
            <a:r>
              <a:rPr lang="en-US" altLang="zh-CN" sz="2400" dirty="0">
                <a:solidFill>
                  <a:srgbClr val="FF0000"/>
                </a:solidFill>
                <a:latin typeface="Times New Roman" panose="02020603050405020304" pitchFamily="18" charset="0"/>
                <a:cs typeface="Times New Roman" panose="02020603050405020304" pitchFamily="18" charset="0"/>
              </a:rPr>
              <a:t>core</a:t>
            </a:r>
            <a:r>
              <a:rPr lang="en-US" altLang="zh-CN" sz="2400" dirty="0">
                <a:latin typeface="Times New Roman" panose="02020603050405020304" pitchFamily="18" charset="0"/>
                <a:cs typeface="Times New Roman" panose="02020603050405020304" pitchFamily="18" charset="0"/>
              </a:rPr>
              <a:t> of land reclamation.</a:t>
            </a:r>
            <a:endParaRPr lang="zh-CN" altLang="en-US" sz="24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45858536-2AFD-4687-90E4-DBB9661923DF}"/>
              </a:ext>
            </a:extLst>
          </p:cNvPr>
          <p:cNvSpPr txBox="1"/>
          <p:nvPr/>
        </p:nvSpPr>
        <p:spPr>
          <a:xfrm>
            <a:off x="0" y="2033992"/>
            <a:ext cx="6155703" cy="400110"/>
          </a:xfrm>
          <a:prstGeom prst="rect">
            <a:avLst/>
          </a:prstGeom>
          <a:noFill/>
        </p:spPr>
        <p:txBody>
          <a:bodyPr wrap="square" rtlCol="0">
            <a:spAutoFit/>
          </a:bodyPr>
          <a:lstStyle/>
          <a:p>
            <a:r>
              <a:rPr lang="en-US" altLang="zh-CN" sz="2000" b="1" dirty="0">
                <a:solidFill>
                  <a:schemeClr val="accent1">
                    <a:lumMod val="50000"/>
                  </a:schemeClr>
                </a:solidFill>
                <a:latin typeface="Times New Roman" panose="02020603050405020304" pitchFamily="18" charset="0"/>
                <a:cs typeface="Times New Roman" panose="02020603050405020304" pitchFamily="18" charset="0"/>
              </a:rPr>
              <a:t>Lucid waters and lush mountains are invaluable assets.</a:t>
            </a:r>
            <a:endParaRPr lang="zh-CN" alt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588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自定义设计方案">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自定义设计方案">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楷体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just" defTabSz="914400" rtl="0" eaLnBrk="1" fontAlgn="base" latinLnBrk="0" hangingPunct="1">
          <a:lnSpc>
            <a:spcPct val="125000"/>
          </a:lnSpc>
          <a:spcBef>
            <a:spcPct val="50000"/>
          </a:spcBef>
          <a:spcAft>
            <a:spcPct val="0"/>
          </a:spcAft>
          <a:buClrTx/>
          <a:buSzTx/>
          <a:buFontTx/>
          <a:buChar char="•"/>
          <a:tabLst/>
          <a:defRPr kumimoji="1" lang="en-US" sz="2800" b="0" i="0" u="none" strike="noStrike" cap="none" normalizeH="0" baseline="0" smtClean="0">
            <a:ln>
              <a:noFill/>
            </a:ln>
            <a:solidFill>
              <a:schemeClr val="tx1"/>
            </a:solidFill>
            <a:effectLst/>
            <a:latin typeface="Times New Roman" pitchFamily="18" charset="0"/>
            <a:ea typeface="黑体" pitchFamily="49" charset="-122"/>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just" defTabSz="914400" rtl="0" eaLnBrk="1" fontAlgn="base" latinLnBrk="0" hangingPunct="1">
          <a:lnSpc>
            <a:spcPct val="125000"/>
          </a:lnSpc>
          <a:spcBef>
            <a:spcPct val="50000"/>
          </a:spcBef>
          <a:spcAft>
            <a:spcPct val="0"/>
          </a:spcAft>
          <a:buClrTx/>
          <a:buSzTx/>
          <a:buFontTx/>
          <a:buChar char="•"/>
          <a:tabLst/>
          <a:defRPr kumimoji="1" lang="en-US" sz="2800" b="0" i="0" u="none" strike="noStrike" cap="none" normalizeH="0" baseline="0" smtClean="0">
            <a:ln>
              <a:noFill/>
            </a:ln>
            <a:solidFill>
              <a:schemeClr val="tx1"/>
            </a:solidFill>
            <a:effectLst/>
            <a:latin typeface="Times New Roman" pitchFamily="18" charset="0"/>
            <a:ea typeface="黑体" pitchFamily="49"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平衡">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4771</TotalTime>
  <Pages>0</Pages>
  <Words>3364</Words>
  <Characters>0</Characters>
  <Application>Microsoft Office PowerPoint</Application>
  <DocSecurity>0</DocSecurity>
  <PresentationFormat>Widescreen</PresentationFormat>
  <Lines>0</Lines>
  <Paragraphs>352</Paragraphs>
  <Slides>31</Slides>
  <Notes>13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31</vt:i4>
      </vt:variant>
    </vt:vector>
  </HeadingPairs>
  <TitlesOfParts>
    <vt:vector size="52" baseType="lpstr">
      <vt:lpstr>幼圆</vt:lpstr>
      <vt:lpstr>Wingdings</vt:lpstr>
      <vt:lpstr>宋体</vt:lpstr>
      <vt:lpstr>Wingdings 2</vt:lpstr>
      <vt:lpstr>楷体_GB2312</vt:lpstr>
      <vt:lpstr>Tahoma</vt:lpstr>
      <vt:lpstr>MS PGothic</vt:lpstr>
      <vt:lpstr>Calibri Light</vt:lpstr>
      <vt:lpstr>黑体</vt:lpstr>
      <vt:lpstr>方正兰亭粗黑_GBK</vt:lpstr>
      <vt:lpstr>Franklin Gothic Book</vt:lpstr>
      <vt:lpstr>微软雅黑</vt:lpstr>
      <vt:lpstr>Calibri</vt:lpstr>
      <vt:lpstr>Perpetua</vt:lpstr>
      <vt:lpstr>等线</vt:lpstr>
      <vt:lpstr>Arial</vt:lpstr>
      <vt:lpstr>Times New Roman</vt:lpstr>
      <vt:lpstr>自定义设计方案</vt:lpstr>
      <vt:lpstr>1_Blends</vt:lpstr>
      <vt:lpstr>1_平衡</vt:lpstr>
      <vt:lpstr>默认设计模板</vt:lpstr>
      <vt:lpstr>PowerPoint Presentation</vt:lpstr>
      <vt:lpstr>CONTENT</vt:lpstr>
      <vt:lpstr>Background</vt:lpstr>
      <vt:lpstr>Background</vt:lpstr>
      <vt:lpstr> Distribution of Large-scale Opencast Coal Mines</vt:lpstr>
      <vt:lpstr>PowerPoint Presentation</vt:lpstr>
      <vt:lpstr>The Important Role and Significance of Pingshuo Opencast Coal Mine</vt:lpstr>
      <vt:lpstr>The Important Role and Significance of Pingshuo Opencast Coal Mine</vt:lpstr>
      <vt:lpstr>New Era, New Requirements</vt:lpstr>
      <vt:lpstr>Unique Product of Opencast Coal Mine - Dump</vt:lpstr>
      <vt:lpstr>Unique Product of Opencast Coal Mine - Dump</vt:lpstr>
      <vt:lpstr>Current Process on Soil Bulk Density</vt:lpstr>
      <vt:lpstr>Current Process on Soil Bulk Density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Mcx</dc:creator>
  <cp:lastModifiedBy>Kevin Wolter</cp:lastModifiedBy>
  <cp:revision>815</cp:revision>
  <dcterms:created xsi:type="dcterms:W3CDTF">2014-11-23T16:31:00Z</dcterms:created>
  <dcterms:modified xsi:type="dcterms:W3CDTF">2019-06-17T17:52:47Z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2052-9.1.0.4866</vt:lpwstr>
  </property>
</Properties>
</file>