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drawings/drawing1.xml" ContentType="application/vnd.openxmlformats-officedocument.drawingml.chartshapes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87" r:id="rId2"/>
    <p:sldId id="257" r:id="rId3"/>
    <p:sldId id="258" r:id="rId4"/>
    <p:sldId id="289" r:id="rId5"/>
    <p:sldId id="260" r:id="rId6"/>
    <p:sldId id="288" r:id="rId7"/>
    <p:sldId id="261" r:id="rId8"/>
    <p:sldId id="264" r:id="rId9"/>
    <p:sldId id="266" r:id="rId10"/>
    <p:sldId id="281" r:id="rId11"/>
    <p:sldId id="272" r:id="rId12"/>
    <p:sldId id="262" r:id="rId13"/>
    <p:sldId id="265" r:id="rId14"/>
    <p:sldId id="274" r:id="rId15"/>
    <p:sldId id="267" r:id="rId16"/>
    <p:sldId id="275" r:id="rId17"/>
    <p:sldId id="282" r:id="rId18"/>
    <p:sldId id="273" r:id="rId19"/>
    <p:sldId id="263" r:id="rId20"/>
    <p:sldId id="283" r:id="rId21"/>
    <p:sldId id="286" r:id="rId22"/>
    <p:sldId id="285" r:id="rId23"/>
    <p:sldId id="284" r:id="rId24"/>
    <p:sldId id="271" r:id="rId25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tysia_doktorat" initials="t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93D81CF-94F2-401A-BA57-92F5A7B2D0C5}" styleName="Styl pośredni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2D5ABB26-0587-4C30-8999-92F81FD0307C}" styleName="Bez stylu, bez siatki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Styl z motywem 1 — Ak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9D7B26C5-4107-4FEC-AEDC-1716B250A1EF}" styleName="Styl jasny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23" autoAdjust="0"/>
    <p:restoredTop sz="88261" autoAdjust="0"/>
  </p:normalViewPr>
  <p:slideViewPr>
    <p:cSldViewPr>
      <p:cViewPr varScale="1">
        <p:scale>
          <a:sx n="97" d="100"/>
          <a:sy n="97" d="100"/>
        </p:scale>
        <p:origin x="1962" y="90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tysia_doktorat\Dropbox\wody\experyment23_02\pH_PEW%20przesacz_po%20eksperymencie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tysia_doktorat\Dropbox\wody\experyment23_02\pH_PEW%20przesacz_po%20eksperymencie.xlsx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tysia_doktorat\Dropbox\wody\experyment23_02\wykresy_pietrzykowski%202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4"/>
          <c:order val="0"/>
          <c:tx>
            <c:strRef>
              <c:f>śr_pH!$A$3</c:f>
              <c:strCache>
                <c:ptCount val="1"/>
                <c:pt idx="0">
                  <c:v>LS-B</c:v>
                </c:pt>
              </c:strCache>
            </c:strRef>
          </c:tx>
          <c:spPr>
            <a:ln>
              <a:solidFill>
                <a:srgbClr val="00B050"/>
              </a:solidFill>
              <a:prstDash val="sysDash"/>
            </a:ln>
          </c:spPr>
          <c:marker>
            <c:symbol val="circle"/>
            <c:size val="5"/>
            <c:spPr>
              <a:solidFill>
                <a:srgbClr val="00B050"/>
              </a:solidFill>
              <a:ln>
                <a:solidFill>
                  <a:srgbClr val="00B050"/>
                </a:solidFill>
              </a:ln>
            </c:spPr>
          </c:marker>
          <c:cat>
            <c:numRef>
              <c:f>śr_pH!$D$1:$O$1</c:f>
              <c:numCache>
                <c:formatCode>General</c:formatCode>
                <c:ptCount val="1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</c:numCache>
            </c:numRef>
          </c:cat>
          <c:val>
            <c:numRef>
              <c:f>śr_pH!$D$3:$O$3</c:f>
              <c:numCache>
                <c:formatCode>0.0</c:formatCode>
                <c:ptCount val="12"/>
                <c:pt idx="0">
                  <c:v>1.7774999999999992</c:v>
                </c:pt>
                <c:pt idx="1">
                  <c:v>2.3349999999999977</c:v>
                </c:pt>
                <c:pt idx="2">
                  <c:v>2.8324999999999969</c:v>
                </c:pt>
                <c:pt idx="3">
                  <c:v>2.8524999999999974</c:v>
                </c:pt>
                <c:pt idx="4">
                  <c:v>2.79</c:v>
                </c:pt>
                <c:pt idx="5">
                  <c:v>2.8074999999999997</c:v>
                </c:pt>
                <c:pt idx="6">
                  <c:v>2.9224999999999977</c:v>
                </c:pt>
                <c:pt idx="7">
                  <c:v>2.84</c:v>
                </c:pt>
                <c:pt idx="8">
                  <c:v>3.0074999999999998</c:v>
                </c:pt>
                <c:pt idx="9">
                  <c:v>2.8825000000000003</c:v>
                </c:pt>
                <c:pt idx="10">
                  <c:v>2.8649999999999998</c:v>
                </c:pt>
                <c:pt idx="11">
                  <c:v>2.7600000000000002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C01-4F41-AC7F-9BF4103D200E}"/>
            </c:ext>
          </c:extLst>
        </c:ser>
        <c:ser>
          <c:idx val="5"/>
          <c:order val="1"/>
          <c:tx>
            <c:strRef>
              <c:f>śr_pH!$A$4</c:f>
              <c:strCache>
                <c:ptCount val="1"/>
                <c:pt idx="0">
                  <c:v>LS-P</c:v>
                </c:pt>
              </c:strCache>
            </c:strRef>
          </c:tx>
          <c:spPr>
            <a:ln>
              <a:solidFill>
                <a:srgbClr val="00B050"/>
              </a:solidFill>
              <a:prstDash val="sysDash"/>
            </a:ln>
          </c:spPr>
          <c:marker>
            <c:symbol val="x"/>
            <c:size val="5"/>
            <c:spPr>
              <a:ln w="19050">
                <a:solidFill>
                  <a:srgbClr val="00B050"/>
                </a:solidFill>
              </a:ln>
            </c:spPr>
          </c:marker>
          <c:cat>
            <c:numRef>
              <c:f>śr_pH!$D$1:$O$1</c:f>
              <c:numCache>
                <c:formatCode>General</c:formatCode>
                <c:ptCount val="1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</c:numCache>
            </c:numRef>
          </c:cat>
          <c:val>
            <c:numRef>
              <c:f>śr_pH!$D$4:$O$4</c:f>
              <c:numCache>
                <c:formatCode>0.0</c:formatCode>
                <c:ptCount val="12"/>
                <c:pt idx="0">
                  <c:v>1.8049999999999988</c:v>
                </c:pt>
                <c:pt idx="1">
                  <c:v>2.4249999999999998</c:v>
                </c:pt>
                <c:pt idx="2">
                  <c:v>3.0200000000000005</c:v>
                </c:pt>
                <c:pt idx="3">
                  <c:v>3.2275000000000023</c:v>
                </c:pt>
                <c:pt idx="4">
                  <c:v>3.4</c:v>
                </c:pt>
                <c:pt idx="5">
                  <c:v>3.4474999999999998</c:v>
                </c:pt>
                <c:pt idx="6">
                  <c:v>3.7075000000000022</c:v>
                </c:pt>
                <c:pt idx="7">
                  <c:v>3.7850000000000001</c:v>
                </c:pt>
                <c:pt idx="8">
                  <c:v>3.8724999999999978</c:v>
                </c:pt>
                <c:pt idx="9">
                  <c:v>3.8924999999999974</c:v>
                </c:pt>
                <c:pt idx="10">
                  <c:v>3.842499999999998</c:v>
                </c:pt>
                <c:pt idx="11">
                  <c:v>3.7850000000000001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C01-4F41-AC7F-9BF4103D200E}"/>
            </c:ext>
          </c:extLst>
        </c:ser>
        <c:ser>
          <c:idx val="3"/>
          <c:order val="2"/>
          <c:tx>
            <c:strRef>
              <c:f>śr_pH!$A$5</c:f>
              <c:strCache>
                <c:ptCount val="1"/>
                <c:pt idx="0">
                  <c:v>LS-c</c:v>
                </c:pt>
              </c:strCache>
            </c:strRef>
          </c:tx>
          <c:spPr>
            <a:ln>
              <a:solidFill>
                <a:srgbClr val="00B050"/>
              </a:solidFill>
              <a:prstDash val="sysDash"/>
            </a:ln>
          </c:spPr>
          <c:marker>
            <c:symbol val="none"/>
          </c:marker>
          <c:cat>
            <c:numRef>
              <c:f>śr_pH!$D$1:$O$1</c:f>
              <c:numCache>
                <c:formatCode>General</c:formatCode>
                <c:ptCount val="1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</c:numCache>
            </c:numRef>
          </c:cat>
          <c:val>
            <c:numRef>
              <c:f>śr_pH!$D$5:$O$5</c:f>
              <c:numCache>
                <c:formatCode>0.0</c:formatCode>
                <c:ptCount val="12"/>
                <c:pt idx="0">
                  <c:v>1.807499999999999</c:v>
                </c:pt>
                <c:pt idx="1">
                  <c:v>2.3099999999999987</c:v>
                </c:pt>
                <c:pt idx="2">
                  <c:v>2.7324999999999977</c:v>
                </c:pt>
                <c:pt idx="3">
                  <c:v>3.0049999999999999</c:v>
                </c:pt>
                <c:pt idx="4">
                  <c:v>3.1625000000000001</c:v>
                </c:pt>
                <c:pt idx="5">
                  <c:v>3.1875000000000022</c:v>
                </c:pt>
                <c:pt idx="6">
                  <c:v>3.16</c:v>
                </c:pt>
                <c:pt idx="7">
                  <c:v>3.0225</c:v>
                </c:pt>
                <c:pt idx="8">
                  <c:v>2.8349999999999977</c:v>
                </c:pt>
                <c:pt idx="9">
                  <c:v>2.7325000000000004</c:v>
                </c:pt>
                <c:pt idx="10">
                  <c:v>2.6425000000000001</c:v>
                </c:pt>
                <c:pt idx="11">
                  <c:v>2.54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4C01-4F41-AC7F-9BF4103D200E}"/>
            </c:ext>
          </c:extLst>
        </c:ser>
        <c:ser>
          <c:idx val="0"/>
          <c:order val="3"/>
          <c:tx>
            <c:strRef>
              <c:f>śr_pH!$A$6</c:f>
              <c:strCache>
                <c:ptCount val="1"/>
                <c:pt idx="0">
                  <c:v>HS-B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circle"/>
            <c:size val="5"/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marker>
          <c:cat>
            <c:numRef>
              <c:f>śr_pH!$D$1:$O$1</c:f>
              <c:numCache>
                <c:formatCode>General</c:formatCode>
                <c:ptCount val="1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</c:numCache>
            </c:numRef>
          </c:cat>
          <c:val>
            <c:numRef>
              <c:f>śr_pH!$D$6:$O$6</c:f>
              <c:numCache>
                <c:formatCode>0.0</c:formatCode>
                <c:ptCount val="12"/>
                <c:pt idx="0">
                  <c:v>2.2000000000000002</c:v>
                </c:pt>
                <c:pt idx="1">
                  <c:v>2.3766666666666638</c:v>
                </c:pt>
                <c:pt idx="2">
                  <c:v>2.5724999999999976</c:v>
                </c:pt>
                <c:pt idx="3">
                  <c:v>2.6449999999999996</c:v>
                </c:pt>
                <c:pt idx="4">
                  <c:v>2.592499999999998</c:v>
                </c:pt>
                <c:pt idx="5">
                  <c:v>2.5324999999999975</c:v>
                </c:pt>
                <c:pt idx="6">
                  <c:v>2.5225</c:v>
                </c:pt>
                <c:pt idx="7">
                  <c:v>2.36</c:v>
                </c:pt>
                <c:pt idx="8">
                  <c:v>2.42</c:v>
                </c:pt>
                <c:pt idx="9">
                  <c:v>2.3674999999999997</c:v>
                </c:pt>
                <c:pt idx="10">
                  <c:v>2.2600000000000002</c:v>
                </c:pt>
                <c:pt idx="11">
                  <c:v>2.1549999999999998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4C01-4F41-AC7F-9BF4103D200E}"/>
            </c:ext>
          </c:extLst>
        </c:ser>
        <c:ser>
          <c:idx val="1"/>
          <c:order val="4"/>
          <c:tx>
            <c:strRef>
              <c:f>śr_pH!$A$7</c:f>
              <c:strCache>
                <c:ptCount val="1"/>
                <c:pt idx="0">
                  <c:v>HS-P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x"/>
            <c:size val="5"/>
            <c:spPr>
              <a:ln w="19050">
                <a:solidFill>
                  <a:srgbClr val="FF0000"/>
                </a:solidFill>
              </a:ln>
            </c:spPr>
          </c:marker>
          <c:cat>
            <c:numRef>
              <c:f>śr_pH!$D$1:$O$1</c:f>
              <c:numCache>
                <c:formatCode>General</c:formatCode>
                <c:ptCount val="1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</c:numCache>
            </c:numRef>
          </c:cat>
          <c:val>
            <c:numRef>
              <c:f>śr_pH!$D$7:$O$7</c:f>
              <c:numCache>
                <c:formatCode>0.0</c:formatCode>
                <c:ptCount val="12"/>
                <c:pt idx="0">
                  <c:v>2.2925000000000004</c:v>
                </c:pt>
                <c:pt idx="1">
                  <c:v>2.4099999999999997</c:v>
                </c:pt>
                <c:pt idx="2">
                  <c:v>2.7075000000000022</c:v>
                </c:pt>
                <c:pt idx="3">
                  <c:v>2.8699999999999997</c:v>
                </c:pt>
                <c:pt idx="4">
                  <c:v>2.9699999999999998</c:v>
                </c:pt>
                <c:pt idx="5">
                  <c:v>2.9699999999999998</c:v>
                </c:pt>
                <c:pt idx="6">
                  <c:v>3.0625</c:v>
                </c:pt>
                <c:pt idx="7">
                  <c:v>3.072499999999998</c:v>
                </c:pt>
                <c:pt idx="8">
                  <c:v>3.1375000000000002</c:v>
                </c:pt>
                <c:pt idx="9">
                  <c:v>3.15</c:v>
                </c:pt>
                <c:pt idx="10">
                  <c:v>3.08</c:v>
                </c:pt>
                <c:pt idx="11">
                  <c:v>2.8699999999999997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4C01-4F41-AC7F-9BF4103D200E}"/>
            </c:ext>
          </c:extLst>
        </c:ser>
        <c:ser>
          <c:idx val="2"/>
          <c:order val="5"/>
          <c:tx>
            <c:strRef>
              <c:f>śr_pH!$A$8</c:f>
              <c:strCache>
                <c:ptCount val="1"/>
                <c:pt idx="0">
                  <c:v>HS-c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cat>
            <c:numRef>
              <c:f>śr_pH!$D$1:$O$1</c:f>
              <c:numCache>
                <c:formatCode>General</c:formatCode>
                <c:ptCount val="1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</c:numCache>
            </c:numRef>
          </c:cat>
          <c:val>
            <c:numRef>
              <c:f>śr_pH!$D$8:$O$8</c:f>
              <c:numCache>
                <c:formatCode>0.0</c:formatCode>
                <c:ptCount val="12"/>
                <c:pt idx="0">
                  <c:v>2.23</c:v>
                </c:pt>
                <c:pt idx="1">
                  <c:v>2.3975</c:v>
                </c:pt>
                <c:pt idx="2">
                  <c:v>2.6375000000000002</c:v>
                </c:pt>
                <c:pt idx="3">
                  <c:v>2.7750000000000004</c:v>
                </c:pt>
                <c:pt idx="4">
                  <c:v>2.822499999999998</c:v>
                </c:pt>
                <c:pt idx="5">
                  <c:v>2.822499999999998</c:v>
                </c:pt>
                <c:pt idx="6">
                  <c:v>2.8299999999999987</c:v>
                </c:pt>
                <c:pt idx="7">
                  <c:v>2.7800000000000002</c:v>
                </c:pt>
                <c:pt idx="8">
                  <c:v>2.7749999999999999</c:v>
                </c:pt>
                <c:pt idx="9">
                  <c:v>2.7524999999999977</c:v>
                </c:pt>
                <c:pt idx="10">
                  <c:v>2.7574999999999994</c:v>
                </c:pt>
                <c:pt idx="11">
                  <c:v>2.5700000000000003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4C01-4F41-AC7F-9BF4103D200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4542976"/>
        <c:axId val="214573824"/>
      </c:lineChart>
      <c:catAx>
        <c:axId val="21454297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pl-PL" dirty="0" err="1"/>
                  <a:t>week</a:t>
                </a:r>
                <a:endParaRPr lang="en-US" dirty="0"/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crossAx val="214573824"/>
        <c:crosses val="autoZero"/>
        <c:auto val="1"/>
        <c:lblAlgn val="ctr"/>
        <c:lblOffset val="100"/>
        <c:noMultiLvlLbl val="0"/>
      </c:catAx>
      <c:valAx>
        <c:axId val="214573824"/>
        <c:scaling>
          <c:orientation val="minMax"/>
          <c:min val="1.5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pl-PL"/>
                  <a:t>pH</a:t>
                </a:r>
              </a:p>
            </c:rich>
          </c:tx>
          <c:overlay val="0"/>
        </c:title>
        <c:numFmt formatCode="0.0" sourceLinked="1"/>
        <c:majorTickMark val="none"/>
        <c:minorTickMark val="none"/>
        <c:tickLblPos val="nextTo"/>
        <c:crossAx val="21454297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śr_PEW!$A$3</c:f>
              <c:strCache>
                <c:ptCount val="1"/>
                <c:pt idx="0">
                  <c:v>LS-B</c:v>
                </c:pt>
              </c:strCache>
            </c:strRef>
          </c:tx>
          <c:spPr>
            <a:ln>
              <a:solidFill>
                <a:srgbClr val="00B050"/>
              </a:solidFill>
              <a:prstDash val="dash"/>
            </a:ln>
          </c:spPr>
          <c:marker>
            <c:symbol val="circle"/>
            <c:size val="5"/>
            <c:spPr>
              <a:solidFill>
                <a:srgbClr val="00B050"/>
              </a:solidFill>
              <a:ln>
                <a:solidFill>
                  <a:srgbClr val="00B050"/>
                </a:solidFill>
              </a:ln>
            </c:spPr>
          </c:marker>
          <c:cat>
            <c:numRef>
              <c:f>śr_PEW!$D$1:$O$1</c:f>
              <c:numCache>
                <c:formatCode>General</c:formatCode>
                <c:ptCount val="1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</c:numCache>
            </c:numRef>
          </c:cat>
          <c:val>
            <c:numRef>
              <c:f>śr_PEW!$D$3:$O$3</c:f>
              <c:numCache>
                <c:formatCode>0.00</c:formatCode>
                <c:ptCount val="12"/>
                <c:pt idx="0">
                  <c:v>11.482500000000009</c:v>
                </c:pt>
                <c:pt idx="1">
                  <c:v>2.7374999999999998</c:v>
                </c:pt>
                <c:pt idx="2">
                  <c:v>0.98949999999999949</c:v>
                </c:pt>
                <c:pt idx="3">
                  <c:v>0.77825000000000055</c:v>
                </c:pt>
                <c:pt idx="4">
                  <c:v>0.86050000000000004</c:v>
                </c:pt>
                <c:pt idx="5">
                  <c:v>0.81975000000000053</c:v>
                </c:pt>
                <c:pt idx="6">
                  <c:v>0.71825000000000061</c:v>
                </c:pt>
                <c:pt idx="7">
                  <c:v>0.78550000000000009</c:v>
                </c:pt>
                <c:pt idx="8">
                  <c:v>0.59749999999999959</c:v>
                </c:pt>
                <c:pt idx="9">
                  <c:v>0.75525000000000053</c:v>
                </c:pt>
                <c:pt idx="10">
                  <c:v>0.74000000000000055</c:v>
                </c:pt>
                <c:pt idx="11">
                  <c:v>0.71449999999999991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6A7-4B5E-90D4-61741F96D34D}"/>
            </c:ext>
          </c:extLst>
        </c:ser>
        <c:ser>
          <c:idx val="1"/>
          <c:order val="1"/>
          <c:tx>
            <c:strRef>
              <c:f>śr_PEW!$A$4</c:f>
              <c:strCache>
                <c:ptCount val="1"/>
                <c:pt idx="0">
                  <c:v>LS-P</c:v>
                </c:pt>
              </c:strCache>
            </c:strRef>
          </c:tx>
          <c:spPr>
            <a:ln>
              <a:solidFill>
                <a:srgbClr val="00B050"/>
              </a:solidFill>
              <a:prstDash val="dash"/>
            </a:ln>
          </c:spPr>
          <c:marker>
            <c:symbol val="x"/>
            <c:size val="5"/>
            <c:spPr>
              <a:solidFill>
                <a:schemeClr val="bg1"/>
              </a:solidFill>
              <a:ln w="19050">
                <a:solidFill>
                  <a:srgbClr val="00B050"/>
                </a:solidFill>
              </a:ln>
            </c:spPr>
          </c:marker>
          <c:cat>
            <c:numRef>
              <c:f>śr_PEW!$D$1:$O$1</c:f>
              <c:numCache>
                <c:formatCode>General</c:formatCode>
                <c:ptCount val="1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</c:numCache>
            </c:numRef>
          </c:cat>
          <c:val>
            <c:numRef>
              <c:f>śr_PEW!$D$4:$O$4</c:f>
              <c:numCache>
                <c:formatCode>0.00</c:formatCode>
                <c:ptCount val="12"/>
                <c:pt idx="0">
                  <c:v>10.907500000000002</c:v>
                </c:pt>
                <c:pt idx="1">
                  <c:v>2.6749999999999998</c:v>
                </c:pt>
                <c:pt idx="2">
                  <c:v>0.94450000000000001</c:v>
                </c:pt>
                <c:pt idx="3">
                  <c:v>0.32975000000000032</c:v>
                </c:pt>
                <c:pt idx="4">
                  <c:v>0.19600000000000001</c:v>
                </c:pt>
                <c:pt idx="5">
                  <c:v>0.15775000000000014</c:v>
                </c:pt>
                <c:pt idx="6">
                  <c:v>0.13725000000000001</c:v>
                </c:pt>
                <c:pt idx="7">
                  <c:v>0.13125000000000001</c:v>
                </c:pt>
                <c:pt idx="8">
                  <c:v>0.12100000000000002</c:v>
                </c:pt>
                <c:pt idx="9">
                  <c:v>0.10925000000000007</c:v>
                </c:pt>
                <c:pt idx="10">
                  <c:v>0.111</c:v>
                </c:pt>
                <c:pt idx="11">
                  <c:v>9.9000000000000046E-2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6A7-4B5E-90D4-61741F96D34D}"/>
            </c:ext>
          </c:extLst>
        </c:ser>
        <c:ser>
          <c:idx val="2"/>
          <c:order val="2"/>
          <c:tx>
            <c:strRef>
              <c:f>śr_PEW!$A$5</c:f>
              <c:strCache>
                <c:ptCount val="1"/>
                <c:pt idx="0">
                  <c:v>LS-c</c:v>
                </c:pt>
              </c:strCache>
            </c:strRef>
          </c:tx>
          <c:spPr>
            <a:ln>
              <a:solidFill>
                <a:srgbClr val="00B050"/>
              </a:solidFill>
              <a:prstDash val="dash"/>
            </a:ln>
          </c:spPr>
          <c:marker>
            <c:symbol val="none"/>
          </c:marker>
          <c:cat>
            <c:numRef>
              <c:f>śr_PEW!$D$1:$O$1</c:f>
              <c:numCache>
                <c:formatCode>General</c:formatCode>
                <c:ptCount val="1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</c:numCache>
            </c:numRef>
          </c:cat>
          <c:val>
            <c:numRef>
              <c:f>śr_PEW!$D$5:$O$5</c:f>
              <c:numCache>
                <c:formatCode>0.00</c:formatCode>
                <c:ptCount val="12"/>
                <c:pt idx="0">
                  <c:v>10.8</c:v>
                </c:pt>
                <c:pt idx="1">
                  <c:v>3.0249999999999999</c:v>
                </c:pt>
                <c:pt idx="2">
                  <c:v>1.27275</c:v>
                </c:pt>
                <c:pt idx="3">
                  <c:v>0.52825</c:v>
                </c:pt>
                <c:pt idx="4">
                  <c:v>0.31450000000000028</c:v>
                </c:pt>
                <c:pt idx="5">
                  <c:v>0.27775</c:v>
                </c:pt>
                <c:pt idx="6">
                  <c:v>0.30200000000000032</c:v>
                </c:pt>
                <c:pt idx="7">
                  <c:v>0.45775000000000005</c:v>
                </c:pt>
                <c:pt idx="8">
                  <c:v>0.73400000000000054</c:v>
                </c:pt>
                <c:pt idx="9">
                  <c:v>0.95124999999999993</c:v>
                </c:pt>
                <c:pt idx="10">
                  <c:v>1.1115000000000002</c:v>
                </c:pt>
                <c:pt idx="11">
                  <c:v>1.1202500000000013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76A7-4B5E-90D4-61741F96D34D}"/>
            </c:ext>
          </c:extLst>
        </c:ser>
        <c:ser>
          <c:idx val="3"/>
          <c:order val="3"/>
          <c:tx>
            <c:strRef>
              <c:f>śr_PEW!$A$6</c:f>
              <c:strCache>
                <c:ptCount val="1"/>
                <c:pt idx="0">
                  <c:v>HS-B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circle"/>
            <c:size val="5"/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marker>
          <c:cat>
            <c:numRef>
              <c:f>śr_PEW!$D$1:$O$1</c:f>
              <c:numCache>
                <c:formatCode>General</c:formatCode>
                <c:ptCount val="1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</c:numCache>
            </c:numRef>
          </c:cat>
          <c:val>
            <c:numRef>
              <c:f>śr_PEW!$D$6:$O$6</c:f>
              <c:numCache>
                <c:formatCode>0.00</c:formatCode>
                <c:ptCount val="12"/>
                <c:pt idx="0">
                  <c:v>5.5200000000000005</c:v>
                </c:pt>
                <c:pt idx="1">
                  <c:v>3.3566666666666642</c:v>
                </c:pt>
                <c:pt idx="2">
                  <c:v>3.2600000000000002</c:v>
                </c:pt>
                <c:pt idx="3">
                  <c:v>2.9949999999999997</c:v>
                </c:pt>
                <c:pt idx="4">
                  <c:v>2.5249999999999995</c:v>
                </c:pt>
                <c:pt idx="5">
                  <c:v>3.12</c:v>
                </c:pt>
                <c:pt idx="6">
                  <c:v>3.2250000000000001</c:v>
                </c:pt>
                <c:pt idx="7">
                  <c:v>4.0524999999999975</c:v>
                </c:pt>
                <c:pt idx="8">
                  <c:v>4.1724999999999985</c:v>
                </c:pt>
                <c:pt idx="9">
                  <c:v>4.4149999999999965</c:v>
                </c:pt>
                <c:pt idx="10">
                  <c:v>4.7224999999999975</c:v>
                </c:pt>
                <c:pt idx="11">
                  <c:v>4.7450000000000001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76A7-4B5E-90D4-61741F96D34D}"/>
            </c:ext>
          </c:extLst>
        </c:ser>
        <c:ser>
          <c:idx val="4"/>
          <c:order val="4"/>
          <c:tx>
            <c:strRef>
              <c:f>śr_PEW!$A$7</c:f>
              <c:strCache>
                <c:ptCount val="1"/>
                <c:pt idx="0">
                  <c:v>HS-P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x"/>
            <c:size val="5"/>
            <c:spPr>
              <a:noFill/>
              <a:ln w="19050">
                <a:solidFill>
                  <a:srgbClr val="FF0000"/>
                </a:solidFill>
              </a:ln>
            </c:spPr>
          </c:marker>
          <c:cat>
            <c:numRef>
              <c:f>śr_PEW!$D$1:$O$1</c:f>
              <c:numCache>
                <c:formatCode>General</c:formatCode>
                <c:ptCount val="1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</c:numCache>
            </c:numRef>
          </c:cat>
          <c:val>
            <c:numRef>
              <c:f>śr_PEW!$D$7:$O$7</c:f>
              <c:numCache>
                <c:formatCode>0.00</c:formatCode>
                <c:ptCount val="12"/>
                <c:pt idx="0">
                  <c:v>4.5124999999999975</c:v>
                </c:pt>
                <c:pt idx="1">
                  <c:v>3.4175000000000004</c:v>
                </c:pt>
                <c:pt idx="2">
                  <c:v>2.7524999999999977</c:v>
                </c:pt>
                <c:pt idx="3">
                  <c:v>2.6149999999999998</c:v>
                </c:pt>
                <c:pt idx="4">
                  <c:v>2.3349999999999982</c:v>
                </c:pt>
                <c:pt idx="5">
                  <c:v>2.3499999999999988</c:v>
                </c:pt>
                <c:pt idx="6">
                  <c:v>2.2025000000000001</c:v>
                </c:pt>
                <c:pt idx="7">
                  <c:v>2.3749999999999987</c:v>
                </c:pt>
                <c:pt idx="8">
                  <c:v>2.3625000000000003</c:v>
                </c:pt>
                <c:pt idx="9">
                  <c:v>2.4324999999999974</c:v>
                </c:pt>
                <c:pt idx="10">
                  <c:v>2.4824999999999977</c:v>
                </c:pt>
                <c:pt idx="11">
                  <c:v>2.4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76A7-4B5E-90D4-61741F96D34D}"/>
            </c:ext>
          </c:extLst>
        </c:ser>
        <c:ser>
          <c:idx val="5"/>
          <c:order val="5"/>
          <c:tx>
            <c:strRef>
              <c:f>śr_PEW!$A$8</c:f>
              <c:strCache>
                <c:ptCount val="1"/>
                <c:pt idx="0">
                  <c:v>HS-c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cat>
            <c:numRef>
              <c:f>śr_PEW!$D$1:$O$1</c:f>
              <c:numCache>
                <c:formatCode>General</c:formatCode>
                <c:ptCount val="1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</c:numCache>
            </c:numRef>
          </c:cat>
          <c:val>
            <c:numRef>
              <c:f>śr_PEW!$D$8:$O$8</c:f>
              <c:numCache>
                <c:formatCode>0.00</c:formatCode>
                <c:ptCount val="12"/>
                <c:pt idx="0">
                  <c:v>4.8474999999999975</c:v>
                </c:pt>
                <c:pt idx="1">
                  <c:v>3.2875000000000023</c:v>
                </c:pt>
                <c:pt idx="2">
                  <c:v>2.8324999999999969</c:v>
                </c:pt>
                <c:pt idx="3">
                  <c:v>2.6349999999999998</c:v>
                </c:pt>
                <c:pt idx="4">
                  <c:v>2.4724999999999979</c:v>
                </c:pt>
                <c:pt idx="5">
                  <c:v>2.4549999999999987</c:v>
                </c:pt>
                <c:pt idx="6">
                  <c:v>2.4225000000000003</c:v>
                </c:pt>
                <c:pt idx="7">
                  <c:v>2.7475000000000023</c:v>
                </c:pt>
                <c:pt idx="8">
                  <c:v>2.8749999999999987</c:v>
                </c:pt>
                <c:pt idx="9">
                  <c:v>2.9499999999999997</c:v>
                </c:pt>
                <c:pt idx="10">
                  <c:v>2.952499999999997</c:v>
                </c:pt>
                <c:pt idx="11">
                  <c:v>2.74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76A7-4B5E-90D4-61741F96D34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4654976"/>
        <c:axId val="214656896"/>
      </c:lineChart>
      <c:catAx>
        <c:axId val="21465497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pl-PL" dirty="0" err="1"/>
                  <a:t>week</a:t>
                </a:r>
                <a:endParaRPr lang="en-US" dirty="0"/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crossAx val="214656896"/>
        <c:crosses val="autoZero"/>
        <c:auto val="1"/>
        <c:lblAlgn val="ctr"/>
        <c:lblOffset val="100"/>
        <c:noMultiLvlLbl val="0"/>
      </c:catAx>
      <c:valAx>
        <c:axId val="214656896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pl-PL" sz="1000" b="1" i="0" baseline="0" dirty="0"/>
                  <a:t>PEW [mS·cm</a:t>
                </a:r>
                <a:r>
                  <a:rPr lang="pl-PL" sz="1000" b="1" i="0" baseline="30000" dirty="0"/>
                  <a:t>-1</a:t>
                </a:r>
                <a:r>
                  <a:rPr lang="pl-PL" sz="1000" b="1" i="0" baseline="0" dirty="0"/>
                  <a:t>]</a:t>
                </a:r>
                <a:endParaRPr lang="pl-PL" sz="1000" dirty="0"/>
              </a:p>
            </c:rich>
          </c:tx>
          <c:layout>
            <c:manualLayout>
              <c:xMode val="edge"/>
              <c:yMode val="edge"/>
              <c:x val="2.4816687034773938E-2"/>
              <c:y val="0.29339353223048958"/>
            </c:manualLayout>
          </c:layout>
          <c:overlay val="0"/>
        </c:title>
        <c:numFmt formatCode="0.00" sourceLinked="1"/>
        <c:majorTickMark val="none"/>
        <c:minorTickMark val="none"/>
        <c:tickLblPos val="nextTo"/>
        <c:crossAx val="214654976"/>
        <c:crosses val="autoZero"/>
        <c:crossBetween val="between"/>
      </c:valAx>
      <c:spPr>
        <a:ln>
          <a:prstDash val="dash"/>
        </a:ln>
      </c:spPr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Arkusz1!$X$17</c:f>
              <c:strCache>
                <c:ptCount val="1"/>
                <c:pt idx="0">
                  <c:v>S [mg/kg]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</c:spPr>
            <c:extLst>
              <c:ext xmlns:c16="http://schemas.microsoft.com/office/drawing/2014/chart" uri="{C3380CC4-5D6E-409C-BE32-E72D297353CC}">
                <c16:uniqueId val="{00000000-D760-4F67-8223-3F40361F1EDD}"/>
              </c:ext>
            </c:extLst>
          </c:dPt>
          <c:dPt>
            <c:idx val="1"/>
            <c:invertIfNegative val="0"/>
            <c:bubble3D val="0"/>
            <c:spPr>
              <a:solidFill>
                <a:srgbClr val="00B050"/>
              </a:solidFill>
            </c:spPr>
            <c:extLst>
              <c:ext xmlns:c16="http://schemas.microsoft.com/office/drawing/2014/chart" uri="{C3380CC4-5D6E-409C-BE32-E72D297353CC}">
                <c16:uniqueId val="{00000001-D760-4F67-8223-3F40361F1EDD}"/>
              </c:ext>
            </c:extLst>
          </c:dPt>
          <c:dPt>
            <c:idx val="2"/>
            <c:invertIfNegative val="0"/>
            <c:bubble3D val="0"/>
            <c:spPr>
              <a:solidFill>
                <a:srgbClr val="00B050"/>
              </a:solidFill>
            </c:spPr>
            <c:extLst>
              <c:ext xmlns:c16="http://schemas.microsoft.com/office/drawing/2014/chart" uri="{C3380CC4-5D6E-409C-BE32-E72D297353CC}">
                <c16:uniqueId val="{00000002-D760-4F67-8223-3F40361F1EDD}"/>
              </c:ext>
            </c:extLst>
          </c:dPt>
          <c:dPt>
            <c:idx val="3"/>
            <c:invertIfNegative val="0"/>
            <c:bubble3D val="0"/>
            <c:spPr>
              <a:solidFill>
                <a:srgbClr val="00B050"/>
              </a:solidFill>
            </c:spPr>
            <c:extLst>
              <c:ext xmlns:c16="http://schemas.microsoft.com/office/drawing/2014/chart" uri="{C3380CC4-5D6E-409C-BE32-E72D297353CC}">
                <c16:uniqueId val="{00000003-D760-4F67-8223-3F40361F1EDD}"/>
              </c:ext>
            </c:extLst>
          </c:dPt>
          <c:dPt>
            <c:idx val="5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4-D760-4F67-8223-3F40361F1EDD}"/>
              </c:ext>
            </c:extLst>
          </c:dPt>
          <c:dPt>
            <c:idx val="6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5-D760-4F67-8223-3F40361F1EDD}"/>
              </c:ext>
            </c:extLst>
          </c:dPt>
          <c:dPt>
            <c:idx val="7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6-D760-4F67-8223-3F40361F1EDD}"/>
              </c:ext>
            </c:extLst>
          </c:dPt>
          <c:dPt>
            <c:idx val="8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7-D760-4F67-8223-3F40361F1EDD}"/>
              </c:ext>
            </c:extLst>
          </c:dPt>
          <c:errBars>
            <c:errBarType val="both"/>
            <c:errValType val="cust"/>
            <c:noEndCap val="0"/>
            <c:plus>
              <c:numRef>
                <c:f>Arkusz1!$Y$18:$AG$18</c:f>
                <c:numCache>
                  <c:formatCode>General</c:formatCode>
                  <c:ptCount val="9"/>
                  <c:pt idx="0">
                    <c:v>482.57728223915962</c:v>
                  </c:pt>
                  <c:pt idx="1">
                    <c:v>396.9455588196783</c:v>
                  </c:pt>
                  <c:pt idx="2">
                    <c:v>1319.2530901359808</c:v>
                  </c:pt>
                  <c:pt idx="3">
                    <c:v>1870.4747550198758</c:v>
                  </c:pt>
                  <c:pt idx="5">
                    <c:v>2669.6964090822557</c:v>
                  </c:pt>
                  <c:pt idx="6">
                    <c:v>9568.4626900040639</c:v>
                  </c:pt>
                  <c:pt idx="7">
                    <c:v>4032.9831287356842</c:v>
                  </c:pt>
                  <c:pt idx="8">
                    <c:v>4290.5515962402824</c:v>
                  </c:pt>
                </c:numCache>
              </c:numRef>
            </c:plus>
            <c:minus>
              <c:numRef>
                <c:f>Arkusz1!$Y$18:$AG$18</c:f>
                <c:numCache>
                  <c:formatCode>General</c:formatCode>
                  <c:ptCount val="9"/>
                  <c:pt idx="0">
                    <c:v>482.57728223915962</c:v>
                  </c:pt>
                  <c:pt idx="1">
                    <c:v>396.9455588196783</c:v>
                  </c:pt>
                  <c:pt idx="2">
                    <c:v>1319.2530901359808</c:v>
                  </c:pt>
                  <c:pt idx="3">
                    <c:v>1870.4747550198758</c:v>
                  </c:pt>
                  <c:pt idx="5">
                    <c:v>2669.6964090822557</c:v>
                  </c:pt>
                  <c:pt idx="6">
                    <c:v>9568.4626900040639</c:v>
                  </c:pt>
                  <c:pt idx="7">
                    <c:v>4032.9831287356842</c:v>
                  </c:pt>
                  <c:pt idx="8">
                    <c:v>4290.5515962402824</c:v>
                  </c:pt>
                </c:numCache>
              </c:numRef>
            </c:minus>
          </c:errBars>
          <c:cat>
            <c:multiLvlStrRef>
              <c:f>Arkusz1!$Y$13:$AG$14</c:f>
              <c:multiLvlStrCache>
                <c:ptCount val="9"/>
                <c:lvl>
                  <c:pt idx="0">
                    <c:v>LS</c:v>
                  </c:pt>
                  <c:pt idx="1">
                    <c:v>LS-c</c:v>
                  </c:pt>
                  <c:pt idx="2">
                    <c:v>LS-B</c:v>
                  </c:pt>
                  <c:pt idx="3">
                    <c:v>LS-P</c:v>
                  </c:pt>
                  <c:pt idx="4">
                    <c:v> </c:v>
                  </c:pt>
                  <c:pt idx="5">
                    <c:v>HS</c:v>
                  </c:pt>
                  <c:pt idx="6">
                    <c:v>HS-c</c:v>
                  </c:pt>
                  <c:pt idx="7">
                    <c:v>HS-B</c:v>
                  </c:pt>
                  <c:pt idx="8">
                    <c:v>HS-P</c:v>
                  </c:pt>
                </c:lvl>
                <c:lvl>
                  <c:pt idx="0">
                    <c:v>s</c:v>
                  </c:pt>
                  <c:pt idx="1">
                    <c:v>f</c:v>
                  </c:pt>
                  <c:pt idx="4">
                    <c:v> </c:v>
                  </c:pt>
                  <c:pt idx="5">
                    <c:v>s</c:v>
                  </c:pt>
                  <c:pt idx="6">
                    <c:v>f</c:v>
                  </c:pt>
                </c:lvl>
              </c:multiLvlStrCache>
            </c:multiLvlStrRef>
          </c:cat>
          <c:val>
            <c:numRef>
              <c:f>Arkusz1!$Y$17:$AG$17</c:f>
              <c:numCache>
                <c:formatCode>0</c:formatCode>
                <c:ptCount val="9"/>
                <c:pt idx="0">
                  <c:v>5090</c:v>
                </c:pt>
                <c:pt idx="1">
                  <c:v>6446.55</c:v>
                </c:pt>
                <c:pt idx="2">
                  <c:v>5946.8250000000044</c:v>
                </c:pt>
                <c:pt idx="3">
                  <c:v>6177.6250000000045</c:v>
                </c:pt>
                <c:pt idx="5">
                  <c:v>42520.75</c:v>
                </c:pt>
                <c:pt idx="6">
                  <c:v>35634.25</c:v>
                </c:pt>
                <c:pt idx="7">
                  <c:v>33246.75</c:v>
                </c:pt>
                <c:pt idx="8">
                  <c:v>34156.5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D760-4F67-8223-3F40361F1ED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4795392"/>
        <c:axId val="214796928"/>
      </c:barChart>
      <c:catAx>
        <c:axId val="21479539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14796928"/>
        <c:crosses val="autoZero"/>
        <c:auto val="1"/>
        <c:lblAlgn val="ctr"/>
        <c:lblOffset val="100"/>
        <c:noMultiLvlLbl val="0"/>
      </c:catAx>
      <c:valAx>
        <c:axId val="214796928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pl-PL"/>
                  <a:t>St [mg·kg </a:t>
                </a:r>
                <a:r>
                  <a:rPr lang="pl-PL" baseline="30000"/>
                  <a:t>-1</a:t>
                </a:r>
                <a:r>
                  <a:rPr lang="pl-PL"/>
                  <a:t>]</a:t>
                </a:r>
              </a:p>
            </c:rich>
          </c:tx>
          <c:overlay val="0"/>
        </c:title>
        <c:numFmt formatCode="0" sourceLinked="1"/>
        <c:majorTickMark val="out"/>
        <c:minorTickMark val="none"/>
        <c:tickLblPos val="nextTo"/>
        <c:crossAx val="21479539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09CA48B-F075-4848-8434-21F1DBEBAA40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8CFBA468-1FEB-474D-AB60-FC64817DDF2E}">
      <dgm:prSet phldrT="[Tekst]"/>
      <dgm:spPr/>
      <dgm:t>
        <a:bodyPr/>
        <a:lstStyle/>
        <a:p>
          <a:r>
            <a:rPr lang="pl-PL" dirty="0"/>
            <a:t>7 </a:t>
          </a:r>
          <a:r>
            <a:rPr lang="pl-PL" dirty="0" err="1"/>
            <a:t>sq</a:t>
          </a:r>
          <a:r>
            <a:rPr lang="pl-PL" dirty="0"/>
            <a:t> km (3.7 </a:t>
          </a:r>
          <a:r>
            <a:rPr lang="pl-PL" dirty="0" err="1"/>
            <a:t>sq</a:t>
          </a:r>
          <a:r>
            <a:rPr lang="pl-PL" dirty="0"/>
            <a:t> km PGL LP)</a:t>
          </a:r>
        </a:p>
        <a:p>
          <a:r>
            <a:rPr lang="pl-PL" dirty="0" err="1"/>
            <a:t>Reclamation</a:t>
          </a:r>
          <a:r>
            <a:rPr lang="pl-PL" dirty="0"/>
            <a:t> to </a:t>
          </a:r>
          <a:r>
            <a:rPr lang="pl-PL" dirty="0" err="1"/>
            <a:t>forest</a:t>
          </a:r>
          <a:endParaRPr lang="pl-PL" dirty="0"/>
        </a:p>
      </dgm:t>
    </dgm:pt>
    <dgm:pt modelId="{639C4864-5C19-41AD-8510-28B17F76F53F}" type="parTrans" cxnId="{B20783D8-D9AA-4763-BB7D-B6F690C649F7}">
      <dgm:prSet/>
      <dgm:spPr/>
      <dgm:t>
        <a:bodyPr/>
        <a:lstStyle/>
        <a:p>
          <a:endParaRPr lang="pl-PL"/>
        </a:p>
      </dgm:t>
    </dgm:pt>
    <dgm:pt modelId="{95DC12D4-6F25-4B4C-924F-AA8E9CBC0650}" type="sibTrans" cxnId="{B20783D8-D9AA-4763-BB7D-B6F690C649F7}">
      <dgm:prSet/>
      <dgm:spPr/>
      <dgm:t>
        <a:bodyPr/>
        <a:lstStyle/>
        <a:p>
          <a:endParaRPr lang="pl-PL"/>
        </a:p>
      </dgm:t>
    </dgm:pt>
    <dgm:pt modelId="{8BBB75B5-AEFE-44E3-960A-4B06ADEA5CC6}">
      <dgm:prSet phldrT="[Tekst]"/>
      <dgm:spPr/>
      <dgm:t>
        <a:bodyPr/>
        <a:lstStyle/>
        <a:p>
          <a:r>
            <a:rPr lang="pl-PL" dirty="0"/>
            <a:t>3.32 </a:t>
          </a:r>
          <a:r>
            <a:rPr lang="pl-PL" dirty="0" err="1"/>
            <a:t>sq</a:t>
          </a:r>
          <a:r>
            <a:rPr lang="pl-PL" dirty="0"/>
            <a:t> km</a:t>
          </a:r>
        </a:p>
        <a:p>
          <a:r>
            <a:rPr lang="pl-PL" dirty="0"/>
            <a:t>Nowa Dęba </a:t>
          </a:r>
          <a:r>
            <a:rPr lang="pl-PL" dirty="0" err="1"/>
            <a:t>forest</a:t>
          </a:r>
          <a:r>
            <a:rPr lang="pl-PL" dirty="0"/>
            <a:t> </a:t>
          </a:r>
          <a:r>
            <a:rPr lang="pl-PL" dirty="0" err="1"/>
            <a:t>inspectorate</a:t>
          </a:r>
          <a:endParaRPr lang="pl-PL" dirty="0"/>
        </a:p>
      </dgm:t>
    </dgm:pt>
    <dgm:pt modelId="{3C938565-3755-417D-A26C-CE95630B424B}" type="parTrans" cxnId="{630B28F7-DE4A-4115-9D71-6E6C59212BDE}">
      <dgm:prSet/>
      <dgm:spPr/>
      <dgm:t>
        <a:bodyPr/>
        <a:lstStyle/>
        <a:p>
          <a:endParaRPr lang="pl-PL"/>
        </a:p>
      </dgm:t>
    </dgm:pt>
    <dgm:pt modelId="{2984FB5B-7F4A-4362-ADE8-87AA18150F6D}" type="sibTrans" cxnId="{630B28F7-DE4A-4115-9D71-6E6C59212BDE}">
      <dgm:prSet/>
      <dgm:spPr/>
      <dgm:t>
        <a:bodyPr/>
        <a:lstStyle/>
        <a:p>
          <a:endParaRPr lang="pl-PL"/>
        </a:p>
      </dgm:t>
    </dgm:pt>
    <dgm:pt modelId="{12E63DC5-336B-4DAB-AC48-2B1740FB275F}">
      <dgm:prSet phldrT="[Tekst]"/>
      <dgm:spPr/>
      <dgm:t>
        <a:bodyPr/>
        <a:lstStyle/>
        <a:p>
          <a:r>
            <a:rPr lang="pl-PL" dirty="0"/>
            <a:t>2.17 </a:t>
          </a:r>
          <a:r>
            <a:rPr lang="pl-PL" dirty="0" err="1"/>
            <a:t>sq</a:t>
          </a:r>
          <a:r>
            <a:rPr lang="pl-PL" dirty="0"/>
            <a:t> km</a:t>
          </a:r>
          <a:br>
            <a:rPr lang="pl-PL" dirty="0"/>
          </a:br>
          <a:r>
            <a:rPr lang="pl-PL" dirty="0"/>
            <a:t> </a:t>
          </a:r>
          <a:br>
            <a:rPr lang="pl-PL" dirty="0"/>
          </a:br>
          <a:r>
            <a:rPr lang="pl-PL" dirty="0" err="1"/>
            <a:t>researched</a:t>
          </a:r>
          <a:r>
            <a:rPr lang="pl-PL" dirty="0"/>
            <a:t> </a:t>
          </a:r>
          <a:r>
            <a:rPr lang="pl-PL" dirty="0" err="1"/>
            <a:t>area</a:t>
          </a:r>
          <a:endParaRPr lang="pl-PL" dirty="0"/>
        </a:p>
      </dgm:t>
    </dgm:pt>
    <dgm:pt modelId="{6B52FDC2-DABD-4D0B-94AB-966BD0114F65}" type="parTrans" cxnId="{08317716-AAD0-416B-89F5-FD6624206152}">
      <dgm:prSet/>
      <dgm:spPr/>
      <dgm:t>
        <a:bodyPr/>
        <a:lstStyle/>
        <a:p>
          <a:endParaRPr lang="pl-PL"/>
        </a:p>
      </dgm:t>
    </dgm:pt>
    <dgm:pt modelId="{EFDBDADF-0A12-4013-ADC5-93A8085D5899}" type="sibTrans" cxnId="{08317716-AAD0-416B-89F5-FD6624206152}">
      <dgm:prSet/>
      <dgm:spPr/>
      <dgm:t>
        <a:bodyPr/>
        <a:lstStyle/>
        <a:p>
          <a:endParaRPr lang="pl-PL"/>
        </a:p>
      </dgm:t>
    </dgm:pt>
    <dgm:pt modelId="{999A9931-3986-4C59-BB09-E62E2E6B4E96}">
      <dgm:prSet phldrT="[Tekst]"/>
      <dgm:spPr/>
      <dgm:t>
        <a:bodyPr/>
        <a:lstStyle/>
        <a:p>
          <a:r>
            <a:rPr lang="pl-PL" dirty="0"/>
            <a:t>0.42 </a:t>
          </a:r>
          <a:r>
            <a:rPr lang="pl-PL" dirty="0" err="1"/>
            <a:t>sq</a:t>
          </a:r>
          <a:r>
            <a:rPr lang="pl-PL" dirty="0"/>
            <a:t> km </a:t>
          </a:r>
        </a:p>
        <a:p>
          <a:r>
            <a:rPr lang="pl-PL" dirty="0"/>
            <a:t>Rozwadów </a:t>
          </a:r>
          <a:r>
            <a:rPr lang="pl-PL" dirty="0" err="1"/>
            <a:t>forest</a:t>
          </a:r>
          <a:r>
            <a:rPr lang="pl-PL" dirty="0"/>
            <a:t> </a:t>
          </a:r>
          <a:r>
            <a:rPr lang="pl-PL" dirty="0" err="1"/>
            <a:t>inspectorate</a:t>
          </a:r>
          <a:endParaRPr lang="pl-PL" dirty="0"/>
        </a:p>
      </dgm:t>
    </dgm:pt>
    <dgm:pt modelId="{4F08F72A-2857-47CF-B955-BFA6B3668A24}" type="parTrans" cxnId="{FE6F0522-4C6E-4EC0-A1BD-970E232C6176}">
      <dgm:prSet/>
      <dgm:spPr/>
      <dgm:t>
        <a:bodyPr/>
        <a:lstStyle/>
        <a:p>
          <a:endParaRPr lang="pl-PL"/>
        </a:p>
      </dgm:t>
    </dgm:pt>
    <dgm:pt modelId="{0B3F3E81-EDCC-4AF9-B0A3-016D520F62FA}" type="sibTrans" cxnId="{FE6F0522-4C6E-4EC0-A1BD-970E232C6176}">
      <dgm:prSet/>
      <dgm:spPr/>
      <dgm:t>
        <a:bodyPr/>
        <a:lstStyle/>
        <a:p>
          <a:endParaRPr lang="pl-PL"/>
        </a:p>
      </dgm:t>
    </dgm:pt>
    <dgm:pt modelId="{07D33493-74E1-4242-BA56-A9BD9B489E0D}" type="pres">
      <dgm:prSet presAssocID="{B09CA48B-F075-4848-8434-21F1DBEBAA40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D02C5C89-5BFD-4FA7-825F-FB7A3AE14662}" type="pres">
      <dgm:prSet presAssocID="{8CFBA468-1FEB-474D-AB60-FC64817DDF2E}" presName="hierRoot1" presStyleCnt="0">
        <dgm:presLayoutVars>
          <dgm:hierBranch val="init"/>
        </dgm:presLayoutVars>
      </dgm:prSet>
      <dgm:spPr/>
    </dgm:pt>
    <dgm:pt modelId="{7FAF853B-21A3-4E99-93CA-0C9FCC4CF430}" type="pres">
      <dgm:prSet presAssocID="{8CFBA468-1FEB-474D-AB60-FC64817DDF2E}" presName="rootComposite1" presStyleCnt="0"/>
      <dgm:spPr/>
    </dgm:pt>
    <dgm:pt modelId="{07428DF7-A280-476E-B32E-AE9C26EB81A5}" type="pres">
      <dgm:prSet presAssocID="{8CFBA468-1FEB-474D-AB60-FC64817DDF2E}" presName="rootText1" presStyleLbl="node0" presStyleIdx="0" presStyleCnt="1">
        <dgm:presLayoutVars>
          <dgm:chPref val="3"/>
        </dgm:presLayoutVars>
      </dgm:prSet>
      <dgm:spPr/>
    </dgm:pt>
    <dgm:pt modelId="{13FEAA47-DC55-4317-AB68-28BE43D3B202}" type="pres">
      <dgm:prSet presAssocID="{8CFBA468-1FEB-474D-AB60-FC64817DDF2E}" presName="rootConnector1" presStyleLbl="node1" presStyleIdx="0" presStyleCnt="0"/>
      <dgm:spPr/>
    </dgm:pt>
    <dgm:pt modelId="{515A456E-C6C0-4DA8-BC1D-BE48774DF457}" type="pres">
      <dgm:prSet presAssocID="{8CFBA468-1FEB-474D-AB60-FC64817DDF2E}" presName="hierChild2" presStyleCnt="0"/>
      <dgm:spPr/>
    </dgm:pt>
    <dgm:pt modelId="{82F0F0A9-D000-498B-8009-8A287C9B2C89}" type="pres">
      <dgm:prSet presAssocID="{3C938565-3755-417D-A26C-CE95630B424B}" presName="Name37" presStyleLbl="parChTrans1D2" presStyleIdx="0" presStyleCnt="2"/>
      <dgm:spPr/>
    </dgm:pt>
    <dgm:pt modelId="{B65B47B4-05A7-40C5-893A-55E5908D26BC}" type="pres">
      <dgm:prSet presAssocID="{8BBB75B5-AEFE-44E3-960A-4B06ADEA5CC6}" presName="hierRoot2" presStyleCnt="0">
        <dgm:presLayoutVars>
          <dgm:hierBranch val="init"/>
        </dgm:presLayoutVars>
      </dgm:prSet>
      <dgm:spPr/>
    </dgm:pt>
    <dgm:pt modelId="{88F28358-BD7C-40C9-AF6C-B49A3554A5B7}" type="pres">
      <dgm:prSet presAssocID="{8BBB75B5-AEFE-44E3-960A-4B06ADEA5CC6}" presName="rootComposite" presStyleCnt="0"/>
      <dgm:spPr/>
    </dgm:pt>
    <dgm:pt modelId="{6EBA1209-21DE-43DF-AAB8-8CB73011D15A}" type="pres">
      <dgm:prSet presAssocID="{8BBB75B5-AEFE-44E3-960A-4B06ADEA5CC6}" presName="rootText" presStyleLbl="node2" presStyleIdx="0" presStyleCnt="2">
        <dgm:presLayoutVars>
          <dgm:chPref val="3"/>
        </dgm:presLayoutVars>
      </dgm:prSet>
      <dgm:spPr/>
    </dgm:pt>
    <dgm:pt modelId="{8A7C9B59-D659-4EEA-B0C6-928690E990E9}" type="pres">
      <dgm:prSet presAssocID="{8BBB75B5-AEFE-44E3-960A-4B06ADEA5CC6}" presName="rootConnector" presStyleLbl="node2" presStyleIdx="0" presStyleCnt="2"/>
      <dgm:spPr/>
    </dgm:pt>
    <dgm:pt modelId="{1CDB76C5-F28F-45C0-AD82-1DEBD9BCC63C}" type="pres">
      <dgm:prSet presAssocID="{8BBB75B5-AEFE-44E3-960A-4B06ADEA5CC6}" presName="hierChild4" presStyleCnt="0"/>
      <dgm:spPr/>
    </dgm:pt>
    <dgm:pt modelId="{8180A9E5-9E78-4B08-A48D-6CDEA88FA9A9}" type="pres">
      <dgm:prSet presAssocID="{6B52FDC2-DABD-4D0B-94AB-966BD0114F65}" presName="Name37" presStyleLbl="parChTrans1D3" presStyleIdx="0" presStyleCnt="1"/>
      <dgm:spPr/>
    </dgm:pt>
    <dgm:pt modelId="{C8ED7003-D59F-4E65-AF6C-00B12B79A811}" type="pres">
      <dgm:prSet presAssocID="{12E63DC5-336B-4DAB-AC48-2B1740FB275F}" presName="hierRoot2" presStyleCnt="0">
        <dgm:presLayoutVars>
          <dgm:hierBranch val="init"/>
        </dgm:presLayoutVars>
      </dgm:prSet>
      <dgm:spPr/>
    </dgm:pt>
    <dgm:pt modelId="{B9671D15-C345-4BDF-8868-C811DAA7B37D}" type="pres">
      <dgm:prSet presAssocID="{12E63DC5-336B-4DAB-AC48-2B1740FB275F}" presName="rootComposite" presStyleCnt="0"/>
      <dgm:spPr/>
    </dgm:pt>
    <dgm:pt modelId="{C9EAC250-DC33-487C-B09F-160F6D48E4D6}" type="pres">
      <dgm:prSet presAssocID="{12E63DC5-336B-4DAB-AC48-2B1740FB275F}" presName="rootText" presStyleLbl="node3" presStyleIdx="0" presStyleCnt="1" custLinFactNeighborX="2585" custLinFactNeighborY="-4479">
        <dgm:presLayoutVars>
          <dgm:chPref val="3"/>
        </dgm:presLayoutVars>
      </dgm:prSet>
      <dgm:spPr/>
    </dgm:pt>
    <dgm:pt modelId="{D8C40A2C-613B-4B97-B57E-8A721AC0DCDE}" type="pres">
      <dgm:prSet presAssocID="{12E63DC5-336B-4DAB-AC48-2B1740FB275F}" presName="rootConnector" presStyleLbl="node3" presStyleIdx="0" presStyleCnt="1"/>
      <dgm:spPr/>
    </dgm:pt>
    <dgm:pt modelId="{FD1ADB8C-C818-429D-B207-21CA1A2B8ED6}" type="pres">
      <dgm:prSet presAssocID="{12E63DC5-336B-4DAB-AC48-2B1740FB275F}" presName="hierChild4" presStyleCnt="0"/>
      <dgm:spPr/>
    </dgm:pt>
    <dgm:pt modelId="{45B3E9BC-D4E6-43AB-808B-E212A06338DE}" type="pres">
      <dgm:prSet presAssocID="{12E63DC5-336B-4DAB-AC48-2B1740FB275F}" presName="hierChild5" presStyleCnt="0"/>
      <dgm:spPr/>
    </dgm:pt>
    <dgm:pt modelId="{FCA63136-A9DA-4D29-84B7-EF02D078C573}" type="pres">
      <dgm:prSet presAssocID="{8BBB75B5-AEFE-44E3-960A-4B06ADEA5CC6}" presName="hierChild5" presStyleCnt="0"/>
      <dgm:spPr/>
    </dgm:pt>
    <dgm:pt modelId="{9B6EFAB2-FBE3-4619-B9BD-E07243C768B9}" type="pres">
      <dgm:prSet presAssocID="{4F08F72A-2857-47CF-B955-BFA6B3668A24}" presName="Name37" presStyleLbl="parChTrans1D2" presStyleIdx="1" presStyleCnt="2"/>
      <dgm:spPr/>
    </dgm:pt>
    <dgm:pt modelId="{DD057E6E-A73F-40AA-99DA-EBDB5BF617B5}" type="pres">
      <dgm:prSet presAssocID="{999A9931-3986-4C59-BB09-E62E2E6B4E96}" presName="hierRoot2" presStyleCnt="0">
        <dgm:presLayoutVars>
          <dgm:hierBranch val="init"/>
        </dgm:presLayoutVars>
      </dgm:prSet>
      <dgm:spPr/>
    </dgm:pt>
    <dgm:pt modelId="{E27AA078-BBF6-4723-A38E-CA8CC1F478B6}" type="pres">
      <dgm:prSet presAssocID="{999A9931-3986-4C59-BB09-E62E2E6B4E96}" presName="rootComposite" presStyleCnt="0"/>
      <dgm:spPr/>
    </dgm:pt>
    <dgm:pt modelId="{DEEA7793-241B-49F8-B1A8-4D4CBB2F20F6}" type="pres">
      <dgm:prSet presAssocID="{999A9931-3986-4C59-BB09-E62E2E6B4E96}" presName="rootText" presStyleLbl="node2" presStyleIdx="1" presStyleCnt="2">
        <dgm:presLayoutVars>
          <dgm:chPref val="3"/>
        </dgm:presLayoutVars>
      </dgm:prSet>
      <dgm:spPr/>
    </dgm:pt>
    <dgm:pt modelId="{5385A11E-D8C3-4FDD-BA4B-238676A94498}" type="pres">
      <dgm:prSet presAssocID="{999A9931-3986-4C59-BB09-E62E2E6B4E96}" presName="rootConnector" presStyleLbl="node2" presStyleIdx="1" presStyleCnt="2"/>
      <dgm:spPr/>
    </dgm:pt>
    <dgm:pt modelId="{A92AC993-CE32-4D1E-9BBD-2F9C236EC117}" type="pres">
      <dgm:prSet presAssocID="{999A9931-3986-4C59-BB09-E62E2E6B4E96}" presName="hierChild4" presStyleCnt="0"/>
      <dgm:spPr/>
    </dgm:pt>
    <dgm:pt modelId="{84D06718-9241-4E71-B8BA-597764B05FEE}" type="pres">
      <dgm:prSet presAssocID="{999A9931-3986-4C59-BB09-E62E2E6B4E96}" presName="hierChild5" presStyleCnt="0"/>
      <dgm:spPr/>
    </dgm:pt>
    <dgm:pt modelId="{F17D6151-71D1-4AD8-A6A9-43DC94DF0667}" type="pres">
      <dgm:prSet presAssocID="{8CFBA468-1FEB-474D-AB60-FC64817DDF2E}" presName="hierChild3" presStyleCnt="0"/>
      <dgm:spPr/>
    </dgm:pt>
  </dgm:ptLst>
  <dgm:cxnLst>
    <dgm:cxn modelId="{08317716-AAD0-416B-89F5-FD6624206152}" srcId="{8BBB75B5-AEFE-44E3-960A-4B06ADEA5CC6}" destId="{12E63DC5-336B-4DAB-AC48-2B1740FB275F}" srcOrd="0" destOrd="0" parTransId="{6B52FDC2-DABD-4D0B-94AB-966BD0114F65}" sibTransId="{EFDBDADF-0A12-4013-ADC5-93A8085D5899}"/>
    <dgm:cxn modelId="{FE6F0522-4C6E-4EC0-A1BD-970E232C6176}" srcId="{8CFBA468-1FEB-474D-AB60-FC64817DDF2E}" destId="{999A9931-3986-4C59-BB09-E62E2E6B4E96}" srcOrd="1" destOrd="0" parTransId="{4F08F72A-2857-47CF-B955-BFA6B3668A24}" sibTransId="{0B3F3E81-EDCC-4AF9-B0A3-016D520F62FA}"/>
    <dgm:cxn modelId="{FA7E4135-FEE5-47AC-9053-18E6C6DEAD48}" type="presOf" srcId="{B09CA48B-F075-4848-8434-21F1DBEBAA40}" destId="{07D33493-74E1-4242-BA56-A9BD9B489E0D}" srcOrd="0" destOrd="0" presId="urn:microsoft.com/office/officeart/2005/8/layout/orgChart1"/>
    <dgm:cxn modelId="{AD842846-0654-4BDA-8514-B1064924104D}" type="presOf" srcId="{8CFBA468-1FEB-474D-AB60-FC64817DDF2E}" destId="{07428DF7-A280-476E-B32E-AE9C26EB81A5}" srcOrd="0" destOrd="0" presId="urn:microsoft.com/office/officeart/2005/8/layout/orgChart1"/>
    <dgm:cxn modelId="{4C272966-B712-4F10-A391-5ED5D71C45C3}" type="presOf" srcId="{12E63DC5-336B-4DAB-AC48-2B1740FB275F}" destId="{C9EAC250-DC33-487C-B09F-160F6D48E4D6}" srcOrd="0" destOrd="0" presId="urn:microsoft.com/office/officeart/2005/8/layout/orgChart1"/>
    <dgm:cxn modelId="{D1446C4B-8399-4E9B-9DA3-0857AB722A21}" type="presOf" srcId="{12E63DC5-336B-4DAB-AC48-2B1740FB275F}" destId="{D8C40A2C-613B-4B97-B57E-8A721AC0DCDE}" srcOrd="1" destOrd="0" presId="urn:microsoft.com/office/officeart/2005/8/layout/orgChart1"/>
    <dgm:cxn modelId="{11C8186C-6582-42D5-A366-64A2819BC0A1}" type="presOf" srcId="{6B52FDC2-DABD-4D0B-94AB-966BD0114F65}" destId="{8180A9E5-9E78-4B08-A48D-6CDEA88FA9A9}" srcOrd="0" destOrd="0" presId="urn:microsoft.com/office/officeart/2005/8/layout/orgChart1"/>
    <dgm:cxn modelId="{299FD579-DEDD-4494-8A40-57103C6E599B}" type="presOf" srcId="{8BBB75B5-AEFE-44E3-960A-4B06ADEA5CC6}" destId="{8A7C9B59-D659-4EEA-B0C6-928690E990E9}" srcOrd="1" destOrd="0" presId="urn:microsoft.com/office/officeart/2005/8/layout/orgChart1"/>
    <dgm:cxn modelId="{1C6D91B0-2703-4A58-929B-7B5AF1E042CA}" type="presOf" srcId="{999A9931-3986-4C59-BB09-E62E2E6B4E96}" destId="{5385A11E-D8C3-4FDD-BA4B-238676A94498}" srcOrd="1" destOrd="0" presId="urn:microsoft.com/office/officeart/2005/8/layout/orgChart1"/>
    <dgm:cxn modelId="{AC5ECBBC-C588-4C51-A7A5-76D539F12631}" type="presOf" srcId="{4F08F72A-2857-47CF-B955-BFA6B3668A24}" destId="{9B6EFAB2-FBE3-4619-B9BD-E07243C768B9}" srcOrd="0" destOrd="0" presId="urn:microsoft.com/office/officeart/2005/8/layout/orgChart1"/>
    <dgm:cxn modelId="{47A3A9C8-BB30-4BD8-97D5-3B7D782B34E3}" type="presOf" srcId="{8BBB75B5-AEFE-44E3-960A-4B06ADEA5CC6}" destId="{6EBA1209-21DE-43DF-AAB8-8CB73011D15A}" srcOrd="0" destOrd="0" presId="urn:microsoft.com/office/officeart/2005/8/layout/orgChart1"/>
    <dgm:cxn modelId="{FE94E8CB-3AB2-4FD4-B488-42E50C225828}" type="presOf" srcId="{3C938565-3755-417D-A26C-CE95630B424B}" destId="{82F0F0A9-D000-498B-8009-8A287C9B2C89}" srcOrd="0" destOrd="0" presId="urn:microsoft.com/office/officeart/2005/8/layout/orgChart1"/>
    <dgm:cxn modelId="{B20783D8-D9AA-4763-BB7D-B6F690C649F7}" srcId="{B09CA48B-F075-4848-8434-21F1DBEBAA40}" destId="{8CFBA468-1FEB-474D-AB60-FC64817DDF2E}" srcOrd="0" destOrd="0" parTransId="{639C4864-5C19-41AD-8510-28B17F76F53F}" sibTransId="{95DC12D4-6F25-4B4C-924F-AA8E9CBC0650}"/>
    <dgm:cxn modelId="{937BB2E1-1785-47EC-AD94-2C227574115A}" type="presOf" srcId="{8CFBA468-1FEB-474D-AB60-FC64817DDF2E}" destId="{13FEAA47-DC55-4317-AB68-28BE43D3B202}" srcOrd="1" destOrd="0" presId="urn:microsoft.com/office/officeart/2005/8/layout/orgChart1"/>
    <dgm:cxn modelId="{E9A89FEF-F6DC-4170-B062-EA8D91D596CD}" type="presOf" srcId="{999A9931-3986-4C59-BB09-E62E2E6B4E96}" destId="{DEEA7793-241B-49F8-B1A8-4D4CBB2F20F6}" srcOrd="0" destOrd="0" presId="urn:microsoft.com/office/officeart/2005/8/layout/orgChart1"/>
    <dgm:cxn modelId="{630B28F7-DE4A-4115-9D71-6E6C59212BDE}" srcId="{8CFBA468-1FEB-474D-AB60-FC64817DDF2E}" destId="{8BBB75B5-AEFE-44E3-960A-4B06ADEA5CC6}" srcOrd="0" destOrd="0" parTransId="{3C938565-3755-417D-A26C-CE95630B424B}" sibTransId="{2984FB5B-7F4A-4362-ADE8-87AA18150F6D}"/>
    <dgm:cxn modelId="{875D9468-A421-47CD-A158-B7C56E3EE92C}" type="presParOf" srcId="{07D33493-74E1-4242-BA56-A9BD9B489E0D}" destId="{D02C5C89-5BFD-4FA7-825F-FB7A3AE14662}" srcOrd="0" destOrd="0" presId="urn:microsoft.com/office/officeart/2005/8/layout/orgChart1"/>
    <dgm:cxn modelId="{643FAD22-4D28-488E-80A1-CBD2BB67119E}" type="presParOf" srcId="{D02C5C89-5BFD-4FA7-825F-FB7A3AE14662}" destId="{7FAF853B-21A3-4E99-93CA-0C9FCC4CF430}" srcOrd="0" destOrd="0" presId="urn:microsoft.com/office/officeart/2005/8/layout/orgChart1"/>
    <dgm:cxn modelId="{519C0D9E-9A29-45B4-9A6A-575DD1D98026}" type="presParOf" srcId="{7FAF853B-21A3-4E99-93CA-0C9FCC4CF430}" destId="{07428DF7-A280-476E-B32E-AE9C26EB81A5}" srcOrd="0" destOrd="0" presId="urn:microsoft.com/office/officeart/2005/8/layout/orgChart1"/>
    <dgm:cxn modelId="{78ED1F61-FA17-4A9C-86EC-C91A6597EFBC}" type="presParOf" srcId="{7FAF853B-21A3-4E99-93CA-0C9FCC4CF430}" destId="{13FEAA47-DC55-4317-AB68-28BE43D3B202}" srcOrd="1" destOrd="0" presId="urn:microsoft.com/office/officeart/2005/8/layout/orgChart1"/>
    <dgm:cxn modelId="{B8EC4F2A-143C-4832-8725-3685041DF600}" type="presParOf" srcId="{D02C5C89-5BFD-4FA7-825F-FB7A3AE14662}" destId="{515A456E-C6C0-4DA8-BC1D-BE48774DF457}" srcOrd="1" destOrd="0" presId="urn:microsoft.com/office/officeart/2005/8/layout/orgChart1"/>
    <dgm:cxn modelId="{D30AC25D-6349-4344-9AB6-1C6B4E927C44}" type="presParOf" srcId="{515A456E-C6C0-4DA8-BC1D-BE48774DF457}" destId="{82F0F0A9-D000-498B-8009-8A287C9B2C89}" srcOrd="0" destOrd="0" presId="urn:microsoft.com/office/officeart/2005/8/layout/orgChart1"/>
    <dgm:cxn modelId="{D2463366-BA17-4F2A-9C66-A2D508C5200B}" type="presParOf" srcId="{515A456E-C6C0-4DA8-BC1D-BE48774DF457}" destId="{B65B47B4-05A7-40C5-893A-55E5908D26BC}" srcOrd="1" destOrd="0" presId="urn:microsoft.com/office/officeart/2005/8/layout/orgChart1"/>
    <dgm:cxn modelId="{398D779E-AD7A-4ECF-86E5-0D72FAEB4FFA}" type="presParOf" srcId="{B65B47B4-05A7-40C5-893A-55E5908D26BC}" destId="{88F28358-BD7C-40C9-AF6C-B49A3554A5B7}" srcOrd="0" destOrd="0" presId="urn:microsoft.com/office/officeart/2005/8/layout/orgChart1"/>
    <dgm:cxn modelId="{90316D19-54DC-4910-99C9-3922C6D9C9AA}" type="presParOf" srcId="{88F28358-BD7C-40C9-AF6C-B49A3554A5B7}" destId="{6EBA1209-21DE-43DF-AAB8-8CB73011D15A}" srcOrd="0" destOrd="0" presId="urn:microsoft.com/office/officeart/2005/8/layout/orgChart1"/>
    <dgm:cxn modelId="{077B8295-FD99-4032-90F5-79C44F5018BE}" type="presParOf" srcId="{88F28358-BD7C-40C9-AF6C-B49A3554A5B7}" destId="{8A7C9B59-D659-4EEA-B0C6-928690E990E9}" srcOrd="1" destOrd="0" presId="urn:microsoft.com/office/officeart/2005/8/layout/orgChart1"/>
    <dgm:cxn modelId="{503B9938-3CC1-43BC-A448-81D336CFD0A4}" type="presParOf" srcId="{B65B47B4-05A7-40C5-893A-55E5908D26BC}" destId="{1CDB76C5-F28F-45C0-AD82-1DEBD9BCC63C}" srcOrd="1" destOrd="0" presId="urn:microsoft.com/office/officeart/2005/8/layout/orgChart1"/>
    <dgm:cxn modelId="{F3C99A4E-4826-4DF5-8721-6D74099F1083}" type="presParOf" srcId="{1CDB76C5-F28F-45C0-AD82-1DEBD9BCC63C}" destId="{8180A9E5-9E78-4B08-A48D-6CDEA88FA9A9}" srcOrd="0" destOrd="0" presId="urn:microsoft.com/office/officeart/2005/8/layout/orgChart1"/>
    <dgm:cxn modelId="{DA53756F-98C3-4086-A3CF-0D9377C6FD7A}" type="presParOf" srcId="{1CDB76C5-F28F-45C0-AD82-1DEBD9BCC63C}" destId="{C8ED7003-D59F-4E65-AF6C-00B12B79A811}" srcOrd="1" destOrd="0" presId="urn:microsoft.com/office/officeart/2005/8/layout/orgChart1"/>
    <dgm:cxn modelId="{7B1E96F5-EB4F-4E97-990D-1A431648C2CA}" type="presParOf" srcId="{C8ED7003-D59F-4E65-AF6C-00B12B79A811}" destId="{B9671D15-C345-4BDF-8868-C811DAA7B37D}" srcOrd="0" destOrd="0" presId="urn:microsoft.com/office/officeart/2005/8/layout/orgChart1"/>
    <dgm:cxn modelId="{B9566F0B-F1F4-4787-8966-527E9CD6A1E0}" type="presParOf" srcId="{B9671D15-C345-4BDF-8868-C811DAA7B37D}" destId="{C9EAC250-DC33-487C-B09F-160F6D48E4D6}" srcOrd="0" destOrd="0" presId="urn:microsoft.com/office/officeart/2005/8/layout/orgChart1"/>
    <dgm:cxn modelId="{9D506076-AD06-4E80-977D-903DD2246593}" type="presParOf" srcId="{B9671D15-C345-4BDF-8868-C811DAA7B37D}" destId="{D8C40A2C-613B-4B97-B57E-8A721AC0DCDE}" srcOrd="1" destOrd="0" presId="urn:microsoft.com/office/officeart/2005/8/layout/orgChart1"/>
    <dgm:cxn modelId="{52453B9D-BA53-414B-8888-3CC65F3676D4}" type="presParOf" srcId="{C8ED7003-D59F-4E65-AF6C-00B12B79A811}" destId="{FD1ADB8C-C818-429D-B207-21CA1A2B8ED6}" srcOrd="1" destOrd="0" presId="urn:microsoft.com/office/officeart/2005/8/layout/orgChart1"/>
    <dgm:cxn modelId="{144BB846-287E-4CB7-83C2-D04D00A78E72}" type="presParOf" srcId="{C8ED7003-D59F-4E65-AF6C-00B12B79A811}" destId="{45B3E9BC-D4E6-43AB-808B-E212A06338DE}" srcOrd="2" destOrd="0" presId="urn:microsoft.com/office/officeart/2005/8/layout/orgChart1"/>
    <dgm:cxn modelId="{CCA43496-B068-4334-8ABE-15373AAAA2DA}" type="presParOf" srcId="{B65B47B4-05A7-40C5-893A-55E5908D26BC}" destId="{FCA63136-A9DA-4D29-84B7-EF02D078C573}" srcOrd="2" destOrd="0" presId="urn:microsoft.com/office/officeart/2005/8/layout/orgChart1"/>
    <dgm:cxn modelId="{E8DA0F23-E655-4E36-8250-9195CBE85A6A}" type="presParOf" srcId="{515A456E-C6C0-4DA8-BC1D-BE48774DF457}" destId="{9B6EFAB2-FBE3-4619-B9BD-E07243C768B9}" srcOrd="2" destOrd="0" presId="urn:microsoft.com/office/officeart/2005/8/layout/orgChart1"/>
    <dgm:cxn modelId="{9BFC34D3-A487-4CFE-A240-EBAD2B39BB92}" type="presParOf" srcId="{515A456E-C6C0-4DA8-BC1D-BE48774DF457}" destId="{DD057E6E-A73F-40AA-99DA-EBDB5BF617B5}" srcOrd="3" destOrd="0" presId="urn:microsoft.com/office/officeart/2005/8/layout/orgChart1"/>
    <dgm:cxn modelId="{F29E43B4-51B5-411F-9584-A69D2403D68C}" type="presParOf" srcId="{DD057E6E-A73F-40AA-99DA-EBDB5BF617B5}" destId="{E27AA078-BBF6-4723-A38E-CA8CC1F478B6}" srcOrd="0" destOrd="0" presId="urn:microsoft.com/office/officeart/2005/8/layout/orgChart1"/>
    <dgm:cxn modelId="{2A7BFEE1-EAF7-45E9-AAE7-DFF66F59B2F8}" type="presParOf" srcId="{E27AA078-BBF6-4723-A38E-CA8CC1F478B6}" destId="{DEEA7793-241B-49F8-B1A8-4D4CBB2F20F6}" srcOrd="0" destOrd="0" presId="urn:microsoft.com/office/officeart/2005/8/layout/orgChart1"/>
    <dgm:cxn modelId="{95C5EFDD-B839-4FAB-A509-31C026B5941C}" type="presParOf" srcId="{E27AA078-BBF6-4723-A38E-CA8CC1F478B6}" destId="{5385A11E-D8C3-4FDD-BA4B-238676A94498}" srcOrd="1" destOrd="0" presId="urn:microsoft.com/office/officeart/2005/8/layout/orgChart1"/>
    <dgm:cxn modelId="{2C5FB209-226E-4942-9063-9CDDECD27A9A}" type="presParOf" srcId="{DD057E6E-A73F-40AA-99DA-EBDB5BF617B5}" destId="{A92AC993-CE32-4D1E-9BBD-2F9C236EC117}" srcOrd="1" destOrd="0" presId="urn:microsoft.com/office/officeart/2005/8/layout/orgChart1"/>
    <dgm:cxn modelId="{92823546-9F73-4135-A6DF-671ADE5E74D7}" type="presParOf" srcId="{DD057E6E-A73F-40AA-99DA-EBDB5BF617B5}" destId="{84D06718-9241-4E71-B8BA-597764B05FEE}" srcOrd="2" destOrd="0" presId="urn:microsoft.com/office/officeart/2005/8/layout/orgChart1"/>
    <dgm:cxn modelId="{4465BD98-5A6B-40C1-869A-6504CF8C2382}" type="presParOf" srcId="{D02C5C89-5BFD-4FA7-825F-FB7A3AE14662}" destId="{F17D6151-71D1-4AD8-A6A9-43DC94DF066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6EFAB2-FBE3-4619-B9BD-E07243C768B9}">
      <dsp:nvSpPr>
        <dsp:cNvPr id="0" name=""/>
        <dsp:cNvSpPr/>
      </dsp:nvSpPr>
      <dsp:spPr>
        <a:xfrm>
          <a:off x="1728192" y="1693186"/>
          <a:ext cx="945748" cy="3282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4138"/>
              </a:lnTo>
              <a:lnTo>
                <a:pt x="945748" y="164138"/>
              </a:lnTo>
              <a:lnTo>
                <a:pt x="945748" y="32827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80A9E5-9E78-4B08-A48D-6CDEA88FA9A9}">
      <dsp:nvSpPr>
        <dsp:cNvPr id="0" name=""/>
        <dsp:cNvSpPr/>
      </dsp:nvSpPr>
      <dsp:spPr>
        <a:xfrm>
          <a:off x="157155" y="2803073"/>
          <a:ext cx="274892" cy="6840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84073"/>
              </a:lnTo>
              <a:lnTo>
                <a:pt x="274892" y="68407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2F0F0A9-D000-498B-8009-8A287C9B2C89}">
      <dsp:nvSpPr>
        <dsp:cNvPr id="0" name=""/>
        <dsp:cNvSpPr/>
      </dsp:nvSpPr>
      <dsp:spPr>
        <a:xfrm>
          <a:off x="782443" y="1693186"/>
          <a:ext cx="945748" cy="328276"/>
        </a:xfrm>
        <a:custGeom>
          <a:avLst/>
          <a:gdLst/>
          <a:ahLst/>
          <a:cxnLst/>
          <a:rect l="0" t="0" r="0" b="0"/>
          <a:pathLst>
            <a:path>
              <a:moveTo>
                <a:pt x="945748" y="0"/>
              </a:moveTo>
              <a:lnTo>
                <a:pt x="945748" y="164138"/>
              </a:lnTo>
              <a:lnTo>
                <a:pt x="0" y="164138"/>
              </a:lnTo>
              <a:lnTo>
                <a:pt x="0" y="32827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7428DF7-A280-476E-B32E-AE9C26EB81A5}">
      <dsp:nvSpPr>
        <dsp:cNvPr id="0" name=""/>
        <dsp:cNvSpPr/>
      </dsp:nvSpPr>
      <dsp:spPr>
        <a:xfrm>
          <a:off x="946581" y="911576"/>
          <a:ext cx="1563220" cy="78161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300" kern="1200" dirty="0"/>
            <a:t>7 </a:t>
          </a:r>
          <a:r>
            <a:rPr lang="pl-PL" sz="1300" kern="1200" dirty="0" err="1"/>
            <a:t>sq</a:t>
          </a:r>
          <a:r>
            <a:rPr lang="pl-PL" sz="1300" kern="1200" dirty="0"/>
            <a:t> km (3.7 </a:t>
          </a:r>
          <a:r>
            <a:rPr lang="pl-PL" sz="1300" kern="1200" dirty="0" err="1"/>
            <a:t>sq</a:t>
          </a:r>
          <a:r>
            <a:rPr lang="pl-PL" sz="1300" kern="1200" dirty="0"/>
            <a:t> km PGL LP)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300" kern="1200" dirty="0" err="1"/>
            <a:t>Reclamation</a:t>
          </a:r>
          <a:r>
            <a:rPr lang="pl-PL" sz="1300" kern="1200" dirty="0"/>
            <a:t> to </a:t>
          </a:r>
          <a:r>
            <a:rPr lang="pl-PL" sz="1300" kern="1200" dirty="0" err="1"/>
            <a:t>forest</a:t>
          </a:r>
          <a:endParaRPr lang="pl-PL" sz="1300" kern="1200" dirty="0"/>
        </a:p>
      </dsp:txBody>
      <dsp:txXfrm>
        <a:off x="946581" y="911576"/>
        <a:ext cx="1563220" cy="781610"/>
      </dsp:txXfrm>
    </dsp:sp>
    <dsp:sp modelId="{6EBA1209-21DE-43DF-AAB8-8CB73011D15A}">
      <dsp:nvSpPr>
        <dsp:cNvPr id="0" name=""/>
        <dsp:cNvSpPr/>
      </dsp:nvSpPr>
      <dsp:spPr>
        <a:xfrm>
          <a:off x="833" y="2021462"/>
          <a:ext cx="1563220" cy="78161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300" kern="1200" dirty="0"/>
            <a:t>3.32 </a:t>
          </a:r>
          <a:r>
            <a:rPr lang="pl-PL" sz="1300" kern="1200" dirty="0" err="1"/>
            <a:t>sq</a:t>
          </a:r>
          <a:r>
            <a:rPr lang="pl-PL" sz="1300" kern="1200" dirty="0"/>
            <a:t> km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300" kern="1200" dirty="0"/>
            <a:t>Nowa Dęba </a:t>
          </a:r>
          <a:r>
            <a:rPr lang="pl-PL" sz="1300" kern="1200" dirty="0" err="1"/>
            <a:t>forest</a:t>
          </a:r>
          <a:r>
            <a:rPr lang="pl-PL" sz="1300" kern="1200" dirty="0"/>
            <a:t> </a:t>
          </a:r>
          <a:r>
            <a:rPr lang="pl-PL" sz="1300" kern="1200" dirty="0" err="1"/>
            <a:t>inspectorate</a:t>
          </a:r>
          <a:endParaRPr lang="pl-PL" sz="1300" kern="1200" dirty="0"/>
        </a:p>
      </dsp:txBody>
      <dsp:txXfrm>
        <a:off x="833" y="2021462"/>
        <a:ext cx="1563220" cy="781610"/>
      </dsp:txXfrm>
    </dsp:sp>
    <dsp:sp modelId="{C9EAC250-DC33-487C-B09F-160F6D48E4D6}">
      <dsp:nvSpPr>
        <dsp:cNvPr id="0" name=""/>
        <dsp:cNvSpPr/>
      </dsp:nvSpPr>
      <dsp:spPr>
        <a:xfrm>
          <a:off x="432047" y="3096341"/>
          <a:ext cx="1563220" cy="78161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300" kern="1200" dirty="0"/>
            <a:t>2.17 </a:t>
          </a:r>
          <a:r>
            <a:rPr lang="pl-PL" sz="1300" kern="1200" dirty="0" err="1"/>
            <a:t>sq</a:t>
          </a:r>
          <a:r>
            <a:rPr lang="pl-PL" sz="1300" kern="1200" dirty="0"/>
            <a:t> km</a:t>
          </a:r>
          <a:br>
            <a:rPr lang="pl-PL" sz="1300" kern="1200" dirty="0"/>
          </a:br>
          <a:r>
            <a:rPr lang="pl-PL" sz="1300" kern="1200" dirty="0"/>
            <a:t> </a:t>
          </a:r>
          <a:br>
            <a:rPr lang="pl-PL" sz="1300" kern="1200" dirty="0"/>
          </a:br>
          <a:r>
            <a:rPr lang="pl-PL" sz="1300" kern="1200" dirty="0" err="1"/>
            <a:t>researched</a:t>
          </a:r>
          <a:r>
            <a:rPr lang="pl-PL" sz="1300" kern="1200" dirty="0"/>
            <a:t> </a:t>
          </a:r>
          <a:r>
            <a:rPr lang="pl-PL" sz="1300" kern="1200" dirty="0" err="1"/>
            <a:t>area</a:t>
          </a:r>
          <a:endParaRPr lang="pl-PL" sz="1300" kern="1200" dirty="0"/>
        </a:p>
      </dsp:txBody>
      <dsp:txXfrm>
        <a:off x="432047" y="3096341"/>
        <a:ext cx="1563220" cy="781610"/>
      </dsp:txXfrm>
    </dsp:sp>
    <dsp:sp modelId="{DEEA7793-241B-49F8-B1A8-4D4CBB2F20F6}">
      <dsp:nvSpPr>
        <dsp:cNvPr id="0" name=""/>
        <dsp:cNvSpPr/>
      </dsp:nvSpPr>
      <dsp:spPr>
        <a:xfrm>
          <a:off x="1892330" y="2021462"/>
          <a:ext cx="1563220" cy="78161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300" kern="1200" dirty="0"/>
            <a:t>0.42 </a:t>
          </a:r>
          <a:r>
            <a:rPr lang="pl-PL" sz="1300" kern="1200" dirty="0" err="1"/>
            <a:t>sq</a:t>
          </a:r>
          <a:r>
            <a:rPr lang="pl-PL" sz="1300" kern="1200" dirty="0"/>
            <a:t> km 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300" kern="1200" dirty="0"/>
            <a:t>Rozwadów </a:t>
          </a:r>
          <a:r>
            <a:rPr lang="pl-PL" sz="1300" kern="1200" dirty="0" err="1"/>
            <a:t>forest</a:t>
          </a:r>
          <a:r>
            <a:rPr lang="pl-PL" sz="1300" kern="1200" dirty="0"/>
            <a:t> </a:t>
          </a:r>
          <a:r>
            <a:rPr lang="pl-PL" sz="1300" kern="1200" dirty="0" err="1"/>
            <a:t>inspectorate</a:t>
          </a:r>
          <a:endParaRPr lang="pl-PL" sz="1300" kern="1200" dirty="0"/>
        </a:p>
      </dsp:txBody>
      <dsp:txXfrm>
        <a:off x="1892330" y="2021462"/>
        <a:ext cx="1563220" cy="7816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0.10482</cdr:x>
      <cdr:y>0.60646</cdr:y>
    </cdr:from>
    <cdr:to>
      <cdr:x>0.2044</cdr:x>
      <cdr:y>0.7164</cdr:y>
    </cdr:to>
    <cdr:sp macro="" textlink="">
      <cdr:nvSpPr>
        <cdr:cNvPr id="2" name="pole tekstowe 1"/>
        <cdr:cNvSpPr txBox="1"/>
      </cdr:nvSpPr>
      <cdr:spPr>
        <a:xfrm xmlns:a="http://schemas.openxmlformats.org/drawingml/2006/main">
          <a:off x="476250" y="1654968"/>
          <a:ext cx="452438" cy="30003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 sz="110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B058AD-8D2D-4A67-95E6-F915B98D0B02}" type="datetimeFigureOut">
              <a:rPr lang="pl-PL" smtClean="0"/>
              <a:pPr/>
              <a:t>17.06.2019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1CEE7B-0F14-48C2-979F-031B4E0BDB39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C76BC50-0E1B-4549-8A62-54B3DA3E1752}" type="slidenum">
              <a:rPr lang="pl-PL" smtClean="0"/>
              <a:pPr>
                <a:defRPr/>
              </a:pPr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24841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/>
            <a:r>
              <a:rPr lang="pl-PL" dirty="0" err="1"/>
              <a:t>soil</a:t>
            </a:r>
            <a:r>
              <a:rPr lang="pl-PL" dirty="0"/>
              <a:t>: </a:t>
            </a:r>
          </a:p>
          <a:p>
            <a:pPr lvl="2"/>
            <a:r>
              <a:rPr lang="pl-PL" dirty="0" err="1"/>
              <a:t>Soil</a:t>
            </a:r>
            <a:r>
              <a:rPr lang="pl-PL" dirty="0"/>
              <a:t> </a:t>
            </a:r>
            <a:r>
              <a:rPr lang="pl-PL" dirty="0" err="1"/>
              <a:t>composition</a:t>
            </a:r>
            <a:r>
              <a:rPr lang="pl-PL" dirty="0"/>
              <a:t>;</a:t>
            </a:r>
          </a:p>
          <a:p>
            <a:pPr lvl="2"/>
            <a:r>
              <a:rPr lang="pl-PL" dirty="0" err="1"/>
              <a:t>pH</a:t>
            </a:r>
            <a:r>
              <a:rPr lang="pl-PL" dirty="0"/>
              <a:t>; </a:t>
            </a:r>
          </a:p>
          <a:p>
            <a:pPr lvl="2"/>
            <a:r>
              <a:rPr lang="pl-PL" dirty="0"/>
              <a:t>EC; </a:t>
            </a:r>
          </a:p>
          <a:p>
            <a:pPr lvl="2"/>
            <a:r>
              <a:rPr lang="pl-PL" dirty="0"/>
              <a:t>S</a:t>
            </a:r>
            <a:r>
              <a:rPr lang="pl-PL" baseline="-25000" dirty="0"/>
              <a:t>T</a:t>
            </a:r>
            <a:r>
              <a:rPr lang="pl-PL" dirty="0"/>
              <a:t>; SOC; N</a:t>
            </a:r>
            <a:r>
              <a:rPr lang="pl-PL" baseline="-25000" dirty="0"/>
              <a:t>T</a:t>
            </a:r>
            <a:r>
              <a:rPr lang="pl-PL" dirty="0"/>
              <a:t>; Ca; Mg;</a:t>
            </a:r>
          </a:p>
          <a:p>
            <a:pPr lvl="1">
              <a:buFont typeface="Symbol" pitchFamily="18" charset="2"/>
              <a:buChar char=""/>
            </a:pPr>
            <a:r>
              <a:rPr lang="pl-PL" dirty="0" err="1"/>
              <a:t>litter</a:t>
            </a:r>
            <a:r>
              <a:rPr lang="pl-PL" dirty="0"/>
              <a:t> (</a:t>
            </a:r>
            <a:r>
              <a:rPr lang="pl-PL" dirty="0" err="1"/>
              <a:t>birch</a:t>
            </a:r>
            <a:r>
              <a:rPr lang="pl-PL" dirty="0"/>
              <a:t> and </a:t>
            </a:r>
            <a:r>
              <a:rPr lang="pl-PL" dirty="0" err="1"/>
              <a:t>pine</a:t>
            </a:r>
            <a:r>
              <a:rPr lang="pl-PL" dirty="0"/>
              <a:t>): </a:t>
            </a:r>
          </a:p>
          <a:p>
            <a:pPr lvl="2"/>
            <a:r>
              <a:rPr lang="pl-PL" dirty="0" err="1"/>
              <a:t>pH</a:t>
            </a:r>
            <a:r>
              <a:rPr lang="pl-PL" dirty="0"/>
              <a:t>; </a:t>
            </a:r>
          </a:p>
          <a:p>
            <a:pPr lvl="2"/>
            <a:r>
              <a:rPr lang="pl-PL" dirty="0"/>
              <a:t>S, N, C, Ca i Mg;</a:t>
            </a:r>
          </a:p>
          <a:p>
            <a:pPr lvl="2"/>
            <a:r>
              <a:rPr lang="pl-PL" dirty="0"/>
              <a:t>C:N </a:t>
            </a:r>
          </a:p>
          <a:p>
            <a:pPr lvl="1"/>
            <a:r>
              <a:rPr lang="pl-PL" dirty="0" err="1"/>
              <a:t>Soil</a:t>
            </a:r>
            <a:r>
              <a:rPr lang="pl-PL" dirty="0"/>
              <a:t> </a:t>
            </a:r>
            <a:r>
              <a:rPr lang="pl-PL" dirty="0" err="1"/>
              <a:t>solution</a:t>
            </a:r>
            <a:r>
              <a:rPr lang="pl-PL" dirty="0"/>
              <a:t>: </a:t>
            </a:r>
            <a:r>
              <a:rPr lang="pl-PL" sz="1200" dirty="0" err="1"/>
              <a:t>pH</a:t>
            </a:r>
            <a:r>
              <a:rPr lang="pl-PL" sz="1200" dirty="0"/>
              <a:t>; </a:t>
            </a:r>
          </a:p>
          <a:p>
            <a:pPr lvl="1"/>
            <a:r>
              <a:rPr lang="pl-PL" sz="1200" dirty="0"/>
              <a:t>EC;</a:t>
            </a:r>
          </a:p>
          <a:p>
            <a:pPr lvl="1"/>
            <a:r>
              <a:rPr lang="pl-PL" sz="1200" dirty="0"/>
              <a:t>DOC, N</a:t>
            </a:r>
            <a:r>
              <a:rPr lang="pl-PL" sz="1200" baseline="-25000" dirty="0"/>
              <a:t>T</a:t>
            </a:r>
            <a:r>
              <a:rPr lang="pl-PL" sz="1200" dirty="0"/>
              <a:t>, Ca, Mg i S; 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1CEE7B-0F14-48C2-979F-031B4E0BDB39}" type="slidenum">
              <a:rPr lang="pl-PL" smtClean="0"/>
              <a:pPr/>
              <a:t>11</a:t>
            </a:fld>
            <a:endParaRPr lang="pl-PL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l-P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Odczyn badanych gleb kształtował się od ekstremalnie kwaśnego (najczęściej na skraju badanego obiektu i w miejscu centralnym) do zasadowego (głównie w północnej części obiektu). Gleby kwaśne stanowiły niemal 50% badanej powierzchni.</a:t>
            </a:r>
          </a:p>
          <a:p>
            <a:r>
              <a:rPr lang="pl-P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Przewodnictwo elektrolityczne właściwe tylko w 2 punktach osiągnęło wartości , które uznawane są za szkodliwe wyłącznie dla roślin wrażliwych.</a:t>
            </a:r>
          </a:p>
          <a:p>
            <a:r>
              <a:rPr lang="pl-P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Bardzo wysoką zawartość siarki, koncentrującą się w centralnej części obiektu stwierdzono na 26% powierzchni. Zwrócić uwagę należy na fakt sąsiadowania ze sobą miejsc o ekstremalnej zawartości S z miejscami gdzie zawartość ta była niska. </a:t>
            </a:r>
          </a:p>
          <a:p>
            <a:r>
              <a:rPr lang="pl-P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Zdarzały się miejsca (</a:t>
            </a:r>
            <a:r>
              <a:rPr lang="pl-PL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punky</a:t>
            </a:r>
            <a:r>
              <a:rPr lang="pl-P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8,78) gdzie występowała bardzo duża zawartość siarki w glebie a pokrycie przez roślinność zielną wynosiło nawet 30%. Zjawisko to związane było z zastosowaniem wapna poflotacyjnego w neutralizacji gleb.</a:t>
            </a: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1CEE7B-0F14-48C2-979F-031B4E0BDB39}" type="slidenum">
              <a:rPr lang="pl-PL" smtClean="0"/>
              <a:pPr/>
              <a:t>12</a:t>
            </a:fld>
            <a:endParaRPr lang="pl-PL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l-P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Średnie </a:t>
            </a:r>
            <a:r>
              <a:rPr lang="pl-PL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pH</a:t>
            </a:r>
            <a:r>
              <a:rPr lang="pl-P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dla wód wynosiło od 6,2 do 6,7, nie mniej występowały miejsca w odczyn wód był bardzo kwaśny.</a:t>
            </a:r>
          </a:p>
          <a:p>
            <a:r>
              <a:rPr lang="pl-P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 zły stan wód wpływała duża zawartość jonów siarczanowych, których obecność związana była z wydobyciem siarki. Zaobserwowano również wysoką zawartość jonów Ca, co związane było z przeprowadzoną neutralizacją.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1CEE7B-0F14-48C2-979F-031B4E0BDB39}" type="slidenum">
              <a:rPr lang="pl-PL" smtClean="0"/>
              <a:pPr/>
              <a:t>13</a:t>
            </a:fld>
            <a:endParaRPr lang="pl-PL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l-P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Gleby powierzchni sklasyfikowanych wstępnie jako zdegradowane cechowały się wysoką zawartością siarki przekraczającą od kilku do nawet kilkudziesięciu razy zawartość siarki notowaną w drzewostanach sosnowych i brzozowych.</a:t>
            </a:r>
          </a:p>
          <a:p>
            <a:r>
              <a:rPr lang="pl-P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Odczyn gleb powierzchni zdegradowanych również był istotnie niższy niż odczyn gleb z kategorii P i B.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1CEE7B-0F14-48C2-979F-031B4E0BDB39}" type="slidenum">
              <a:rPr lang="pl-PL" smtClean="0"/>
              <a:pPr/>
              <a:t>14</a:t>
            </a:fld>
            <a:endParaRPr lang="pl-PL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Niekorzystne właściwości gleb z kategorii zdegradowanych był powodem znacznego osłabienia wzrostu lub nawet zamierania drzewostanów. Na powierzchniach  P i B zinwentaryzowano znacznie więcej drzew o widocznie lepszych parametrach wzrostowych.</a:t>
            </a: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1CEE7B-0F14-48C2-979F-031B4E0BDB39}" type="slidenum">
              <a:rPr lang="pl-PL" smtClean="0"/>
              <a:pPr/>
              <a:t>15</a:t>
            </a:fld>
            <a:endParaRPr lang="pl-PL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l-P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Składnikiem deficytowym i igłach sosny i liściach brzozy był azot.</a:t>
            </a:r>
          </a:p>
          <a:p>
            <a:r>
              <a:rPr lang="pl-P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Trzcinnik piaskowy okazał się być rośliną tolerancyjną na wysokie stężenia siarki w glebie i występował również na powierzchniach zdegradowanych zajmując nawet 25% powierzchni. Dodatkowo w badaniach stwierdzono, ze trzcinnik nie kumulował siarki w liściach na powierzchniach silnie zasiarczonych a zawierał jej tyle co trzcinnik na powierzchniach So i </a:t>
            </a:r>
            <a:r>
              <a:rPr lang="pl-PL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Brz</a:t>
            </a:r>
            <a:r>
              <a:rPr lang="pl-P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1CEE7B-0F14-48C2-979F-031B4E0BDB39}" type="slidenum">
              <a:rPr lang="pl-PL" smtClean="0"/>
              <a:pPr/>
              <a:t>16</a:t>
            </a:fld>
            <a:endParaRPr lang="pl-PL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l-P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Podczas 12 tygodni badań  w warunkach kontrolowanych, stwierdzono że wpływ na zmniejszenie zawartości siarki w substracie ma wyłącznie ich przepłukiwanie , natomiast ściółka wpływała na podwyższenie </a:t>
            </a:r>
            <a:r>
              <a:rPr lang="pl-PL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pH</a:t>
            </a:r>
            <a:r>
              <a:rPr lang="pl-P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oraz zwiększone wypłukiwanie DOC, N</a:t>
            </a:r>
            <a:r>
              <a:rPr lang="pl-PL" sz="1200" kern="1200" baseline="-25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</a:t>
            </a:r>
            <a:r>
              <a:rPr lang="pl-P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 </a:t>
            </a:r>
            <a:r>
              <a:rPr lang="pl-PL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Mg</a:t>
            </a:r>
            <a:r>
              <a:rPr lang="pl-P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pl-P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Zauważono również, że wyłącznie w substratach silnie zasiarczonych ubytek siarki był istotny.</a:t>
            </a:r>
          </a:p>
          <a:p>
            <a:r>
              <a:rPr lang="pl-P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 przesączach z substratu mniej zasiarczonego PEW było wyższe, ale zanotowano jego szybki spadek, natomiast w substracie silnie zasiarczonym PEW wciąż było wysokie co może świadczyć o trudności wypłukiwania soli z substratów silnie zanieczyszczonych siarką.</a:t>
            </a: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1CEE7B-0F14-48C2-979F-031B4E0BDB39}" type="slidenum">
              <a:rPr lang="pl-PL" smtClean="0"/>
              <a:pPr/>
              <a:t>18</a:t>
            </a:fld>
            <a:endParaRPr lang="pl-PL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1CEE7B-0F14-48C2-979F-031B4E0BDB39}" type="slidenum">
              <a:rPr lang="pl-PL" smtClean="0"/>
              <a:pPr/>
              <a:t>19</a:t>
            </a:fld>
            <a:endParaRPr lang="pl-PL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1CEE7B-0F14-48C2-979F-031B4E0BDB39}" type="slidenum">
              <a:rPr lang="pl-PL" smtClean="0"/>
              <a:pPr/>
              <a:t>20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7756918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1CEE7B-0F14-48C2-979F-031B4E0BDB39}" type="slidenum">
              <a:rPr lang="pl-PL" smtClean="0"/>
              <a:pPr/>
              <a:t>21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040483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l-P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Trudno jest mówić o procesach w środowisku przekształconym a następnie zrekultywowanym dla leśnictwa nie wspominając o przyczynach tegoż przekształcenia. Tak więc należy wspomnieć, że pod działalnością górniczą znajduje się ponad 40 tys. ha gruntów z czego ponad 800 ha to grunty zajęte przez górnictwo siarki.</a:t>
            </a:r>
          </a:p>
          <a:p>
            <a:r>
              <a:rPr lang="pl-P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Kopalnia siarki Jeziórko zajmowała powierzchnię około  1179 ha Z czego w kierunku leśnym zrekultywowano ponad 700 ha.</a:t>
            </a:r>
          </a:p>
          <a:p>
            <a:r>
              <a:rPr lang="pl-P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Polska</a:t>
            </a:r>
            <a:r>
              <a:rPr lang="pl-PL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jest jedynym krajem, w którym</a:t>
            </a:r>
            <a:r>
              <a:rPr lang="pl-P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siarkę</a:t>
            </a:r>
            <a:r>
              <a:rPr lang="pl-PL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pl-P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mineralną wydobywana na dużą skalę. Międzynarodowe źródła podają, że wydobycie siarki mineralnej odbywa się również w Meksyku.</a:t>
            </a:r>
          </a:p>
          <a:p>
            <a:r>
              <a:rPr lang="pl-P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Siarka wydobywana była metodą odkrywkową, a później otworową zwaną też metodą podziemnego wytopu lub </a:t>
            </a:r>
            <a:r>
              <a:rPr lang="pl-PL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Frascha</a:t>
            </a:r>
            <a:r>
              <a:rPr lang="pl-P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od nazwiska inicjatora tego sposobu wydobycia. </a:t>
            </a:r>
          </a:p>
          <a:p>
            <a:r>
              <a:rPr lang="pl-P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Najbardziej ogólnie mówiąc metoda ta polega na dostarczeniu do złoża gorącej wody, która roztapia siarkę a następnie siarka w postaci płynnej jest wypompowywana na powierzchnie ziemi. 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1CEE7B-0F14-48C2-979F-031B4E0BDB39}" type="slidenum">
              <a:rPr lang="pl-PL" smtClean="0"/>
              <a:pPr/>
              <a:t>2</a:t>
            </a:fld>
            <a:endParaRPr lang="pl-PL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1CEE7B-0F14-48C2-979F-031B4E0BDB39}" type="slidenum">
              <a:rPr lang="pl-PL" smtClean="0"/>
              <a:pPr/>
              <a:t>22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7534926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1CEE7B-0F14-48C2-979F-031B4E0BDB39}" type="slidenum">
              <a:rPr lang="pl-PL" smtClean="0"/>
              <a:pPr/>
              <a:t>23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367973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l-P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Technologia wydobycia siarki ma istotny  wpływ na środowisko. Po zakończeniu działalności wydobywczej grunty poprzemysłowe są rekultywowane, a rekultywacja gruntów po wydobyciu siarki metodą otworową jest szczególnie trudna ze względu na nakładające się przekształcenia  chemiczne, </a:t>
            </a:r>
            <a:r>
              <a:rPr lang="pl-PL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geomechaniczne</a:t>
            </a:r>
            <a:r>
              <a:rPr lang="pl-P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 hydrologiczne. </a:t>
            </a:r>
          </a:p>
          <a:p>
            <a:r>
              <a:rPr lang="pl-P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Mimo wykonanej rekultywacji wciąż na terenie byłej kopalni siarki jak pokazano na zdjęciach można spotkać pozostałości infrastruktury, miejsca z małym pokryciem terenu przez roślinność lub zupełnym jej brakiem, a także osiadanie terenu z zalewaniem.</a:t>
            </a: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1CEE7B-0F14-48C2-979F-031B4E0BDB39}" type="slidenum">
              <a:rPr lang="pl-PL" smtClean="0"/>
              <a:pPr/>
              <a:t>3</a:t>
            </a:fld>
            <a:endParaRPr lang="pl-PL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200" dirty="0" err="1"/>
              <a:t>despite</a:t>
            </a:r>
            <a:r>
              <a:rPr lang="pl-PL" sz="1200" dirty="0"/>
              <a:t> </a:t>
            </a:r>
            <a:r>
              <a:rPr lang="pl-PL" sz="1200" dirty="0" err="1"/>
              <a:t>reclamation</a:t>
            </a:r>
            <a:r>
              <a:rPr lang="pl-PL" sz="1200" dirty="0"/>
              <a:t> </a:t>
            </a:r>
            <a:r>
              <a:rPr lang="pl-PL" sz="1200" dirty="0" err="1"/>
              <a:t>treatment</a:t>
            </a:r>
            <a:r>
              <a:rPr lang="pl-PL" sz="1200" dirty="0"/>
              <a:t> and </a:t>
            </a:r>
            <a:r>
              <a:rPr lang="pl-PL" sz="1200" dirty="0" err="1"/>
              <a:t>afforestation</a:t>
            </a:r>
            <a:r>
              <a:rPr lang="pl-PL" sz="1200" dirty="0"/>
              <a:t> on </a:t>
            </a:r>
            <a:r>
              <a:rPr lang="pl-PL" sz="1200" dirty="0" err="1"/>
              <a:t>former</a:t>
            </a:r>
            <a:r>
              <a:rPr lang="pl-PL" sz="1200" dirty="0"/>
              <a:t> </a:t>
            </a:r>
            <a:r>
              <a:rPr lang="pl-PL" sz="1200" dirty="0" err="1"/>
              <a:t>sulfur</a:t>
            </a:r>
            <a:r>
              <a:rPr lang="pl-PL" sz="1200" dirty="0"/>
              <a:t> </a:t>
            </a:r>
            <a:r>
              <a:rPr lang="pl-PL" sz="1200" dirty="0" err="1"/>
              <a:t>mine</a:t>
            </a:r>
            <a:r>
              <a:rPr lang="pl-PL" sz="1200" dirty="0"/>
              <a:t> Jeziórko, </a:t>
            </a:r>
            <a:r>
              <a:rPr lang="pl-PL" sz="1200" dirty="0" err="1"/>
              <a:t>soil</a:t>
            </a:r>
            <a:r>
              <a:rPr lang="pl-PL" sz="1200" dirty="0"/>
              <a:t> </a:t>
            </a:r>
            <a:r>
              <a:rPr lang="pl-PL" sz="1200" dirty="0" err="1"/>
              <a:t>sulfur</a:t>
            </a:r>
            <a:r>
              <a:rPr lang="pl-PL" sz="1200" dirty="0"/>
              <a:t> </a:t>
            </a:r>
            <a:r>
              <a:rPr lang="pl-PL" sz="1200" dirty="0" err="1"/>
              <a:t>contamination</a:t>
            </a:r>
            <a:r>
              <a:rPr lang="pl-PL" sz="1200" dirty="0"/>
              <a:t> </a:t>
            </a:r>
            <a:r>
              <a:rPr lang="pl-PL" sz="1200" dirty="0" err="1"/>
              <a:t>significant</a:t>
            </a:r>
            <a:r>
              <a:rPr lang="pl-PL" sz="1200" dirty="0"/>
              <a:t> influence on </a:t>
            </a:r>
            <a:r>
              <a:rPr lang="pl-PL" sz="1200" dirty="0" err="1"/>
              <a:t>biogeochemistry</a:t>
            </a:r>
            <a:r>
              <a:rPr lang="pl-PL" sz="1200" dirty="0"/>
              <a:t> of </a:t>
            </a:r>
            <a:r>
              <a:rPr lang="pl-PL" sz="1200" dirty="0" err="1"/>
              <a:t>forest</a:t>
            </a:r>
            <a:r>
              <a:rPr lang="pl-PL" sz="1200" dirty="0"/>
              <a:t> environment (</a:t>
            </a:r>
            <a:r>
              <a:rPr lang="pl-PL" sz="1200" dirty="0" err="1"/>
              <a:t>including</a:t>
            </a:r>
            <a:r>
              <a:rPr lang="pl-PL" sz="1200" dirty="0"/>
              <a:t> </a:t>
            </a:r>
            <a:r>
              <a:rPr lang="pl-PL" sz="1200" dirty="0" err="1"/>
              <a:t>soil</a:t>
            </a:r>
            <a:r>
              <a:rPr lang="pl-PL" sz="1200" dirty="0"/>
              <a:t>, </a:t>
            </a:r>
            <a:r>
              <a:rPr lang="pl-PL" sz="1200" dirty="0" err="1"/>
              <a:t>surface</a:t>
            </a:r>
            <a:r>
              <a:rPr lang="pl-PL" sz="1200" dirty="0"/>
              <a:t> </a:t>
            </a:r>
            <a:r>
              <a:rPr lang="pl-PL" sz="1200" dirty="0" err="1"/>
              <a:t>water</a:t>
            </a:r>
            <a:r>
              <a:rPr lang="pl-PL" sz="1200" dirty="0"/>
              <a:t> </a:t>
            </a:r>
            <a:r>
              <a:rPr lang="pl-PL" sz="1200" dirty="0" err="1"/>
              <a:t>chemistry</a:t>
            </a:r>
            <a:r>
              <a:rPr lang="pl-PL" sz="1200" dirty="0"/>
              <a:t> and </a:t>
            </a:r>
            <a:r>
              <a:rPr lang="pl-PL" sz="1200" dirty="0" err="1"/>
              <a:t>vegetation</a:t>
            </a:r>
            <a:r>
              <a:rPr lang="pl-PL" sz="1200" dirty="0"/>
              <a:t> </a:t>
            </a:r>
            <a:r>
              <a:rPr lang="pl-PL" sz="1200" dirty="0" err="1"/>
              <a:t>recation</a:t>
            </a:r>
            <a:r>
              <a:rPr lang="pl-PL" sz="1200" dirty="0"/>
              <a:t>) </a:t>
            </a:r>
            <a:r>
              <a:rPr lang="pl-PL" sz="1200" dirty="0" err="1"/>
              <a:t>were</a:t>
            </a:r>
            <a:r>
              <a:rPr lang="pl-PL" sz="1200" dirty="0"/>
              <a:t> </a:t>
            </a:r>
            <a:r>
              <a:rPr lang="pl-PL" sz="1200" dirty="0" err="1"/>
              <a:t>observed</a:t>
            </a:r>
            <a:r>
              <a:rPr lang="pl-PL" sz="1200" dirty="0"/>
              <a:t>.</a:t>
            </a: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1CEE7B-0F14-48C2-979F-031B4E0BDB39}" type="slidenum">
              <a:rPr lang="pl-PL" smtClean="0"/>
              <a:pPr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32112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Powierzchnie badawcze zlokalizowano na obszarze ponad 200 ha zrekultywowanych i zalesionych, znajdującym się w całości na terenie leśnictwa Stale. </a:t>
            </a:r>
          </a:p>
          <a:p>
            <a:endParaRPr lang="pl-PL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1CEE7B-0F14-48C2-979F-031B4E0BDB39}" type="slidenum">
              <a:rPr lang="pl-PL" smtClean="0"/>
              <a:pPr/>
              <a:t>5</a:t>
            </a:fld>
            <a:endParaRPr lang="pl-PL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1CEE7B-0F14-48C2-979F-031B4E0BDB39}" type="slidenum">
              <a:rPr lang="pl-PL" smtClean="0"/>
              <a:pPr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917882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l-P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 celu zbadania przestrzennego rozmieszczenia zjawiska wyznaczono sieć punktów monitoringowych , w których pobrano próbki glebowe i określono stopień pokrycia powierzchni przez roślinność zielną i drzewiastą.</a:t>
            </a:r>
          </a:p>
          <a:p>
            <a:r>
              <a:rPr lang="pl-P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 próbkach glebowych wykonano podstawowe oznaczenia pozwalające zbadać stan środowiska.</a:t>
            </a: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1CEE7B-0F14-48C2-979F-031B4E0BDB39}" type="slidenum">
              <a:rPr lang="pl-PL" smtClean="0"/>
              <a:pPr/>
              <a:t>7</a:t>
            </a:fld>
            <a:endParaRPr lang="pl-PL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Punkty do analizy chemizmu wód powierzchniowych wyznaczono na ciekach i zbiornikach wodnych. W próbkach wód wykonano standardowe analizy a do oceny klasyfikacji hydrogeochemicznej wykorzystano istniejące klasyfikacje.</a:t>
            </a: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1CEE7B-0F14-48C2-979F-031B4E0BDB39}" type="slidenum">
              <a:rPr lang="pl-PL" smtClean="0"/>
              <a:pPr/>
              <a:t>8</a:t>
            </a:fld>
            <a:endParaRPr lang="pl-PL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l-P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 inwentaryzacji i </a:t>
            </a:r>
            <a:r>
              <a:rPr lang="pl-PL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wektoryzacji</a:t>
            </a:r>
            <a:r>
              <a:rPr lang="pl-P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pl-PL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ortofotomap</a:t>
            </a:r>
            <a:r>
              <a:rPr lang="pl-P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wyznaczono 3 kategorie pokrycia terenów występujących na badanym obiekcie. Były to kategorie drzewostanów sosnowych, brzozowych i z niewielkim pokryciem pokrywy zielnej lub całkowitym jej brakiem. </a:t>
            </a:r>
          </a:p>
          <a:p>
            <a:r>
              <a:rPr lang="pl-P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 kategoriach wyznaczono powierzchnie próbne, na których pobrano próbki gleb, dokonano inwentaryzacji występującej tam roślinności i pobrano igły sosny i liście brzozy oraz trzcinnika piaskowego. Gleby analizowano pod względem właściwości chemicznych, a  w igłach i liściach zbadano zaopatrzenie w makroskładniki.</a:t>
            </a: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1CEE7B-0F14-48C2-979F-031B4E0BDB39}" type="slidenum">
              <a:rPr lang="pl-PL" smtClean="0"/>
              <a:pPr/>
              <a:t>9</a:t>
            </a:fld>
            <a:endParaRPr lang="pl-P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A8F13-C32D-431C-A7E7-C69AD056D6CB}" type="datetime1">
              <a:rPr lang="pl-PL" smtClean="0"/>
              <a:pPr/>
              <a:t>17.06.2019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F5041-58F6-4C47-A4C2-07EC7D1E79E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9A164-E52F-4B41-B6CD-592528921277}" type="datetime1">
              <a:rPr lang="pl-PL" smtClean="0"/>
              <a:pPr/>
              <a:t>17.06.2019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F5041-58F6-4C47-A4C2-07EC7D1E79E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F33B7-CDFA-482C-8FDA-FFA5F45ADD9B}" type="datetime1">
              <a:rPr lang="pl-PL" smtClean="0"/>
              <a:pPr/>
              <a:t>17.06.2019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F5041-58F6-4C47-A4C2-07EC7D1E79E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6F1FA-90FE-4E3F-9955-5A68EC819A98}" type="datetime1">
              <a:rPr lang="pl-PL" smtClean="0"/>
              <a:pPr/>
              <a:t>17.06.2019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F5041-58F6-4C47-A4C2-07EC7D1E79E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798E4-429C-4ECE-A933-22CE95D15396}" type="datetime1">
              <a:rPr lang="pl-PL" smtClean="0"/>
              <a:pPr/>
              <a:t>17.06.2019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F5041-58F6-4C47-A4C2-07EC7D1E79E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46A20-DFCE-44E5-847E-773600B9F6EB}" type="datetime1">
              <a:rPr lang="pl-PL" smtClean="0"/>
              <a:pPr/>
              <a:t>17.06.2019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F5041-58F6-4C47-A4C2-07EC7D1E79E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91D30-4AE2-457F-9534-8B69B04B27FC}" type="datetime1">
              <a:rPr lang="pl-PL" smtClean="0"/>
              <a:pPr/>
              <a:t>17.06.2019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F5041-58F6-4C47-A4C2-07EC7D1E79E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0F038-53AC-4D95-9E40-A868002F56A1}" type="datetime1">
              <a:rPr lang="pl-PL" smtClean="0"/>
              <a:pPr/>
              <a:t>17.06.2019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F5041-58F6-4C47-A4C2-07EC7D1E79E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4759C-E7FE-4929-878B-DADACD377139}" type="datetime1">
              <a:rPr lang="pl-PL" smtClean="0"/>
              <a:pPr/>
              <a:t>17.06.2019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F5041-58F6-4C47-A4C2-07EC7D1E79E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31C27-4BC4-4715-A992-A81C07B88043}" type="datetime1">
              <a:rPr lang="pl-PL" smtClean="0"/>
              <a:pPr/>
              <a:t>17.06.2019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F5041-58F6-4C47-A4C2-07EC7D1E79E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C177B-8DDD-40D9-B63E-1E9715A46A5C}" type="datetime1">
              <a:rPr lang="pl-PL" smtClean="0"/>
              <a:pPr/>
              <a:t>17.06.2019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F5041-58F6-4C47-A4C2-07EC7D1E79E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4F18B3-6438-43D7-94B2-14244F3BFBE7}" type="datetime1">
              <a:rPr lang="pl-PL" smtClean="0"/>
              <a:pPr/>
              <a:t>17.06.2019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8F5041-58F6-4C47-A4C2-07EC7D1E79E6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tif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tif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tiff"/><Relationship Id="rId5" Type="http://schemas.openxmlformats.org/officeDocument/2006/relationships/image" Target="../media/image27.tiff"/><Relationship Id="rId4" Type="http://schemas.openxmlformats.org/officeDocument/2006/relationships/image" Target="../media/image26.tif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13" Type="http://schemas.openxmlformats.org/officeDocument/2006/relationships/image" Target="../media/image50.jpeg"/><Relationship Id="rId3" Type="http://schemas.openxmlformats.org/officeDocument/2006/relationships/image" Target="../media/image40.jpeg"/><Relationship Id="rId7" Type="http://schemas.openxmlformats.org/officeDocument/2006/relationships/image" Target="../media/image44.jpeg"/><Relationship Id="rId12" Type="http://schemas.openxmlformats.org/officeDocument/2006/relationships/image" Target="../media/image49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eg"/><Relationship Id="rId11" Type="http://schemas.openxmlformats.org/officeDocument/2006/relationships/image" Target="../media/image48.jpeg"/><Relationship Id="rId5" Type="http://schemas.openxmlformats.org/officeDocument/2006/relationships/image" Target="../media/image42.jpeg"/><Relationship Id="rId10" Type="http://schemas.openxmlformats.org/officeDocument/2006/relationships/image" Target="../media/image47.jpeg"/><Relationship Id="rId4" Type="http://schemas.openxmlformats.org/officeDocument/2006/relationships/image" Target="../media/image41.jpeg"/><Relationship Id="rId9" Type="http://schemas.openxmlformats.org/officeDocument/2006/relationships/image" Target="../media/image4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1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12.tif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tif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if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1054383" y="3629342"/>
            <a:ext cx="5112568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400" b="1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l-PL" sz="1400" b="1" i="1" dirty="0">
              <a:latin typeface="Arial" pitchFamily="34" charset="0"/>
              <a:ea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400" b="1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4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Justyna Likus-Cieślik</a:t>
            </a:r>
            <a:r>
              <a:rPr kumimoji="0" lang="pl-PL" sz="1400" b="1" i="1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en-GB" sz="14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Marcin Pietrzykowski</a:t>
            </a:r>
            <a:endParaRPr kumimoji="0" lang="pl-PL" sz="1400" b="1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l-PL" sz="1400" b="1" i="1" dirty="0">
              <a:latin typeface="Arial" pitchFamily="34" charset="0"/>
              <a:ea typeface="Times New Roman" pitchFamily="18" charset="0"/>
            </a:endParaRPr>
          </a:p>
          <a:p>
            <a:r>
              <a:rPr lang="pl-PL" sz="1400" dirty="0"/>
              <a:t>University of Agriculture in </a:t>
            </a:r>
            <a:r>
              <a:rPr lang="pl-PL" sz="1400" dirty="0" err="1"/>
              <a:t>Krakow</a:t>
            </a:r>
            <a:endParaRPr lang="pl-PL" sz="1400" dirty="0"/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40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lvl="0" algn="just" eaLnBrk="0" hangingPunct="0"/>
            <a:endParaRPr kumimoji="0" lang="pl-PL" sz="140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1043608" y="5445224"/>
            <a:ext cx="6048672" cy="646331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i="1" dirty="0">
                <a:solidFill>
                  <a:schemeClr val="bg1"/>
                </a:solidFill>
              </a:rPr>
              <a:t>36-th Meeting of American </a:t>
            </a:r>
            <a:r>
              <a:rPr lang="pl-PL" i="1" dirty="0" err="1">
                <a:solidFill>
                  <a:schemeClr val="bg1"/>
                </a:solidFill>
              </a:rPr>
              <a:t>Society</a:t>
            </a:r>
            <a:r>
              <a:rPr lang="pl-PL" i="1" dirty="0">
                <a:solidFill>
                  <a:schemeClr val="bg1"/>
                </a:solidFill>
              </a:rPr>
              <a:t> of </a:t>
            </a:r>
            <a:r>
              <a:rPr lang="pl-PL" i="1" dirty="0" err="1">
                <a:solidFill>
                  <a:schemeClr val="bg1"/>
                </a:solidFill>
              </a:rPr>
              <a:t>Mining</a:t>
            </a:r>
            <a:r>
              <a:rPr lang="pl-PL" i="1" dirty="0">
                <a:solidFill>
                  <a:schemeClr val="bg1"/>
                </a:solidFill>
              </a:rPr>
              <a:t> and </a:t>
            </a:r>
            <a:r>
              <a:rPr lang="pl-PL" i="1" dirty="0" err="1">
                <a:solidFill>
                  <a:schemeClr val="bg1"/>
                </a:solidFill>
              </a:rPr>
              <a:t>Reclamation</a:t>
            </a:r>
            <a:r>
              <a:rPr lang="pl-PL" i="1" dirty="0">
                <a:solidFill>
                  <a:schemeClr val="bg1"/>
                </a:solidFill>
              </a:rPr>
              <a:t>, Big </a:t>
            </a:r>
            <a:r>
              <a:rPr lang="pl-PL" i="1" dirty="0" err="1">
                <a:solidFill>
                  <a:schemeClr val="bg1"/>
                </a:solidFill>
              </a:rPr>
              <a:t>Skay</a:t>
            </a:r>
            <a:r>
              <a:rPr lang="pl-PL" i="1" dirty="0">
                <a:solidFill>
                  <a:schemeClr val="bg1"/>
                </a:solidFill>
              </a:rPr>
              <a:t>, Montana , USA, </a:t>
            </a:r>
            <a:r>
              <a:rPr lang="pl-PL" dirty="0">
                <a:solidFill>
                  <a:schemeClr val="bg1"/>
                </a:solidFill>
              </a:rPr>
              <a:t>3 – 8 </a:t>
            </a:r>
            <a:r>
              <a:rPr lang="pl-PL" dirty="0" err="1">
                <a:solidFill>
                  <a:schemeClr val="bg1"/>
                </a:solidFill>
              </a:rPr>
              <a:t>June</a:t>
            </a:r>
            <a:r>
              <a:rPr lang="pl-PL" dirty="0">
                <a:solidFill>
                  <a:schemeClr val="bg1"/>
                </a:solidFill>
              </a:rPr>
              <a:t> 2019</a:t>
            </a:r>
            <a:endParaRPr lang="pl-PL" sz="1400" dirty="0">
              <a:solidFill>
                <a:schemeClr val="bg1"/>
              </a:solidFill>
            </a:endParaRPr>
          </a:p>
        </p:txBody>
      </p:sp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197941"/>
            <a:ext cx="2880321" cy="740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ytuł 2"/>
          <p:cNvSpPr>
            <a:spLocks noGrp="1"/>
          </p:cNvSpPr>
          <p:nvPr>
            <p:ph type="ctrTitle"/>
          </p:nvPr>
        </p:nvSpPr>
        <p:spPr>
          <a:xfrm>
            <a:off x="606375" y="476672"/>
            <a:ext cx="7926065" cy="360040"/>
          </a:xfrm>
        </p:spPr>
        <p:txBody>
          <a:bodyPr>
            <a:noAutofit/>
          </a:bodyPr>
          <a:lstStyle/>
          <a:p>
            <a:br>
              <a:rPr lang="pl-PL" sz="3200" b="1" dirty="0">
                <a:effectLst/>
              </a:rPr>
            </a:br>
            <a:br>
              <a:rPr lang="pl-PL" sz="3200" b="1" dirty="0">
                <a:effectLst/>
              </a:rPr>
            </a:br>
            <a:br>
              <a:rPr lang="pl-PL" sz="3200" b="1" dirty="0">
                <a:effectLst/>
              </a:rPr>
            </a:br>
            <a:br>
              <a:rPr lang="pl-PL" sz="3200" b="1" dirty="0">
                <a:effectLst/>
              </a:rPr>
            </a:br>
            <a:br>
              <a:rPr lang="pl-PL" sz="3200" b="1" dirty="0">
                <a:effectLst/>
              </a:rPr>
            </a:br>
            <a:r>
              <a:rPr lang="en-US" sz="2800" b="1" dirty="0"/>
              <a:t>Reclamation of sulfur borehole mine sites and environment consequences of S extraction</a:t>
            </a:r>
            <a:endParaRPr lang="pl-PL" sz="2800" b="1" dirty="0"/>
          </a:p>
        </p:txBody>
      </p:sp>
      <p:pic>
        <p:nvPicPr>
          <p:cNvPr id="9" name="Obraz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08104" y="2652594"/>
            <a:ext cx="3233521" cy="2170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1755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F5041-58F6-4C47-A4C2-07EC7D1E79E6}" type="slidenum">
              <a:rPr lang="pl-PL" smtClean="0"/>
              <a:pPr/>
              <a:t>10</a:t>
            </a:fld>
            <a:endParaRPr lang="pl-PL"/>
          </a:p>
        </p:txBody>
      </p:sp>
      <p:sp>
        <p:nvSpPr>
          <p:cNvPr id="5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l-PL" sz="3100" dirty="0" err="1"/>
              <a:t>Methods</a:t>
            </a:r>
            <a:r>
              <a:rPr lang="pl-PL" sz="3100" dirty="0"/>
              <a:t> </a:t>
            </a:r>
            <a:br>
              <a:rPr lang="pl-PL" dirty="0"/>
            </a:br>
            <a:r>
              <a:rPr lang="pl-PL" dirty="0"/>
              <a:t> </a:t>
            </a:r>
            <a:r>
              <a:rPr lang="pl-PL" sz="2000" b="1" dirty="0" err="1"/>
              <a:t>Soil</a:t>
            </a:r>
            <a:r>
              <a:rPr lang="pl-PL" sz="2000" b="1" dirty="0"/>
              <a:t> </a:t>
            </a:r>
            <a:r>
              <a:rPr lang="pl-PL" sz="2000" b="1" dirty="0" err="1"/>
              <a:t>parametries</a:t>
            </a:r>
            <a:r>
              <a:rPr lang="pl-PL" sz="2000" b="1" dirty="0"/>
              <a:t> and </a:t>
            </a:r>
            <a:r>
              <a:rPr lang="pl-PL" sz="2000" b="1" dirty="0" err="1"/>
              <a:t>vegetation</a:t>
            </a:r>
            <a:r>
              <a:rPr lang="pl-PL" sz="2000" b="1" dirty="0"/>
              <a:t> </a:t>
            </a:r>
            <a:r>
              <a:rPr lang="pl-PL" sz="2000" b="1" dirty="0" err="1"/>
              <a:t>assessment</a:t>
            </a:r>
            <a:endParaRPr lang="pl-PL" b="1" dirty="0"/>
          </a:p>
        </p:txBody>
      </p:sp>
      <p:sp>
        <p:nvSpPr>
          <p:cNvPr id="6" name="pole tekstowe 5"/>
          <p:cNvSpPr txBox="1"/>
          <p:nvPr/>
        </p:nvSpPr>
        <p:spPr>
          <a:xfrm>
            <a:off x="5704295" y="6063099"/>
            <a:ext cx="290015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000" dirty="0"/>
              <a:t>Fig.5. </a:t>
            </a:r>
            <a:r>
              <a:rPr lang="pl-PL" sz="1000" dirty="0" err="1"/>
              <a:t>Localizaion</a:t>
            </a:r>
            <a:r>
              <a:rPr lang="pl-PL" sz="1000" dirty="0"/>
              <a:t> of </a:t>
            </a:r>
            <a:r>
              <a:rPr lang="pl-PL" sz="1000" dirty="0" err="1"/>
              <a:t>research</a:t>
            </a:r>
            <a:r>
              <a:rPr lang="pl-PL" sz="1000" dirty="0"/>
              <a:t> </a:t>
            </a:r>
            <a:r>
              <a:rPr lang="pl-PL" sz="1000" dirty="0" err="1"/>
              <a:t>plots</a:t>
            </a:r>
            <a:r>
              <a:rPr lang="pl-PL" sz="1000" dirty="0"/>
              <a:t> in </a:t>
            </a:r>
            <a:r>
              <a:rPr lang="pl-PL" sz="1000" dirty="0" err="1"/>
              <a:t>tree</a:t>
            </a:r>
            <a:r>
              <a:rPr lang="pl-PL" sz="1000" dirty="0"/>
              <a:t> </a:t>
            </a:r>
            <a:r>
              <a:rPr lang="pl-PL" sz="1000" dirty="0" err="1"/>
              <a:t>categories</a:t>
            </a:r>
            <a:endParaRPr lang="pl-PL" sz="1000" dirty="0"/>
          </a:p>
        </p:txBody>
      </p:sp>
      <p:sp>
        <p:nvSpPr>
          <p:cNvPr id="8" name="Symbol zastępczy zawartości 2"/>
          <p:cNvSpPr txBox="1">
            <a:spLocks/>
          </p:cNvSpPr>
          <p:nvPr/>
        </p:nvSpPr>
        <p:spPr>
          <a:xfrm>
            <a:off x="467544" y="1484784"/>
            <a:ext cx="4464496" cy="5328592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pl-PL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lvl="0">
              <a:spcBef>
                <a:spcPct val="20000"/>
              </a:spcBef>
            </a:pPr>
            <a:r>
              <a:rPr kumimoji="0" lang="pl-PL" sz="3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12 (</a:t>
            </a:r>
            <a:r>
              <a:rPr lang="pl-PL" sz="3300" dirty="0"/>
              <a:t>1-ares) Research </a:t>
            </a:r>
            <a:r>
              <a:rPr lang="pl-PL" sz="3300" dirty="0" err="1"/>
              <a:t>plots</a:t>
            </a:r>
            <a:r>
              <a:rPr lang="pl-PL" sz="3300" dirty="0"/>
              <a:t> in 4 </a:t>
            </a:r>
            <a:r>
              <a:rPr lang="pl-PL" sz="3300" dirty="0" err="1"/>
              <a:t>replication</a:t>
            </a:r>
            <a:r>
              <a:rPr lang="pl-PL" sz="3300" dirty="0"/>
              <a:t> for </a:t>
            </a:r>
            <a:r>
              <a:rPr lang="pl-PL" sz="3300" dirty="0" err="1"/>
              <a:t>category</a:t>
            </a:r>
            <a:r>
              <a:rPr lang="pl-PL" sz="3300" dirty="0"/>
              <a:t> </a:t>
            </a:r>
            <a:endParaRPr kumimoji="0" lang="pl-PL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pl-PL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lvl="1" indent="-285750" algn="just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kumimoji="0" lang="pl-PL" sz="30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Soil</a:t>
            </a:r>
            <a:r>
              <a:rPr kumimoji="0" lang="pl-PL" sz="3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pl-PL" sz="30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sampling</a:t>
            </a:r>
            <a:r>
              <a:rPr kumimoji="0" lang="pl-PL" sz="3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0-5 and 5-40 cm; </a:t>
            </a:r>
          </a:p>
          <a:p>
            <a:pPr marL="742950" marR="0" lvl="1" indent="-28575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pl-PL" sz="30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vegetaion</a:t>
            </a:r>
            <a:r>
              <a:rPr kumimoji="0" lang="pl-PL" sz="3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pl-PL" sz="30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cover</a:t>
            </a:r>
            <a:r>
              <a:rPr kumimoji="0" lang="pl-PL" sz="3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pl-PL" sz="30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degree</a:t>
            </a:r>
            <a:r>
              <a:rPr kumimoji="0" lang="pl-PL" sz="3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by Braun-</a:t>
            </a:r>
            <a:r>
              <a:rPr kumimoji="0" lang="pl-PL" sz="30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Blanquet</a:t>
            </a:r>
            <a:r>
              <a:rPr lang="pl-PL" sz="3000" dirty="0"/>
              <a:t> </a:t>
            </a:r>
            <a:r>
              <a:rPr lang="pl-PL" sz="3000" dirty="0" err="1"/>
              <a:t>scale</a:t>
            </a:r>
            <a:r>
              <a:rPr kumimoji="0" lang="pl-PL" sz="3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;</a:t>
            </a:r>
          </a:p>
          <a:p>
            <a:pPr marL="742950" marR="0" lvl="1" indent="-28575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pl-PL" sz="30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trees</a:t>
            </a:r>
            <a:r>
              <a:rPr kumimoji="0" lang="pl-PL" sz="3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pl-PL" sz="30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measurement</a:t>
            </a:r>
            <a:r>
              <a:rPr kumimoji="0" lang="pl-PL" sz="3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(D</a:t>
            </a:r>
            <a:r>
              <a:rPr kumimoji="0" lang="pl-PL" sz="3000" b="0" i="0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1,3</a:t>
            </a:r>
            <a:r>
              <a:rPr kumimoji="0" lang="pl-PL" sz="3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pl-PL" sz="30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</a:t>
            </a:r>
            <a:r>
              <a:rPr kumimoji="0" lang="pl-PL" sz="3000" b="0" i="0" u="none" strike="noStrike" kern="1200" cap="none" spc="0" normalizeH="0" baseline="-2500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</a:t>
            </a:r>
            <a:r>
              <a:rPr kumimoji="0" lang="pl-PL" sz="3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);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kumimoji="0" lang="pl-PL" sz="30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pine</a:t>
            </a:r>
            <a:r>
              <a:rPr kumimoji="0" lang="pl-PL" sz="3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pl-PL" sz="30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birch</a:t>
            </a:r>
            <a:r>
              <a:rPr kumimoji="0" lang="pl-PL" sz="30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pl-PL" sz="30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foliage</a:t>
            </a:r>
            <a:r>
              <a:rPr lang="pl-PL" sz="3000" dirty="0"/>
              <a:t>, </a:t>
            </a:r>
            <a:r>
              <a:rPr lang="pl-PL" sz="3000" dirty="0" err="1"/>
              <a:t>wood</a:t>
            </a:r>
            <a:r>
              <a:rPr lang="pl-PL" sz="3000" dirty="0"/>
              <a:t>-small-</a:t>
            </a:r>
            <a:r>
              <a:rPr lang="pl-PL" sz="3000" dirty="0" err="1"/>
              <a:t>reed</a:t>
            </a:r>
            <a:r>
              <a:rPr lang="pl-PL" sz="3000" dirty="0"/>
              <a:t> </a:t>
            </a:r>
            <a:r>
              <a:rPr lang="pl-PL" sz="3000" dirty="0" err="1"/>
              <a:t>leafs</a:t>
            </a:r>
            <a:r>
              <a:rPr lang="pl-PL" sz="3000" dirty="0"/>
              <a:t> </a:t>
            </a:r>
            <a:r>
              <a:rPr kumimoji="0" lang="pl-PL" sz="30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collecting</a:t>
            </a:r>
            <a:endParaRPr lang="pl-PL" sz="3000" dirty="0"/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  <a:defRPr/>
            </a:pPr>
            <a:endParaRPr kumimoji="0" lang="pl-PL" sz="3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lang="pl-PL" sz="3000" dirty="0" err="1"/>
              <a:t>laboratory</a:t>
            </a:r>
            <a:r>
              <a:rPr lang="pl-PL" sz="3000" dirty="0"/>
              <a:t> </a:t>
            </a:r>
            <a:r>
              <a:rPr lang="pl-PL" sz="3000" dirty="0" err="1"/>
              <a:t>analysis</a:t>
            </a:r>
            <a:r>
              <a:rPr lang="pl-PL" sz="3000" dirty="0"/>
              <a:t>:</a:t>
            </a:r>
          </a:p>
          <a:p>
            <a:pPr lvl="2">
              <a:spcBef>
                <a:spcPct val="20000"/>
              </a:spcBef>
              <a:defRPr/>
            </a:pPr>
            <a:r>
              <a:rPr lang="pl-PL" sz="3000" b="1" dirty="0" err="1"/>
              <a:t>soil</a:t>
            </a:r>
            <a:r>
              <a:rPr lang="pl-PL" sz="3000" b="1" dirty="0"/>
              <a:t> </a:t>
            </a:r>
            <a:r>
              <a:rPr lang="pl-PL" sz="3000" b="1" dirty="0" err="1"/>
              <a:t>samples</a:t>
            </a:r>
            <a:r>
              <a:rPr kumimoji="0" lang="pl-PL" sz="3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  <a:br>
              <a:rPr kumimoji="0" lang="pl-PL" sz="3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pl-PL" sz="30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pH</a:t>
            </a:r>
            <a:r>
              <a:rPr kumimoji="0" lang="pl-PL" sz="3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EC, S</a:t>
            </a:r>
            <a:r>
              <a:rPr kumimoji="0" lang="pl-PL" sz="3000" b="0" i="0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</a:t>
            </a:r>
            <a:r>
              <a:rPr kumimoji="0" lang="pl-PL" sz="3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SOC,N</a:t>
            </a:r>
            <a:r>
              <a:rPr kumimoji="0" lang="pl-PL" sz="3000" b="0" i="0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</a:t>
            </a:r>
            <a:endParaRPr kumimoji="0" lang="pl-PL" sz="3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lvl="2">
              <a:spcBef>
                <a:spcPct val="20000"/>
              </a:spcBef>
              <a:defRPr/>
            </a:pPr>
            <a:r>
              <a:rPr kumimoji="0" lang="pl-PL" sz="3000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plant </a:t>
            </a:r>
            <a:r>
              <a:rPr lang="pl-PL" sz="3000" b="1" dirty="0" err="1"/>
              <a:t>foliage</a:t>
            </a:r>
            <a:r>
              <a:rPr lang="pl-PL" sz="3000" b="1" dirty="0"/>
              <a:t> </a:t>
            </a:r>
            <a:r>
              <a:rPr lang="pl-PL" sz="3000" b="1" dirty="0" err="1"/>
              <a:t>samples</a:t>
            </a:r>
            <a:r>
              <a:rPr kumimoji="0" lang="pl-PL" sz="30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</a:t>
            </a:r>
            <a:br>
              <a:rPr kumimoji="0" lang="pl-PL" sz="3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pl-PL" sz="3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N, S, Na, K, Ca, Mg, P. </a:t>
            </a:r>
          </a:p>
          <a:p>
            <a:pPr marL="742950" marR="0" lvl="1" indent="-28575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endParaRPr kumimoji="0" lang="pl-PL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pl-PL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14804" y="2060848"/>
            <a:ext cx="3777873" cy="396044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772816"/>
            <a:ext cx="4042792" cy="5085183"/>
          </a:xfrm>
        </p:spPr>
        <p:txBody>
          <a:bodyPr>
            <a:normAutofit fontScale="55000" lnSpcReduction="20000"/>
          </a:bodyPr>
          <a:lstStyle/>
          <a:p>
            <a:r>
              <a:rPr lang="pl-PL" sz="3800" b="1" dirty="0">
                <a:solidFill>
                  <a:srgbClr val="00B050"/>
                </a:solidFill>
              </a:rPr>
              <a:t>6 </a:t>
            </a:r>
            <a:r>
              <a:rPr lang="pl-PL" sz="3800" b="1" dirty="0" err="1">
                <a:solidFill>
                  <a:srgbClr val="00B050"/>
                </a:solidFill>
              </a:rPr>
              <a:t>variants</a:t>
            </a:r>
            <a:r>
              <a:rPr lang="pl-PL" sz="3800" b="1" dirty="0">
                <a:solidFill>
                  <a:srgbClr val="00B050"/>
                </a:solidFill>
              </a:rPr>
              <a:t> of </a:t>
            </a:r>
            <a:r>
              <a:rPr lang="pl-PL" sz="3800" b="1" dirty="0" err="1">
                <a:solidFill>
                  <a:srgbClr val="00B050"/>
                </a:solidFill>
              </a:rPr>
              <a:t>composits</a:t>
            </a:r>
            <a:r>
              <a:rPr lang="pl-PL" sz="3800" b="1" dirty="0">
                <a:solidFill>
                  <a:srgbClr val="00B050"/>
                </a:solidFill>
              </a:rPr>
              <a:t> </a:t>
            </a:r>
            <a:r>
              <a:rPr lang="pl-PL" sz="3600" b="1" dirty="0"/>
              <a:t>in 4 </a:t>
            </a:r>
            <a:r>
              <a:rPr lang="pl-PL" sz="3600" b="1" dirty="0" err="1"/>
              <a:t>replication</a:t>
            </a:r>
            <a:r>
              <a:rPr lang="pl-PL" sz="3600" b="1" dirty="0"/>
              <a:t> (</a:t>
            </a:r>
            <a:r>
              <a:rPr lang="pl-PL" sz="3600" b="1" dirty="0" err="1"/>
              <a:t>composite</a:t>
            </a:r>
            <a:r>
              <a:rPr lang="pl-PL" sz="3600" b="1" dirty="0"/>
              <a:t> = </a:t>
            </a:r>
            <a:r>
              <a:rPr lang="pl-PL" sz="3600" b="1" dirty="0" err="1"/>
              <a:t>substrate+tree</a:t>
            </a:r>
            <a:r>
              <a:rPr lang="pl-PL" sz="3600" b="1" dirty="0"/>
              <a:t> </a:t>
            </a:r>
            <a:r>
              <a:rPr lang="pl-PL" sz="3600" b="1" dirty="0" err="1"/>
              <a:t>litter</a:t>
            </a:r>
            <a:r>
              <a:rPr lang="pl-PL" sz="3600" b="1" dirty="0"/>
              <a:t>) </a:t>
            </a:r>
          </a:p>
          <a:p>
            <a:endParaRPr lang="pl-PL" sz="3600" b="1" dirty="0"/>
          </a:p>
          <a:p>
            <a:pPr>
              <a:buNone/>
            </a:pPr>
            <a:r>
              <a:rPr lang="pl-PL" sz="3400" b="1" dirty="0">
                <a:solidFill>
                  <a:srgbClr val="00B050"/>
                </a:solidFill>
              </a:rPr>
              <a:t>2 </a:t>
            </a:r>
            <a:r>
              <a:rPr lang="pl-PL" sz="3400" b="1" dirty="0" err="1">
                <a:solidFill>
                  <a:srgbClr val="00B050"/>
                </a:solidFill>
              </a:rPr>
              <a:t>variants</a:t>
            </a:r>
            <a:r>
              <a:rPr lang="pl-PL" sz="3400" b="1" dirty="0">
                <a:solidFill>
                  <a:srgbClr val="00B050"/>
                </a:solidFill>
              </a:rPr>
              <a:t> </a:t>
            </a:r>
            <a:r>
              <a:rPr lang="pl-PL" dirty="0"/>
              <a:t>of </a:t>
            </a:r>
            <a:r>
              <a:rPr lang="pl-PL" dirty="0" err="1"/>
              <a:t>soil</a:t>
            </a:r>
            <a:r>
              <a:rPr lang="pl-PL" dirty="0"/>
              <a:t> </a:t>
            </a:r>
            <a:r>
              <a:rPr lang="pl-PL" dirty="0" err="1"/>
              <a:t>contamination</a:t>
            </a:r>
            <a:r>
              <a:rPr lang="pl-PL" dirty="0"/>
              <a:t> by </a:t>
            </a:r>
            <a:r>
              <a:rPr lang="pl-PL" dirty="0" err="1"/>
              <a:t>sulfur</a:t>
            </a:r>
            <a:r>
              <a:rPr lang="pl-PL" dirty="0"/>
              <a:t>: </a:t>
            </a:r>
          </a:p>
          <a:p>
            <a:pPr lvl="1"/>
            <a:r>
              <a:rPr lang="pl-PL" sz="3300" b="1" dirty="0"/>
              <a:t>LS</a:t>
            </a:r>
            <a:r>
              <a:rPr lang="pl-PL" dirty="0"/>
              <a:t>  (</a:t>
            </a:r>
            <a:r>
              <a:rPr lang="pl-PL" dirty="0" err="1"/>
              <a:t>low</a:t>
            </a:r>
            <a:r>
              <a:rPr lang="pl-PL" dirty="0"/>
              <a:t> </a:t>
            </a:r>
            <a:r>
              <a:rPr lang="pl-PL" dirty="0" err="1"/>
              <a:t>sulfurised</a:t>
            </a:r>
            <a:r>
              <a:rPr lang="pl-PL" dirty="0"/>
              <a:t>) – </a:t>
            </a:r>
            <a:r>
              <a:rPr lang="pl-PL" dirty="0" err="1"/>
              <a:t>mean</a:t>
            </a:r>
            <a:r>
              <a:rPr lang="pl-PL" dirty="0"/>
              <a:t> 5090 mg·kg</a:t>
            </a:r>
            <a:r>
              <a:rPr lang="pl-PL" baseline="30000" dirty="0"/>
              <a:t>-1</a:t>
            </a:r>
            <a:r>
              <a:rPr lang="pl-PL" dirty="0"/>
              <a:t> S;</a:t>
            </a:r>
          </a:p>
          <a:p>
            <a:pPr lvl="1"/>
            <a:r>
              <a:rPr lang="pl-PL" sz="3300" b="1" dirty="0"/>
              <a:t>HS</a:t>
            </a:r>
            <a:r>
              <a:rPr lang="pl-PL" dirty="0"/>
              <a:t> (high </a:t>
            </a:r>
            <a:r>
              <a:rPr lang="pl-PL" dirty="0" err="1"/>
              <a:t>sulfurised</a:t>
            </a:r>
            <a:r>
              <a:rPr lang="pl-PL" dirty="0"/>
              <a:t>) – </a:t>
            </a:r>
            <a:r>
              <a:rPr lang="pl-PL" dirty="0" err="1"/>
              <a:t>mean</a:t>
            </a:r>
            <a:r>
              <a:rPr lang="pl-PL" dirty="0"/>
              <a:t> 42500 mg·kg</a:t>
            </a:r>
            <a:r>
              <a:rPr lang="pl-PL" baseline="30000" dirty="0"/>
              <a:t>-1</a:t>
            </a:r>
            <a:r>
              <a:rPr lang="pl-PL" dirty="0"/>
              <a:t> S;</a:t>
            </a:r>
          </a:p>
          <a:p>
            <a:pPr>
              <a:buNone/>
            </a:pPr>
            <a:r>
              <a:rPr lang="pl-PL" sz="3400" b="1" dirty="0">
                <a:solidFill>
                  <a:srgbClr val="00B050"/>
                </a:solidFill>
              </a:rPr>
              <a:t>2 </a:t>
            </a:r>
            <a:r>
              <a:rPr lang="pl-PL" sz="3400" b="1" dirty="0" err="1">
                <a:solidFill>
                  <a:srgbClr val="00B050"/>
                </a:solidFill>
              </a:rPr>
              <a:t>types</a:t>
            </a:r>
            <a:r>
              <a:rPr lang="pl-PL" sz="3400" b="1" dirty="0">
                <a:solidFill>
                  <a:srgbClr val="00B050"/>
                </a:solidFill>
              </a:rPr>
              <a:t> of </a:t>
            </a:r>
            <a:r>
              <a:rPr lang="pl-PL" sz="3400" b="1" dirty="0" err="1">
                <a:solidFill>
                  <a:srgbClr val="00B050"/>
                </a:solidFill>
              </a:rPr>
              <a:t>litter</a:t>
            </a:r>
            <a:r>
              <a:rPr lang="pl-PL" sz="3400" b="1" dirty="0">
                <a:solidFill>
                  <a:srgbClr val="00B050"/>
                </a:solidFill>
              </a:rPr>
              <a:t> </a:t>
            </a:r>
            <a:r>
              <a:rPr lang="pl-PL" dirty="0"/>
              <a:t>(</a:t>
            </a:r>
            <a:r>
              <a:rPr lang="pl-PL" dirty="0" err="1"/>
              <a:t>birch</a:t>
            </a:r>
            <a:r>
              <a:rPr lang="pl-PL" dirty="0"/>
              <a:t> B, </a:t>
            </a:r>
            <a:r>
              <a:rPr lang="pl-PL" dirty="0" err="1"/>
              <a:t>pine</a:t>
            </a:r>
            <a:r>
              <a:rPr lang="pl-PL" dirty="0"/>
              <a:t> P)</a:t>
            </a:r>
          </a:p>
          <a:p>
            <a:pPr>
              <a:buNone/>
            </a:pPr>
            <a:endParaRPr lang="pl-PL" dirty="0"/>
          </a:p>
          <a:p>
            <a:r>
              <a:rPr lang="pl-PL" b="1" dirty="0"/>
              <a:t>Start </a:t>
            </a:r>
            <a:r>
              <a:rPr lang="pl-PL" dirty="0"/>
              <a:t>and </a:t>
            </a:r>
            <a:r>
              <a:rPr lang="pl-PL" b="1" dirty="0" err="1"/>
              <a:t>final</a:t>
            </a:r>
            <a:r>
              <a:rPr lang="pl-PL" dirty="0"/>
              <a:t> </a:t>
            </a:r>
            <a:r>
              <a:rPr lang="pl-PL" dirty="0" err="1"/>
              <a:t>basics</a:t>
            </a:r>
            <a:r>
              <a:rPr lang="pl-PL" dirty="0"/>
              <a:t> </a:t>
            </a:r>
            <a:r>
              <a:rPr lang="pl-PL" b="1" u="sng" dirty="0" err="1"/>
              <a:t>soil</a:t>
            </a:r>
            <a:r>
              <a:rPr lang="pl-PL" b="1" u="sng" dirty="0"/>
              <a:t> and liter </a:t>
            </a:r>
          </a:p>
          <a:p>
            <a:pPr marL="0" indent="0">
              <a:buNone/>
            </a:pPr>
            <a:r>
              <a:rPr lang="pl-PL" dirty="0"/>
              <a:t>(</a:t>
            </a:r>
            <a:r>
              <a:rPr lang="pl-PL" dirty="0" err="1"/>
              <a:t>birch</a:t>
            </a:r>
            <a:r>
              <a:rPr lang="pl-PL" dirty="0"/>
              <a:t> and </a:t>
            </a:r>
            <a:r>
              <a:rPr lang="pl-PL" dirty="0" err="1"/>
              <a:t>pine</a:t>
            </a:r>
            <a:r>
              <a:rPr lang="pl-PL" dirty="0"/>
              <a:t>) </a:t>
            </a:r>
            <a:r>
              <a:rPr lang="pl-PL" dirty="0" err="1"/>
              <a:t>properties</a:t>
            </a:r>
            <a:r>
              <a:rPr lang="pl-PL" dirty="0"/>
              <a:t>;</a:t>
            </a:r>
          </a:p>
          <a:p>
            <a:r>
              <a:rPr lang="pl-PL" dirty="0" err="1"/>
              <a:t>Once</a:t>
            </a:r>
            <a:r>
              <a:rPr lang="pl-PL" dirty="0"/>
              <a:t> </a:t>
            </a:r>
            <a:r>
              <a:rPr lang="pl-PL" dirty="0" err="1"/>
              <a:t>at</a:t>
            </a:r>
            <a:r>
              <a:rPr lang="pl-PL" dirty="0"/>
              <a:t> </a:t>
            </a:r>
            <a:r>
              <a:rPr lang="pl-PL" dirty="0" err="1"/>
              <a:t>week</a:t>
            </a:r>
            <a:r>
              <a:rPr lang="pl-PL" dirty="0"/>
              <a:t> </a:t>
            </a:r>
            <a:r>
              <a:rPr lang="pl-PL" b="1" u="sng" dirty="0" err="1"/>
              <a:t>soil</a:t>
            </a:r>
            <a:r>
              <a:rPr lang="pl-PL" b="1" u="sng" dirty="0"/>
              <a:t> </a:t>
            </a:r>
            <a:r>
              <a:rPr lang="pl-PL" b="1" u="sng" dirty="0" err="1"/>
              <a:t>solution</a:t>
            </a:r>
            <a:r>
              <a:rPr lang="pl-PL" b="1" u="sng" dirty="0"/>
              <a:t> </a:t>
            </a:r>
            <a:r>
              <a:rPr lang="pl-PL" dirty="0"/>
              <a:t>was </a:t>
            </a:r>
            <a:r>
              <a:rPr lang="pl-PL" dirty="0" err="1"/>
              <a:t>measured</a:t>
            </a:r>
            <a:r>
              <a:rPr lang="pl-PL" dirty="0"/>
              <a:t>;</a:t>
            </a:r>
          </a:p>
          <a:p>
            <a:endParaRPr lang="pl-PL" dirty="0"/>
          </a:p>
          <a:p>
            <a:r>
              <a:rPr lang="pl-PL" b="1" dirty="0" err="1"/>
              <a:t>Basal</a:t>
            </a:r>
            <a:r>
              <a:rPr lang="pl-PL" b="1" dirty="0"/>
              <a:t> </a:t>
            </a:r>
            <a:r>
              <a:rPr lang="pl-PL" b="1" dirty="0" err="1"/>
              <a:t>respiration</a:t>
            </a:r>
            <a:r>
              <a:rPr lang="pl-PL" b="1" dirty="0"/>
              <a:t> </a:t>
            </a:r>
            <a:r>
              <a:rPr lang="pl-PL" dirty="0" err="1"/>
              <a:t>rate</a:t>
            </a:r>
            <a:r>
              <a:rPr lang="pl-PL" dirty="0"/>
              <a:t> was </a:t>
            </a:r>
            <a:r>
              <a:rPr lang="pl-PL" dirty="0" err="1"/>
              <a:t>measured</a:t>
            </a:r>
            <a:endParaRPr lang="pl-PL" dirty="0"/>
          </a:p>
        </p:txBody>
      </p:sp>
      <p:sp>
        <p:nvSpPr>
          <p:cNvPr id="4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l-PL" sz="3100" dirty="0" err="1"/>
              <a:t>Methods</a:t>
            </a:r>
            <a:r>
              <a:rPr lang="pl-PL" sz="3100" dirty="0"/>
              <a:t> </a:t>
            </a:r>
            <a:br>
              <a:rPr lang="pl-PL" dirty="0"/>
            </a:br>
            <a:r>
              <a:rPr lang="pl-PL" dirty="0"/>
              <a:t> </a:t>
            </a:r>
            <a:r>
              <a:rPr lang="en-US" sz="2000" b="1" dirty="0"/>
              <a:t>Chemistry of soil solution and the influence of organic matter in the form of a </a:t>
            </a:r>
            <a:r>
              <a:rPr lang="pl-PL" sz="2000" b="1" dirty="0" err="1"/>
              <a:t>tree</a:t>
            </a:r>
            <a:r>
              <a:rPr lang="pl-PL" sz="2000" b="1" dirty="0"/>
              <a:t> </a:t>
            </a:r>
            <a:r>
              <a:rPr lang="pl-PL" sz="2000" b="1" dirty="0" err="1"/>
              <a:t>litter</a:t>
            </a:r>
            <a:r>
              <a:rPr lang="pl-PL" sz="2000" b="1" dirty="0"/>
              <a:t> </a:t>
            </a:r>
            <a:r>
              <a:rPr lang="en-US" sz="2000" b="1" dirty="0"/>
              <a:t>on the rate of sulfur oxidation from the soil substrate tested in the experiment under controlled conditions</a:t>
            </a:r>
            <a:endParaRPr lang="pl-PL" b="1" dirty="0"/>
          </a:p>
        </p:txBody>
      </p:sp>
      <p:sp>
        <p:nvSpPr>
          <p:cNvPr id="5" name="pole tekstowe 4"/>
          <p:cNvSpPr txBox="1"/>
          <p:nvPr/>
        </p:nvSpPr>
        <p:spPr>
          <a:xfrm>
            <a:off x="5292080" y="5877272"/>
            <a:ext cx="305885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000" dirty="0"/>
              <a:t>Fig. 6. </a:t>
            </a:r>
            <a:r>
              <a:rPr lang="pl-PL" sz="1000" dirty="0" err="1"/>
              <a:t>Schem</a:t>
            </a:r>
            <a:r>
              <a:rPr lang="pl-PL" sz="1000" dirty="0"/>
              <a:t> of </a:t>
            </a:r>
            <a:r>
              <a:rPr lang="pl-PL" sz="1000" dirty="0" err="1"/>
              <a:t>experiment</a:t>
            </a:r>
            <a:r>
              <a:rPr lang="pl-PL" sz="1000" dirty="0"/>
              <a:t> </a:t>
            </a:r>
            <a:r>
              <a:rPr lang="pl-PL" sz="1000" dirty="0" err="1"/>
              <a:t>under</a:t>
            </a:r>
            <a:r>
              <a:rPr lang="pl-PL" sz="1000" dirty="0"/>
              <a:t> </a:t>
            </a:r>
            <a:r>
              <a:rPr lang="pl-PL" sz="1000" dirty="0" err="1"/>
              <a:t>controlled</a:t>
            </a:r>
            <a:r>
              <a:rPr lang="pl-PL" sz="1000" dirty="0"/>
              <a:t> </a:t>
            </a:r>
            <a:r>
              <a:rPr lang="pl-PL" sz="1000" dirty="0" err="1"/>
              <a:t>condition</a:t>
            </a:r>
            <a:endParaRPr lang="pl-PL" sz="1000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F5041-58F6-4C47-A4C2-07EC7D1E79E6}" type="slidenum">
              <a:rPr lang="pl-PL" smtClean="0"/>
              <a:pPr/>
              <a:t>11</a:t>
            </a:fld>
            <a:endParaRPr lang="pl-PL" dirty="0"/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9992" y="2564904"/>
            <a:ext cx="4502268" cy="325812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240160"/>
            <a:ext cx="8229600" cy="2044824"/>
          </a:xfrm>
        </p:spPr>
        <p:txBody>
          <a:bodyPr numCol="1">
            <a:normAutofit/>
          </a:bodyPr>
          <a:lstStyle/>
          <a:p>
            <a:r>
              <a:rPr lang="pl-PL" sz="1600" b="1" dirty="0" err="1"/>
              <a:t>pH</a:t>
            </a:r>
            <a:r>
              <a:rPr lang="pl-PL" sz="1600" b="1" baseline="-25000" dirty="0" err="1"/>
              <a:t>KCl</a:t>
            </a:r>
            <a:r>
              <a:rPr lang="pl-PL" sz="1600" dirty="0"/>
              <a:t>  2,6 - 7,6; </a:t>
            </a:r>
            <a:r>
              <a:rPr lang="pl-PL" sz="1600" b="1" dirty="0"/>
              <a:t>EC</a:t>
            </a:r>
            <a:r>
              <a:rPr lang="pl-PL" sz="1600" dirty="0"/>
              <a:t> 15</a:t>
            </a:r>
            <a:r>
              <a:rPr lang="pl-PL" sz="1600" baseline="30000" dirty="0"/>
              <a:t> </a:t>
            </a:r>
            <a:r>
              <a:rPr lang="pl-PL" sz="1600" dirty="0"/>
              <a:t>- 2080 µ</a:t>
            </a:r>
            <a:r>
              <a:rPr lang="pl-PL" sz="1600" dirty="0" err="1"/>
              <a:t>S·cm</a:t>
            </a:r>
            <a:r>
              <a:rPr lang="pl-PL" sz="1600" baseline="30000" dirty="0"/>
              <a:t>–1</a:t>
            </a:r>
            <a:r>
              <a:rPr lang="pl-PL" sz="1600" dirty="0"/>
              <a:t>;</a:t>
            </a:r>
          </a:p>
          <a:p>
            <a:r>
              <a:rPr lang="pl-PL" sz="1600" dirty="0"/>
              <a:t> </a:t>
            </a:r>
            <a:r>
              <a:rPr lang="pl-PL" sz="1600" b="1" dirty="0"/>
              <a:t>S</a:t>
            </a:r>
            <a:r>
              <a:rPr lang="pl-PL" sz="1600" b="1" baseline="-25000" dirty="0"/>
              <a:t>T</a:t>
            </a:r>
            <a:r>
              <a:rPr lang="pl-PL" sz="1600" dirty="0"/>
              <a:t> 10 - 45740 mg·kg</a:t>
            </a:r>
            <a:r>
              <a:rPr lang="pl-PL" sz="1600" baseline="30000" dirty="0"/>
              <a:t>–1</a:t>
            </a:r>
            <a:endParaRPr lang="pl-PL" sz="1600" dirty="0"/>
          </a:p>
          <a:p>
            <a:r>
              <a:rPr lang="pl-PL" sz="1600" dirty="0" err="1"/>
              <a:t>Herbaceous</a:t>
            </a:r>
            <a:r>
              <a:rPr lang="pl-PL" sz="1600" dirty="0"/>
              <a:t> </a:t>
            </a:r>
            <a:r>
              <a:rPr lang="pl-PL" sz="1600" dirty="0" err="1"/>
              <a:t>vegetation</a:t>
            </a:r>
            <a:r>
              <a:rPr lang="pl-PL" sz="1600" dirty="0"/>
              <a:t>  </a:t>
            </a:r>
            <a:r>
              <a:rPr lang="pl-PL" sz="1600" dirty="0" err="1"/>
              <a:t>cover</a:t>
            </a:r>
            <a:r>
              <a:rPr lang="pl-PL" sz="1600" dirty="0"/>
              <a:t> 10-70%</a:t>
            </a:r>
          </a:p>
          <a:p>
            <a:r>
              <a:rPr lang="pl-PL" sz="1600" dirty="0" err="1"/>
              <a:t>Strong</a:t>
            </a:r>
            <a:r>
              <a:rPr lang="pl-PL" sz="1600" dirty="0"/>
              <a:t> </a:t>
            </a:r>
            <a:r>
              <a:rPr lang="pl-PL" sz="1600" dirty="0" err="1"/>
              <a:t>positive</a:t>
            </a:r>
            <a:r>
              <a:rPr lang="pl-PL" sz="1600" dirty="0"/>
              <a:t> </a:t>
            </a:r>
            <a:r>
              <a:rPr lang="pl-PL" sz="1600" dirty="0" err="1"/>
              <a:t>corelattion</a:t>
            </a:r>
            <a:r>
              <a:rPr lang="pl-PL" sz="1600" dirty="0"/>
              <a:t> </a:t>
            </a:r>
            <a:r>
              <a:rPr lang="pl-PL" sz="1600" b="1" dirty="0"/>
              <a:t>S</a:t>
            </a:r>
            <a:r>
              <a:rPr lang="pl-PL" sz="1600" b="1" baseline="-25000" dirty="0"/>
              <a:t>T</a:t>
            </a:r>
            <a:r>
              <a:rPr lang="pl-PL" sz="1600" dirty="0"/>
              <a:t> and </a:t>
            </a:r>
            <a:r>
              <a:rPr lang="pl-PL" sz="1600" b="1" dirty="0"/>
              <a:t>EC</a:t>
            </a:r>
            <a:r>
              <a:rPr lang="pl-PL" sz="1600" dirty="0"/>
              <a:t> (r=0,80) as </a:t>
            </a:r>
            <a:r>
              <a:rPr lang="pl-PL" sz="1600" dirty="0" err="1"/>
              <a:t>well</a:t>
            </a:r>
            <a:r>
              <a:rPr lang="pl-PL" sz="1600" dirty="0"/>
              <a:t> as </a:t>
            </a:r>
            <a:r>
              <a:rPr lang="pl-PL" sz="1600" b="1" dirty="0"/>
              <a:t>S</a:t>
            </a:r>
            <a:r>
              <a:rPr lang="pl-PL" sz="1600" b="1" baseline="-25000" dirty="0"/>
              <a:t>T</a:t>
            </a:r>
            <a:r>
              <a:rPr lang="pl-PL" sz="1600" dirty="0"/>
              <a:t> and </a:t>
            </a:r>
            <a:r>
              <a:rPr lang="pl-PL" sz="1600" b="1" dirty="0" err="1"/>
              <a:t>pH</a:t>
            </a:r>
            <a:r>
              <a:rPr lang="pl-PL" sz="1600" dirty="0"/>
              <a:t> (r=0,42) </a:t>
            </a:r>
          </a:p>
        </p:txBody>
      </p:sp>
      <p:sp>
        <p:nvSpPr>
          <p:cNvPr id="5" name="Tytuł 1"/>
          <p:cNvSpPr txBox="1">
            <a:spLocks/>
          </p:cNvSpPr>
          <p:nvPr/>
        </p:nvSpPr>
        <p:spPr>
          <a:xfrm>
            <a:off x="609600" y="5375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100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kumimoji="0" lang="pl-PL" sz="3100" b="0" i="0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Results</a:t>
            </a:r>
            <a:br>
              <a:rPr kumimoji="0" lang="pl-PL" sz="4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pl-PL" sz="4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en-US" sz="2200" b="1" dirty="0"/>
              <a:t>Assessment of the degree and spatial </a:t>
            </a:r>
            <a:r>
              <a:rPr lang="pl-PL" sz="2200" b="1" dirty="0" err="1"/>
              <a:t>distribution</a:t>
            </a:r>
            <a:r>
              <a:rPr lang="en-US" sz="2200" b="1" dirty="0"/>
              <a:t> of </a:t>
            </a:r>
            <a:r>
              <a:rPr lang="pl-PL" sz="2200" b="1" dirty="0" err="1"/>
              <a:t>sulfur</a:t>
            </a:r>
            <a:r>
              <a:rPr lang="pl-PL" sz="2200" b="1" dirty="0"/>
              <a:t> </a:t>
            </a:r>
            <a:r>
              <a:rPr lang="en-US" sz="2200" b="1" dirty="0"/>
              <a:t>soil contamination</a:t>
            </a:r>
            <a:endParaRPr kumimoji="0" lang="pl-PL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251520" y="6309320"/>
            <a:ext cx="776045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900" dirty="0"/>
              <a:t>Fig. 7. </a:t>
            </a:r>
            <a:r>
              <a:rPr lang="pl-PL" sz="900" dirty="0" err="1"/>
              <a:t>Arrangement</a:t>
            </a:r>
            <a:r>
              <a:rPr lang="pl-PL" sz="900" dirty="0"/>
              <a:t> of </a:t>
            </a:r>
            <a:r>
              <a:rPr lang="pl-PL" sz="900" dirty="0" err="1"/>
              <a:t>sampling</a:t>
            </a:r>
            <a:r>
              <a:rPr lang="pl-PL" sz="900" dirty="0"/>
              <a:t> </a:t>
            </a:r>
            <a:r>
              <a:rPr lang="pl-PL" sz="900" dirty="0" err="1"/>
              <a:t>points</a:t>
            </a:r>
            <a:r>
              <a:rPr lang="pl-PL" sz="900" dirty="0"/>
              <a:t> </a:t>
            </a:r>
            <a:r>
              <a:rPr lang="pl-PL" sz="900" dirty="0" err="1"/>
              <a:t>grid</a:t>
            </a:r>
            <a:r>
              <a:rPr lang="pl-PL" sz="900" dirty="0"/>
              <a:t> (a) and </a:t>
            </a:r>
            <a:r>
              <a:rPr lang="pl-PL" sz="900" dirty="0" err="1"/>
              <a:t>spatial</a:t>
            </a:r>
            <a:r>
              <a:rPr lang="pl-PL" sz="900" dirty="0"/>
              <a:t> </a:t>
            </a:r>
            <a:r>
              <a:rPr lang="pl-PL" sz="900" dirty="0" err="1"/>
              <a:t>distribution</a:t>
            </a:r>
            <a:r>
              <a:rPr lang="pl-PL" sz="900" dirty="0"/>
              <a:t> of </a:t>
            </a:r>
            <a:r>
              <a:rPr lang="pl-PL" sz="900" dirty="0" err="1"/>
              <a:t>pH</a:t>
            </a:r>
            <a:r>
              <a:rPr lang="pl-PL" sz="900" dirty="0"/>
              <a:t> (b), EC (c), S </a:t>
            </a:r>
            <a:r>
              <a:rPr lang="pl-PL" sz="900" dirty="0" err="1"/>
              <a:t>concentration</a:t>
            </a:r>
            <a:r>
              <a:rPr lang="pl-PL" sz="900" dirty="0"/>
              <a:t> (S</a:t>
            </a:r>
            <a:r>
              <a:rPr lang="pl-PL" sz="900" baseline="-25000" dirty="0"/>
              <a:t>T</a:t>
            </a:r>
            <a:r>
              <a:rPr lang="pl-PL" sz="900" dirty="0"/>
              <a:t>) (d), </a:t>
            </a:r>
            <a:r>
              <a:rPr lang="pl-PL" sz="900" dirty="0" err="1"/>
              <a:t>tree</a:t>
            </a:r>
            <a:r>
              <a:rPr lang="pl-PL" sz="900" dirty="0"/>
              <a:t> </a:t>
            </a:r>
            <a:r>
              <a:rPr lang="pl-PL" sz="900" dirty="0" err="1"/>
              <a:t>cover</a:t>
            </a:r>
            <a:r>
              <a:rPr lang="pl-PL" sz="900" dirty="0"/>
              <a:t> (e) and </a:t>
            </a:r>
            <a:r>
              <a:rPr lang="pl-PL" sz="900" dirty="0" err="1"/>
              <a:t>herbaceous</a:t>
            </a:r>
            <a:r>
              <a:rPr lang="pl-PL" sz="900" dirty="0"/>
              <a:t> </a:t>
            </a:r>
            <a:r>
              <a:rPr lang="pl-PL" sz="900" dirty="0" err="1"/>
              <a:t>vegetation</a:t>
            </a:r>
            <a:r>
              <a:rPr lang="pl-PL" sz="900" dirty="0"/>
              <a:t> (f).</a:t>
            </a:r>
          </a:p>
        </p:txBody>
      </p:sp>
      <p:sp>
        <p:nvSpPr>
          <p:cNvPr id="8" name="Symbol zastępczy numeru slajd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F5041-58F6-4C47-A4C2-07EC7D1E79E6}" type="slidenum">
              <a:rPr lang="pl-PL" smtClean="0"/>
              <a:pPr/>
              <a:t>12</a:t>
            </a:fld>
            <a:endParaRPr lang="pl-PL" dirty="0"/>
          </a:p>
        </p:txBody>
      </p:sp>
      <p:sp>
        <p:nvSpPr>
          <p:cNvPr id="9" name="pole tekstowe 8"/>
          <p:cNvSpPr txBox="1"/>
          <p:nvPr/>
        </p:nvSpPr>
        <p:spPr>
          <a:xfrm>
            <a:off x="0" y="6597352"/>
            <a:ext cx="914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200" dirty="0">
                <a:solidFill>
                  <a:schemeClr val="bg1">
                    <a:lumMod val="50000"/>
                  </a:schemeClr>
                </a:solidFill>
              </a:rPr>
              <a:t>Likus-Cieślik et al. 2017. 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Environ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Monit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 Assess</a:t>
            </a:r>
            <a:r>
              <a:rPr lang="pl-PL" sz="1200" dirty="0">
                <a:solidFill>
                  <a:schemeClr val="bg1">
                    <a:lumMod val="50000"/>
                  </a:schemeClr>
                </a:solidFill>
              </a:rPr>
              <a:t>,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 189:87</a:t>
            </a:r>
            <a:r>
              <a:rPr lang="pl-PL" sz="1200" dirty="0">
                <a:solidFill>
                  <a:schemeClr val="bg1">
                    <a:lumMod val="50000"/>
                  </a:schemeClr>
                </a:solidFill>
              </a:rPr>
              <a:t>.</a:t>
            </a:r>
          </a:p>
        </p:txBody>
      </p:sp>
      <p:grpSp>
        <p:nvGrpSpPr>
          <p:cNvPr id="6" name="Grupa 5"/>
          <p:cNvGrpSpPr/>
          <p:nvPr/>
        </p:nvGrpSpPr>
        <p:grpSpPr>
          <a:xfrm>
            <a:off x="0" y="2420888"/>
            <a:ext cx="9144000" cy="3960440"/>
            <a:chOff x="0" y="2420888"/>
            <a:chExt cx="9144000" cy="3960440"/>
          </a:xfrm>
        </p:grpSpPr>
        <p:pic>
          <p:nvPicPr>
            <p:cNvPr id="3074" name="Picture 2" descr="H:\2018\Autoreferat\obrazki\rysunek 1.TIF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420888"/>
              <a:ext cx="9144000" cy="3960440"/>
            </a:xfrm>
            <a:prstGeom prst="rect">
              <a:avLst/>
            </a:prstGeom>
            <a:noFill/>
          </p:spPr>
        </p:pic>
        <p:pic>
          <p:nvPicPr>
            <p:cNvPr id="2" name="Obraz 1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979712" y="2528900"/>
              <a:ext cx="1031776" cy="360040"/>
            </a:xfrm>
            <a:prstGeom prst="rect">
              <a:avLst/>
            </a:prstGeom>
          </p:spPr>
        </p:pic>
        <p:sp>
          <p:nvSpPr>
            <p:cNvPr id="4" name="Prostokąt 3"/>
            <p:cNvSpPr/>
            <p:nvPr/>
          </p:nvSpPr>
          <p:spPr>
            <a:xfrm>
              <a:off x="5148064" y="2528900"/>
              <a:ext cx="864096" cy="21608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1" name="Prostokąt 10"/>
            <p:cNvSpPr/>
            <p:nvPr/>
          </p:nvSpPr>
          <p:spPr>
            <a:xfrm>
              <a:off x="8172400" y="2516350"/>
              <a:ext cx="864096" cy="22863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2" name="Prostokąt 11"/>
            <p:cNvSpPr/>
            <p:nvPr/>
          </p:nvSpPr>
          <p:spPr>
            <a:xfrm>
              <a:off x="8160302" y="4465711"/>
              <a:ext cx="948202" cy="33144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5" name="Prostokąt 14"/>
            <p:cNvSpPr/>
            <p:nvPr/>
          </p:nvSpPr>
          <p:spPr>
            <a:xfrm>
              <a:off x="2123728" y="4465712"/>
              <a:ext cx="864096" cy="18010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10" name="Obraz 9"/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179404" y="2521105"/>
              <a:ext cx="671736" cy="234403"/>
            </a:xfrm>
            <a:prstGeom prst="rect">
              <a:avLst/>
            </a:prstGeom>
          </p:spPr>
        </p:pic>
        <p:pic>
          <p:nvPicPr>
            <p:cNvPr id="16" name="Obraz 15"/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190148" y="2521104"/>
              <a:ext cx="671736" cy="234403"/>
            </a:xfrm>
            <a:prstGeom prst="rect">
              <a:avLst/>
            </a:prstGeom>
          </p:spPr>
        </p:pic>
        <p:pic>
          <p:nvPicPr>
            <p:cNvPr id="17" name="Obraz 16"/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219908" y="4459287"/>
              <a:ext cx="671736" cy="221555"/>
            </a:xfrm>
            <a:prstGeom prst="rect">
              <a:avLst/>
            </a:prstGeom>
          </p:spPr>
        </p:pic>
        <p:pic>
          <p:nvPicPr>
            <p:cNvPr id="19" name="Obraz 18"/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160303" y="4452864"/>
              <a:ext cx="671736" cy="234403"/>
            </a:xfrm>
            <a:prstGeom prst="rect">
              <a:avLst/>
            </a:prstGeom>
          </p:spPr>
        </p:pic>
        <p:sp>
          <p:nvSpPr>
            <p:cNvPr id="20" name="Prostokąt 19"/>
            <p:cNvSpPr/>
            <p:nvPr/>
          </p:nvSpPr>
          <p:spPr>
            <a:xfrm>
              <a:off x="5172479" y="4472133"/>
              <a:ext cx="864096" cy="32501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18" name="Obraz 17"/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207732" y="4465712"/>
              <a:ext cx="671736" cy="221555"/>
            </a:xfrm>
            <a:prstGeom prst="rect">
              <a:avLst/>
            </a:prstGeom>
          </p:spPr>
        </p:pic>
        <p:sp>
          <p:nvSpPr>
            <p:cNvPr id="13" name="Prostokąt 12"/>
            <p:cNvSpPr/>
            <p:nvPr/>
          </p:nvSpPr>
          <p:spPr>
            <a:xfrm>
              <a:off x="4945519" y="4673418"/>
              <a:ext cx="792088" cy="11541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l-PL" sz="500" b="1" dirty="0" err="1">
                  <a:solidFill>
                    <a:schemeClr val="tx1"/>
                  </a:solidFill>
                </a:rPr>
                <a:t>Tree</a:t>
              </a:r>
              <a:r>
                <a:rPr lang="pl-PL" sz="500" b="1" dirty="0">
                  <a:solidFill>
                    <a:schemeClr val="tx1"/>
                  </a:solidFill>
                </a:rPr>
                <a:t> </a:t>
              </a:r>
              <a:r>
                <a:rPr lang="pl-PL" sz="500" b="1" dirty="0" err="1">
                  <a:solidFill>
                    <a:schemeClr val="tx1"/>
                  </a:solidFill>
                </a:rPr>
                <a:t>cover</a:t>
              </a:r>
              <a:endParaRPr lang="pl-PL" sz="500" b="1" dirty="0">
                <a:solidFill>
                  <a:schemeClr val="tx1"/>
                </a:solidFill>
              </a:endParaRPr>
            </a:p>
          </p:txBody>
        </p:sp>
        <p:sp>
          <p:nvSpPr>
            <p:cNvPr id="21" name="Prostokąt 20"/>
            <p:cNvSpPr/>
            <p:nvPr/>
          </p:nvSpPr>
          <p:spPr>
            <a:xfrm>
              <a:off x="8062521" y="4693080"/>
              <a:ext cx="926990" cy="12120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l-PL" sz="500" b="1" dirty="0" err="1">
                  <a:solidFill>
                    <a:schemeClr val="tx1"/>
                  </a:solidFill>
                </a:rPr>
                <a:t>Herbaceous</a:t>
              </a:r>
              <a:r>
                <a:rPr lang="pl-PL" sz="500" b="1" dirty="0">
                  <a:solidFill>
                    <a:schemeClr val="tx1"/>
                  </a:solidFill>
                </a:rPr>
                <a:t> </a:t>
              </a:r>
              <a:r>
                <a:rPr lang="pl-PL" sz="500" b="1" dirty="0" err="1">
                  <a:solidFill>
                    <a:schemeClr val="tx1"/>
                  </a:solidFill>
                </a:rPr>
                <a:t>vegetation</a:t>
              </a:r>
              <a:endParaRPr lang="pl-PL" sz="500" b="1" dirty="0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23528" y="1600200"/>
            <a:ext cx="5976664" cy="2692896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no differences of </a:t>
            </a:r>
            <a:r>
              <a:rPr lang="pl-PL" dirty="0" err="1"/>
              <a:t>surface</a:t>
            </a:r>
            <a:r>
              <a:rPr lang="pl-PL" dirty="0"/>
              <a:t> </a:t>
            </a:r>
            <a:r>
              <a:rPr lang="en-US" dirty="0"/>
              <a:t>waters between seasons were found</a:t>
            </a:r>
            <a:r>
              <a:rPr lang="pl-PL" dirty="0"/>
              <a:t>;</a:t>
            </a:r>
          </a:p>
          <a:p>
            <a:r>
              <a:rPr lang="pl-PL" dirty="0" err="1"/>
              <a:t>pH</a:t>
            </a:r>
            <a:r>
              <a:rPr lang="pl-PL" dirty="0"/>
              <a:t> </a:t>
            </a:r>
            <a:r>
              <a:rPr lang="pl-PL" b="1" dirty="0"/>
              <a:t>2.6 – 7.9</a:t>
            </a:r>
            <a:r>
              <a:rPr lang="pl-PL" dirty="0"/>
              <a:t>;</a:t>
            </a:r>
          </a:p>
          <a:p>
            <a:r>
              <a:rPr lang="pl-PL" dirty="0" err="1"/>
              <a:t>Occured</a:t>
            </a:r>
            <a:r>
              <a:rPr lang="pl-PL" dirty="0"/>
              <a:t> point with </a:t>
            </a:r>
            <a:r>
              <a:rPr lang="pl-PL" dirty="0" err="1"/>
              <a:t>extremelly</a:t>
            </a:r>
            <a:r>
              <a:rPr lang="pl-PL" dirty="0"/>
              <a:t> </a:t>
            </a:r>
            <a:r>
              <a:rPr lang="pl-PL" dirty="0" err="1"/>
              <a:t>low</a:t>
            </a:r>
            <a:r>
              <a:rPr lang="pl-PL" dirty="0"/>
              <a:t> </a:t>
            </a:r>
            <a:r>
              <a:rPr lang="pl-PL" dirty="0" err="1"/>
              <a:t>pH</a:t>
            </a:r>
            <a:r>
              <a:rPr lang="pl-PL" dirty="0"/>
              <a:t> </a:t>
            </a:r>
            <a:r>
              <a:rPr lang="pl-PL" b="1" dirty="0"/>
              <a:t>2.6 – 3.1</a:t>
            </a:r>
            <a:r>
              <a:rPr lang="pl-PL" dirty="0"/>
              <a:t>;</a:t>
            </a:r>
          </a:p>
          <a:p>
            <a:r>
              <a:rPr lang="pl-PL" dirty="0" err="1"/>
              <a:t>mean</a:t>
            </a:r>
            <a:r>
              <a:rPr lang="pl-PL" dirty="0"/>
              <a:t> EC 1797 µS·cm</a:t>
            </a:r>
            <a:r>
              <a:rPr lang="pl-PL" baseline="30000" dirty="0"/>
              <a:t>-1 </a:t>
            </a:r>
            <a:r>
              <a:rPr lang="pl-PL" dirty="0"/>
              <a:t>(1083 - 3430 µS·cm</a:t>
            </a:r>
            <a:r>
              <a:rPr lang="pl-PL" baseline="30000" dirty="0"/>
              <a:t>-1</a:t>
            </a:r>
            <a:r>
              <a:rPr lang="pl-PL" dirty="0"/>
              <a:t>);</a:t>
            </a:r>
          </a:p>
          <a:p>
            <a:r>
              <a:rPr lang="pl-PL" dirty="0"/>
              <a:t>SO</a:t>
            </a:r>
            <a:r>
              <a:rPr lang="pl-PL" baseline="-25000" dirty="0"/>
              <a:t>4</a:t>
            </a:r>
            <a:r>
              <a:rPr lang="pl-PL" baseline="30000" dirty="0"/>
              <a:t>2- </a:t>
            </a:r>
            <a:r>
              <a:rPr lang="pl-PL" dirty="0"/>
              <a:t> </a:t>
            </a:r>
            <a:r>
              <a:rPr lang="pl-PL" dirty="0" err="1"/>
              <a:t>concentration</a:t>
            </a:r>
            <a:r>
              <a:rPr lang="pl-PL" dirty="0"/>
              <a:t> 472 - 1503 mg·L</a:t>
            </a:r>
            <a:r>
              <a:rPr lang="pl-PL" baseline="30000" dirty="0"/>
              <a:t>-1</a:t>
            </a:r>
            <a:r>
              <a:rPr lang="pl-PL" dirty="0"/>
              <a:t>. </a:t>
            </a:r>
          </a:p>
          <a:p>
            <a:endParaRPr lang="pl-PL" dirty="0"/>
          </a:p>
        </p:txBody>
      </p:sp>
      <p:sp>
        <p:nvSpPr>
          <p:cNvPr id="4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l-PL" sz="3100" dirty="0" err="1"/>
              <a:t>Results</a:t>
            </a:r>
            <a:br>
              <a:rPr lang="pl-PL" dirty="0"/>
            </a:br>
            <a:r>
              <a:rPr lang="pl-PL" dirty="0"/>
              <a:t> </a:t>
            </a:r>
            <a:r>
              <a:rPr lang="pl-PL" sz="2200" b="1" dirty="0" err="1"/>
              <a:t>Chemistry</a:t>
            </a:r>
            <a:r>
              <a:rPr lang="pl-PL" sz="2200" b="1" dirty="0"/>
              <a:t> of </a:t>
            </a:r>
            <a:r>
              <a:rPr lang="pl-PL" sz="2200" b="1" dirty="0" err="1"/>
              <a:t>surface</a:t>
            </a:r>
            <a:r>
              <a:rPr lang="pl-PL" sz="2200" b="1" dirty="0"/>
              <a:t> </a:t>
            </a:r>
            <a:r>
              <a:rPr lang="pl-PL" sz="2200" b="1" dirty="0" err="1"/>
              <a:t>water</a:t>
            </a:r>
            <a:endParaRPr lang="pl-PL" b="1" dirty="0"/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8097549"/>
              </p:ext>
            </p:extLst>
          </p:nvPr>
        </p:nvGraphicFramePr>
        <p:xfrm>
          <a:off x="395536" y="4509120"/>
          <a:ext cx="8352926" cy="1785358"/>
        </p:xfrm>
        <a:graphic>
          <a:graphicData uri="http://schemas.openxmlformats.org/drawingml/2006/table">
            <a:tbl>
              <a:tblPr/>
              <a:tblGrid>
                <a:gridCol w="7920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80019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57055">
                <a:tc row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2869" marR="62869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2869" marR="62869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4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 err="1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Season</a:t>
                      </a:r>
                      <a:endParaRPr lang="pl-PL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2869" marR="62869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7055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 err="1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summer</a:t>
                      </a:r>
                      <a:endParaRPr lang="pl-PL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2869" marR="62869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 err="1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autumn</a:t>
                      </a:r>
                      <a:endParaRPr lang="pl-PL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2869" marR="62869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 err="1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winter</a:t>
                      </a:r>
                      <a:endParaRPr lang="pl-PL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2869" marR="62869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spring</a:t>
                      </a:r>
                      <a:endParaRPr lang="pl-PL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2869" marR="62869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705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 err="1">
                          <a:latin typeface="+mn-lt"/>
                          <a:ea typeface="Times New Roman"/>
                          <a:cs typeface="Times New Roman"/>
                        </a:rPr>
                        <a:t>pH</a:t>
                      </a:r>
                      <a:endParaRPr lang="pl-PL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2869" marR="62869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pl-PL" sz="1200" dirty="0">
                        <a:latin typeface="+mn-lt"/>
                        <a:cs typeface="Times New Roman"/>
                      </a:endParaRPr>
                    </a:p>
                  </a:txBody>
                  <a:tcPr marL="62869" marR="62869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6,5 (</a:t>
                      </a:r>
                      <a:r>
                        <a:rPr lang="pl-PL" sz="1200" b="1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3,1</a:t>
                      </a:r>
                      <a:r>
                        <a:rPr lang="pl-PL" sz="12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-7,7)</a:t>
                      </a:r>
                      <a:endParaRPr lang="pl-PL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2869" marR="62869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6,6 (</a:t>
                      </a:r>
                      <a:r>
                        <a:rPr lang="pl-PL" sz="1200" b="1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3,4</a:t>
                      </a:r>
                      <a:r>
                        <a:rPr lang="pl-PL" sz="12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-7,7)</a:t>
                      </a:r>
                      <a:endParaRPr lang="pl-PL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2869" marR="62869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6,2 (</a:t>
                      </a:r>
                      <a:r>
                        <a:rPr lang="pl-PL" sz="1200" b="1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2,7</a:t>
                      </a:r>
                      <a:r>
                        <a:rPr lang="pl-PL" sz="12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-7,2)</a:t>
                      </a:r>
                      <a:endParaRPr lang="pl-PL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2869" marR="62869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6,7 (</a:t>
                      </a:r>
                      <a:r>
                        <a:rPr lang="pl-PL" sz="1200" b="1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2,6</a:t>
                      </a:r>
                      <a:r>
                        <a:rPr lang="pl-PL" sz="12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-7,9)</a:t>
                      </a:r>
                      <a:endParaRPr lang="pl-PL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2869" marR="62869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601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+mn-lt"/>
                          <a:ea typeface="Times New Roman"/>
                          <a:cs typeface="Times New Roman"/>
                        </a:rPr>
                        <a:t>EC</a:t>
                      </a:r>
                      <a:endParaRPr lang="pl-PL" sz="12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2869" marR="62869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latin typeface="+mn-lt"/>
                          <a:ea typeface="Times New Roman"/>
                          <a:cs typeface="Times New Roman"/>
                        </a:rPr>
                        <a:t>µS·cm</a:t>
                      </a:r>
                      <a:r>
                        <a:rPr lang="pl-PL" sz="1200" baseline="30000" dirty="0">
                          <a:latin typeface="+mn-lt"/>
                          <a:ea typeface="Times New Roman"/>
                          <a:cs typeface="Times New Roman"/>
                        </a:rPr>
                        <a:t>-1</a:t>
                      </a:r>
                      <a:endParaRPr lang="pl-PL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2869" marR="62869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1819 (1660-2070)</a:t>
                      </a:r>
                      <a:endParaRPr lang="pl-PL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2869" marR="62869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1823 (1720 -2120)</a:t>
                      </a:r>
                      <a:endParaRPr lang="pl-PL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2869" marR="62869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1823 (1083-2190)</a:t>
                      </a:r>
                      <a:endParaRPr lang="pl-PL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2869" marR="62869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1980 (1118-</a:t>
                      </a:r>
                      <a:r>
                        <a:rPr lang="pl-PL" sz="1200" b="1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3430</a:t>
                      </a:r>
                      <a:r>
                        <a:rPr lang="pl-PL" sz="12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)</a:t>
                      </a:r>
                      <a:endParaRPr lang="pl-PL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2869" marR="62869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132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latin typeface="+mn-lt"/>
                          <a:ea typeface="Times New Roman"/>
                          <a:cs typeface="Times New Roman"/>
                        </a:rPr>
                        <a:t>SO</a:t>
                      </a:r>
                      <a:r>
                        <a:rPr lang="pl-PL" sz="1200" baseline="-25000" dirty="0">
                          <a:latin typeface="+mn-lt"/>
                          <a:ea typeface="Times New Roman"/>
                          <a:cs typeface="Times New Roman"/>
                        </a:rPr>
                        <a:t>4</a:t>
                      </a:r>
                      <a:r>
                        <a:rPr lang="pl-PL" sz="1200" baseline="30000" dirty="0">
                          <a:latin typeface="+mn-lt"/>
                          <a:ea typeface="Times New Roman"/>
                          <a:cs typeface="Times New Roman"/>
                        </a:rPr>
                        <a:t>2–</a:t>
                      </a:r>
                      <a:endParaRPr lang="pl-PL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2869" marR="62869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dirty="0">
                          <a:latin typeface="+mn-lt"/>
                          <a:ea typeface="Times New Roman"/>
                          <a:cs typeface="Times New Roman"/>
                        </a:rPr>
                        <a:t>mg·L</a:t>
                      </a:r>
                      <a:r>
                        <a:rPr lang="pl-PL" sz="1200" baseline="30000" dirty="0">
                          <a:latin typeface="+mn-lt"/>
                          <a:ea typeface="Times New Roman"/>
                          <a:cs typeface="Times New Roman"/>
                        </a:rPr>
                        <a:t>-1</a:t>
                      </a:r>
                      <a:endParaRPr lang="pl-PL" sz="1200" dirty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2869" marR="62869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1049,39 (829,5-1321,9)</a:t>
                      </a:r>
                      <a:endParaRPr lang="pl-PL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2869" marR="62869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994,52 (593,8-1312,2)</a:t>
                      </a:r>
                      <a:endParaRPr lang="pl-PL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2869" marR="62869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742,48 (472,0-988,1)</a:t>
                      </a:r>
                      <a:endParaRPr lang="pl-PL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2869" marR="62869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954,11 (500,2-1502,9)</a:t>
                      </a:r>
                      <a:endParaRPr lang="pl-PL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2869" marR="62869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755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latin typeface="+mn-lt"/>
                          <a:ea typeface="Times New Roman"/>
                          <a:cs typeface="Times New Roman"/>
                        </a:rPr>
                        <a:t>Ca</a:t>
                      </a:r>
                      <a:r>
                        <a:rPr lang="pl-PL" sz="1200" baseline="30000" dirty="0">
                          <a:latin typeface="+mn-lt"/>
                          <a:ea typeface="Times New Roman"/>
                          <a:cs typeface="Times New Roman"/>
                        </a:rPr>
                        <a:t>2+</a:t>
                      </a:r>
                      <a:endParaRPr lang="pl-PL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2869" marR="62869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dirty="0">
                          <a:latin typeface="+mn-lt"/>
                          <a:ea typeface="Times New Roman"/>
                          <a:cs typeface="Times New Roman"/>
                        </a:rPr>
                        <a:t>mg·L</a:t>
                      </a:r>
                      <a:r>
                        <a:rPr lang="pl-PL" sz="1200" baseline="30000" dirty="0">
                          <a:latin typeface="+mn-lt"/>
                          <a:ea typeface="Times New Roman"/>
                          <a:cs typeface="Times New Roman"/>
                        </a:rPr>
                        <a:t>-1</a:t>
                      </a:r>
                      <a:endParaRPr lang="pl-PL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2869" marR="62869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358,32 (276,3-405,8)</a:t>
                      </a:r>
                      <a:endParaRPr lang="pl-PL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2869" marR="62869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343,00 (197,9-406,7)</a:t>
                      </a:r>
                      <a:endParaRPr lang="pl-PL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2869" marR="62869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285,40 (174,5-390,6)</a:t>
                      </a:r>
                      <a:endParaRPr lang="pl-PL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2869" marR="62869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342,75 (222,3-433,9)</a:t>
                      </a:r>
                      <a:endParaRPr lang="pl-PL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2869" marR="62869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7" name="pole tekstowe 6"/>
          <p:cNvSpPr txBox="1"/>
          <p:nvPr/>
        </p:nvSpPr>
        <p:spPr>
          <a:xfrm>
            <a:off x="539552" y="6309320"/>
            <a:ext cx="208903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100" baseline="30000" dirty="0"/>
              <a:t>1 </a:t>
            </a:r>
            <a:r>
              <a:rPr lang="pl-PL" sz="1100" dirty="0"/>
              <a:t>6,5 (3,1-7,7) – </a:t>
            </a:r>
            <a:r>
              <a:rPr lang="pl-PL" sz="1100" dirty="0" err="1"/>
              <a:t>mean</a:t>
            </a:r>
            <a:r>
              <a:rPr lang="pl-PL" sz="1100" dirty="0"/>
              <a:t> and </a:t>
            </a:r>
            <a:r>
              <a:rPr lang="pl-PL" sz="1100" dirty="0" err="1"/>
              <a:t>range</a:t>
            </a:r>
            <a:endParaRPr lang="pl-PL" sz="11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44208" y="1376952"/>
            <a:ext cx="2432433" cy="16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 descr="H:\Jeziórko wody lato\IMG_0164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44208" y="3068960"/>
            <a:ext cx="2437596" cy="1623477"/>
          </a:xfrm>
          <a:prstGeom prst="rect">
            <a:avLst/>
          </a:prstGeom>
          <a:noFill/>
        </p:spPr>
      </p:pic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F5041-58F6-4C47-A4C2-07EC7D1E79E6}" type="slidenum">
              <a:rPr lang="pl-PL" smtClean="0"/>
              <a:pPr/>
              <a:t>13</a:t>
            </a:fld>
            <a:endParaRPr lang="pl-PL"/>
          </a:p>
        </p:txBody>
      </p:sp>
      <p:sp>
        <p:nvSpPr>
          <p:cNvPr id="10" name="pole tekstowe 9"/>
          <p:cNvSpPr txBox="1"/>
          <p:nvPr/>
        </p:nvSpPr>
        <p:spPr>
          <a:xfrm>
            <a:off x="0" y="6597352"/>
            <a:ext cx="914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200" dirty="0">
                <a:solidFill>
                  <a:schemeClr val="bg1">
                    <a:lumMod val="50000"/>
                  </a:schemeClr>
                </a:solidFill>
              </a:rPr>
              <a:t>Likus-Cieślik et al. 2017. [w:] M. Czop, M. Kajda-Szcześniak (red.), Współczesne Problemy Ochrony Środowiska IV, str. 41-46.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1"/>
          <p:cNvSpPr txBox="1">
            <a:spLocks/>
          </p:cNvSpPr>
          <p:nvPr/>
        </p:nvSpPr>
        <p:spPr>
          <a:xfrm>
            <a:off x="457200" y="26064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kumimoji="0" lang="pl-PL" sz="31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Results</a:t>
            </a:r>
            <a:br>
              <a:rPr kumimoji="0" lang="pl-PL" sz="4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pl-PL" sz="4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pl-PL" sz="2000" b="1" dirty="0" err="1"/>
              <a:t>Soil</a:t>
            </a:r>
            <a:r>
              <a:rPr lang="pl-PL" sz="2000" b="1" dirty="0"/>
              <a:t> </a:t>
            </a:r>
            <a:r>
              <a:rPr lang="pl-PL" sz="2000" b="1" dirty="0" err="1"/>
              <a:t>parametries</a:t>
            </a:r>
            <a:r>
              <a:rPr lang="pl-PL" sz="2000" b="1" dirty="0"/>
              <a:t> and </a:t>
            </a:r>
            <a:r>
              <a:rPr lang="pl-PL" sz="2000" b="1" dirty="0" err="1"/>
              <a:t>vegetation</a:t>
            </a:r>
            <a:r>
              <a:rPr lang="pl-PL" sz="2000" b="1" dirty="0"/>
              <a:t> </a:t>
            </a:r>
            <a:r>
              <a:rPr lang="pl-PL" sz="2000" b="1" dirty="0" err="1"/>
              <a:t>assessment</a:t>
            </a:r>
            <a:r>
              <a:rPr lang="pl-PL" sz="2000" b="1" dirty="0"/>
              <a:t> </a:t>
            </a:r>
            <a:r>
              <a:rPr kumimoji="0" lang="pl-PL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(</a:t>
            </a:r>
            <a:r>
              <a:rPr kumimoji="0" lang="pl-PL" sz="20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detailed</a:t>
            </a:r>
            <a:r>
              <a:rPr kumimoji="0" lang="pl-PL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pl-PL" sz="20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area</a:t>
            </a:r>
            <a:r>
              <a:rPr kumimoji="0" lang="pl-PL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) </a:t>
            </a:r>
            <a:endParaRPr kumimoji="0" lang="pl-PL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pole tekstowe 8"/>
          <p:cNvSpPr txBox="1"/>
          <p:nvPr/>
        </p:nvSpPr>
        <p:spPr>
          <a:xfrm>
            <a:off x="15822" y="1412776"/>
            <a:ext cx="719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err="1"/>
              <a:t>cat</a:t>
            </a:r>
            <a:r>
              <a:rPr lang="pl-PL" dirty="0"/>
              <a:t>. D</a:t>
            </a:r>
          </a:p>
        </p:txBody>
      </p:sp>
      <p:sp>
        <p:nvSpPr>
          <p:cNvPr id="10" name="pole tekstowe 9"/>
          <p:cNvSpPr txBox="1"/>
          <p:nvPr/>
        </p:nvSpPr>
        <p:spPr>
          <a:xfrm>
            <a:off x="3057791" y="1412776"/>
            <a:ext cx="6951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err="1"/>
              <a:t>cat</a:t>
            </a:r>
            <a:r>
              <a:rPr lang="pl-PL" dirty="0"/>
              <a:t>. P</a:t>
            </a:r>
          </a:p>
        </p:txBody>
      </p:sp>
      <p:sp>
        <p:nvSpPr>
          <p:cNvPr id="11" name="pole tekstowe 10"/>
          <p:cNvSpPr txBox="1"/>
          <p:nvPr/>
        </p:nvSpPr>
        <p:spPr>
          <a:xfrm>
            <a:off x="6016531" y="1412776"/>
            <a:ext cx="7016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err="1"/>
              <a:t>cat</a:t>
            </a:r>
            <a:r>
              <a:rPr lang="pl-PL" dirty="0"/>
              <a:t>. B</a:t>
            </a:r>
          </a:p>
        </p:txBody>
      </p:sp>
      <p:graphicFrame>
        <p:nvGraphicFramePr>
          <p:cNvPr id="15" name="Symbol zastępczy zawartości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30041726"/>
              </p:ext>
            </p:extLst>
          </p:nvPr>
        </p:nvGraphicFramePr>
        <p:xfrm>
          <a:off x="1187624" y="2852936"/>
          <a:ext cx="7056784" cy="3681857"/>
        </p:xfrm>
        <a:graphic>
          <a:graphicData uri="http://schemas.openxmlformats.org/drawingml/2006/table">
            <a:tbl>
              <a:tblPr/>
              <a:tblGrid>
                <a:gridCol w="12410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376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972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6449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1631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35292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600" dirty="0">
                        <a:solidFill>
                          <a:srgbClr val="0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 err="1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category</a:t>
                      </a:r>
                      <a:endParaRPr lang="pl-PL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 err="1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Soil</a:t>
                      </a:r>
                      <a:r>
                        <a:rPr lang="pl-PL" sz="16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pl-PL" sz="1600" dirty="0" err="1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layer</a:t>
                      </a:r>
                      <a:endParaRPr lang="pl-PL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 err="1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pH</a:t>
                      </a:r>
                      <a:r>
                        <a:rPr lang="en-GB" sz="1600" baseline="-25000" dirty="0" err="1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KCl</a:t>
                      </a:r>
                      <a:endParaRPr lang="pl-PL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EC</a:t>
                      </a:r>
                      <a:endParaRPr lang="pl-PL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S</a:t>
                      </a:r>
                      <a:r>
                        <a:rPr lang="pl-PL" sz="1600" baseline="-250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T</a:t>
                      </a:r>
                      <a:endParaRPr lang="pl-PL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071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[cm]</a:t>
                      </a:r>
                      <a:endParaRPr lang="pl-PL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pl-PL" sz="1600" dirty="0">
                        <a:latin typeface="+mn-lt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[µS</a:t>
                      </a:r>
                      <a:r>
                        <a:rPr lang="en-GB" sz="1600" dirty="0">
                          <a:latin typeface="+mn-lt"/>
                          <a:ea typeface="Calibri"/>
                          <a:cs typeface="Times New Roman"/>
                        </a:rPr>
                        <a:t>·</a:t>
                      </a:r>
                      <a:r>
                        <a:rPr lang="en-GB" sz="16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cm</a:t>
                      </a:r>
                      <a:r>
                        <a:rPr lang="en-GB" sz="1600" baseline="300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-1</a:t>
                      </a:r>
                      <a:r>
                        <a:rPr lang="en-GB" sz="16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]</a:t>
                      </a:r>
                      <a:endParaRPr lang="pl-PL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[%]</a:t>
                      </a:r>
                      <a:endParaRPr lang="pl-PL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1420">
                <a:tc row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D</a:t>
                      </a:r>
                      <a:endParaRPr lang="pl-PL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0-5</a:t>
                      </a:r>
                      <a:endParaRPr lang="pl-PL" sz="16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1</a:t>
                      </a:r>
                      <a:r>
                        <a:rPr lang="pl-PL" sz="16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,</a:t>
                      </a:r>
                      <a:r>
                        <a:rPr lang="en-GB" sz="16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9-6</a:t>
                      </a:r>
                      <a:r>
                        <a:rPr lang="pl-PL" sz="16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,</a:t>
                      </a:r>
                      <a:r>
                        <a:rPr lang="en-GB" sz="16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5</a:t>
                      </a:r>
                      <a:r>
                        <a:rPr lang="pl-PL" sz="16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 (4,5)</a:t>
                      </a:r>
                      <a:endParaRPr lang="pl-PL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154-</a:t>
                      </a:r>
                      <a:r>
                        <a:rPr lang="pl-PL" sz="16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16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908</a:t>
                      </a:r>
                      <a:r>
                        <a:rPr lang="pl-PL" sz="16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 (370)</a:t>
                      </a:r>
                      <a:endParaRPr lang="pl-PL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  <a:r>
                        <a:rPr lang="pl-PL" sz="16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,</a:t>
                      </a:r>
                      <a:r>
                        <a:rPr lang="en-GB" sz="16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06-2</a:t>
                      </a:r>
                      <a:r>
                        <a:rPr lang="pl-PL" sz="16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,</a:t>
                      </a:r>
                      <a:r>
                        <a:rPr lang="en-GB" sz="16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89</a:t>
                      </a:r>
                      <a:r>
                        <a:rPr lang="pl-PL" sz="16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 (1,18)</a:t>
                      </a:r>
                      <a:endParaRPr lang="pl-PL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1420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5-40</a:t>
                      </a:r>
                      <a:endParaRPr lang="pl-PL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2</a:t>
                      </a:r>
                      <a:r>
                        <a:rPr lang="pl-PL" sz="16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,</a:t>
                      </a:r>
                      <a:r>
                        <a:rPr lang="en-GB" sz="16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0-6</a:t>
                      </a:r>
                      <a:r>
                        <a:rPr lang="pl-PL" sz="16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,</a:t>
                      </a:r>
                      <a:r>
                        <a:rPr lang="en-GB" sz="16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1</a:t>
                      </a:r>
                      <a:r>
                        <a:rPr lang="pl-PL" sz="16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 (4,4)</a:t>
                      </a:r>
                      <a:endParaRPr lang="pl-PL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149-1160</a:t>
                      </a:r>
                      <a:r>
                        <a:rPr lang="pl-PL" sz="16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 (439)</a:t>
                      </a:r>
                      <a:endParaRPr lang="pl-PL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  <a:r>
                        <a:rPr lang="pl-PL" sz="16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,</a:t>
                      </a:r>
                      <a:r>
                        <a:rPr lang="en-GB" sz="16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20-1</a:t>
                      </a:r>
                      <a:r>
                        <a:rPr lang="pl-PL" sz="16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,</a:t>
                      </a:r>
                      <a:r>
                        <a:rPr lang="en-GB" sz="16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26</a:t>
                      </a:r>
                      <a:r>
                        <a:rPr lang="pl-PL" sz="16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 (0,78)</a:t>
                      </a:r>
                      <a:endParaRPr lang="pl-PL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1420">
                <a:tc row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P</a:t>
                      </a:r>
                      <a:endParaRPr lang="pl-PL" sz="16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0-5</a:t>
                      </a:r>
                      <a:endParaRPr lang="pl-PL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6</a:t>
                      </a:r>
                      <a:r>
                        <a:rPr lang="pl-PL" sz="16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,0-</a:t>
                      </a:r>
                      <a:r>
                        <a:rPr lang="en-GB" sz="16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7</a:t>
                      </a:r>
                      <a:r>
                        <a:rPr lang="pl-PL" sz="16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,</a:t>
                      </a:r>
                      <a:r>
                        <a:rPr lang="en-GB" sz="16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1</a:t>
                      </a:r>
                      <a:r>
                        <a:rPr lang="pl-PL" sz="16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 (6,6)</a:t>
                      </a:r>
                      <a:endParaRPr lang="pl-PL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102-780</a:t>
                      </a:r>
                      <a:r>
                        <a:rPr lang="pl-PL" sz="16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 (328)</a:t>
                      </a:r>
                      <a:endParaRPr lang="pl-PL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  <a:r>
                        <a:rPr lang="pl-PL" sz="16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,</a:t>
                      </a:r>
                      <a:r>
                        <a:rPr lang="en-GB" sz="16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001-0</a:t>
                      </a:r>
                      <a:r>
                        <a:rPr lang="pl-PL" sz="16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,</a:t>
                      </a:r>
                      <a:r>
                        <a:rPr lang="en-GB" sz="16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04 </a:t>
                      </a:r>
                      <a:r>
                        <a:rPr lang="pl-PL" sz="16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(0,03)</a:t>
                      </a:r>
                      <a:endParaRPr lang="pl-PL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1420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5-40</a:t>
                      </a:r>
                      <a:endParaRPr lang="pl-PL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3</a:t>
                      </a:r>
                      <a:r>
                        <a:rPr lang="pl-PL" sz="16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,</a:t>
                      </a:r>
                      <a:r>
                        <a:rPr lang="en-GB" sz="16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9-6</a:t>
                      </a:r>
                      <a:r>
                        <a:rPr lang="pl-PL" sz="16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,</a:t>
                      </a:r>
                      <a:r>
                        <a:rPr lang="en-GB" sz="16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7</a:t>
                      </a:r>
                      <a:r>
                        <a:rPr lang="pl-PL" sz="16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 (6,3)</a:t>
                      </a:r>
                      <a:endParaRPr lang="pl-PL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46-1030</a:t>
                      </a:r>
                      <a:r>
                        <a:rPr lang="pl-PL" sz="16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 (515)</a:t>
                      </a:r>
                      <a:endParaRPr lang="pl-PL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  <a:r>
                        <a:rPr lang="pl-PL" sz="16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,</a:t>
                      </a:r>
                      <a:r>
                        <a:rPr lang="en-GB" sz="16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003-0</a:t>
                      </a:r>
                      <a:r>
                        <a:rPr lang="pl-PL" sz="16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,</a:t>
                      </a:r>
                      <a:r>
                        <a:rPr lang="en-GB" sz="16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12</a:t>
                      </a:r>
                      <a:r>
                        <a:rPr lang="pl-PL" sz="16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 (0,06)</a:t>
                      </a:r>
                      <a:endParaRPr lang="pl-PL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1420">
                <a:tc row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B</a:t>
                      </a:r>
                      <a:endParaRPr lang="pl-PL" sz="16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0-5</a:t>
                      </a:r>
                      <a:endParaRPr lang="pl-PL" sz="16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6</a:t>
                      </a:r>
                      <a:r>
                        <a:rPr lang="pl-PL" sz="16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,</a:t>
                      </a:r>
                      <a:r>
                        <a:rPr lang="en-GB" sz="16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2-6</a:t>
                      </a:r>
                      <a:r>
                        <a:rPr lang="pl-PL" sz="16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,</a:t>
                      </a:r>
                      <a:r>
                        <a:rPr lang="en-GB" sz="16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6</a:t>
                      </a:r>
                      <a:r>
                        <a:rPr lang="pl-PL" sz="16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 (6,5)</a:t>
                      </a:r>
                      <a:endParaRPr lang="pl-PL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147-1900</a:t>
                      </a:r>
                      <a:r>
                        <a:rPr lang="pl-PL" sz="16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 (1184)</a:t>
                      </a:r>
                      <a:endParaRPr lang="pl-PL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  <a:r>
                        <a:rPr lang="pl-PL" sz="16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,</a:t>
                      </a:r>
                      <a:r>
                        <a:rPr lang="en-GB" sz="16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009-0.53</a:t>
                      </a:r>
                      <a:r>
                        <a:rPr lang="pl-PL" sz="16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 (0,18)</a:t>
                      </a:r>
                      <a:endParaRPr lang="pl-PL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1420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5-40</a:t>
                      </a:r>
                      <a:endParaRPr lang="pl-PL" sz="16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4</a:t>
                      </a:r>
                      <a:r>
                        <a:rPr lang="pl-PL" sz="16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,</a:t>
                      </a:r>
                      <a:r>
                        <a:rPr lang="en-GB" sz="16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5-6</a:t>
                      </a:r>
                      <a:r>
                        <a:rPr lang="pl-PL" sz="16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,</a:t>
                      </a:r>
                      <a:r>
                        <a:rPr lang="en-GB" sz="16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3</a:t>
                      </a:r>
                      <a:r>
                        <a:rPr lang="pl-PL" sz="16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 (6,9)</a:t>
                      </a:r>
                      <a:endParaRPr lang="pl-PL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38-1300</a:t>
                      </a:r>
                      <a:r>
                        <a:rPr lang="pl-PL" sz="16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 (681)</a:t>
                      </a:r>
                      <a:endParaRPr lang="pl-PL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  <a:r>
                        <a:rPr lang="pl-PL" sz="16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,</a:t>
                      </a:r>
                      <a:r>
                        <a:rPr lang="en-GB" sz="16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01-1.04</a:t>
                      </a:r>
                      <a:r>
                        <a:rPr lang="pl-PL" sz="16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 (0,50)</a:t>
                      </a:r>
                      <a:endParaRPr lang="pl-PL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4100" name="Picture 4" descr="H:\Jeziórko pobór próbek glebowych\IMG_2637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929" y="1844824"/>
            <a:ext cx="2972903" cy="1980000"/>
          </a:xfrm>
          <a:prstGeom prst="rect">
            <a:avLst/>
          </a:prstGeom>
          <a:noFill/>
        </p:spPr>
      </p:pic>
      <p:pic>
        <p:nvPicPr>
          <p:cNvPr id="4101" name="Picture 5" descr="H:\Jeziórko pobór próbek glebowych\IMG_2611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35601" y="1844824"/>
            <a:ext cx="2972903" cy="1980000"/>
          </a:xfrm>
          <a:prstGeom prst="rect">
            <a:avLst/>
          </a:prstGeom>
          <a:noFill/>
        </p:spPr>
      </p:pic>
      <p:pic>
        <p:nvPicPr>
          <p:cNvPr id="4102" name="Picture 6" descr="H:\Jeziórko pobór próbek glebowych\IMG_2617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11265" y="1844824"/>
            <a:ext cx="2972903" cy="1980000"/>
          </a:xfrm>
          <a:prstGeom prst="rect">
            <a:avLst/>
          </a:prstGeom>
          <a:noFill/>
        </p:spPr>
      </p:pic>
      <p:sp>
        <p:nvSpPr>
          <p:cNvPr id="12" name="Symbol zastępczy numeru slajdu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F5041-58F6-4C47-A4C2-07EC7D1E79E6}" type="slidenum">
              <a:rPr lang="pl-PL" smtClean="0"/>
              <a:pPr/>
              <a:t>14</a:t>
            </a:fld>
            <a:endParaRPr lang="pl-PL"/>
          </a:p>
        </p:txBody>
      </p:sp>
      <p:sp>
        <p:nvSpPr>
          <p:cNvPr id="14" name="pole tekstowe 13"/>
          <p:cNvSpPr txBox="1"/>
          <p:nvPr/>
        </p:nvSpPr>
        <p:spPr>
          <a:xfrm>
            <a:off x="0" y="6597352"/>
            <a:ext cx="914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200" dirty="0">
                <a:solidFill>
                  <a:schemeClr val="bg1">
                    <a:lumMod val="50000"/>
                  </a:schemeClr>
                </a:solidFill>
              </a:rPr>
              <a:t>Likus-Cieślik et al. 2015. </a:t>
            </a:r>
            <a:r>
              <a:rPr lang="pl-PL" sz="1200" dirty="0" err="1">
                <a:solidFill>
                  <a:schemeClr val="bg1">
                    <a:lumMod val="50000"/>
                  </a:schemeClr>
                </a:solidFill>
              </a:rPr>
              <a:t>Geology</a:t>
            </a:r>
            <a:r>
              <a:rPr lang="pl-PL" sz="1200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pl-PL" sz="1200" dirty="0" err="1">
                <a:solidFill>
                  <a:schemeClr val="bg1">
                    <a:lumMod val="50000"/>
                  </a:schemeClr>
                </a:solidFill>
              </a:rPr>
              <a:t>Geophysics</a:t>
            </a:r>
            <a:r>
              <a:rPr lang="pl-PL" sz="1200" dirty="0">
                <a:solidFill>
                  <a:schemeClr val="bg1">
                    <a:lumMod val="50000"/>
                  </a:schemeClr>
                </a:solidFill>
              </a:rPr>
              <a:t> &amp; Environment, 41(4): 371-380.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11195" y="1844824"/>
            <a:ext cx="2972973" cy="19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35531" y="1844824"/>
            <a:ext cx="2972973" cy="19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Symbol zastępczy zawartości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21912891"/>
              </p:ext>
            </p:extLst>
          </p:nvPr>
        </p:nvGraphicFramePr>
        <p:xfrm>
          <a:off x="539552" y="4077072"/>
          <a:ext cx="7944669" cy="2372286"/>
        </p:xfrm>
        <a:graphic>
          <a:graphicData uri="http://schemas.openxmlformats.org/drawingml/2006/table">
            <a:tbl>
              <a:tblPr>
                <a:tableStyleId>{793D81CF-94F2-401A-BA57-92F5A7B2D0C5}</a:tableStyleId>
              </a:tblPr>
              <a:tblGrid>
                <a:gridCol w="7530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30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517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1454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3769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4329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685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12823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3854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7272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500306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309886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400" dirty="0"/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400" dirty="0"/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 err="1"/>
                        <a:t>category</a:t>
                      </a:r>
                      <a:endParaRPr lang="pl-PL" sz="1400" b="1" dirty="0"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35719" marR="35719" marT="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/>
                        <a:t>N</a:t>
                      </a:r>
                      <a:endParaRPr lang="pl-PL" sz="1400" b="1" dirty="0"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35719" marR="35719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/>
                        <a:t>D</a:t>
                      </a:r>
                      <a:r>
                        <a:rPr lang="pl-PL" sz="1400" b="1" baseline="-25000" dirty="0"/>
                        <a:t>1,3</a:t>
                      </a:r>
                      <a:endParaRPr lang="pl-PL" sz="1400" b="1" baseline="-25000" dirty="0"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35719" marR="35719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 err="1"/>
                        <a:t>H</a:t>
                      </a:r>
                      <a:r>
                        <a:rPr lang="pl-PL" sz="1400" b="1" baseline="-25000" dirty="0" err="1"/>
                        <a:t>t</a:t>
                      </a:r>
                      <a:endParaRPr lang="pl-PL" sz="1400" b="1" baseline="-25000" dirty="0"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35719" marR="35719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/>
                        <a:t>V</a:t>
                      </a:r>
                      <a:endParaRPr lang="pl-PL" sz="1400" b="1" dirty="0"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35719" marR="35719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IUFRO </a:t>
                      </a:r>
                      <a:r>
                        <a:rPr lang="pl-PL" sz="1400" b="1" dirty="0" err="1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classification</a:t>
                      </a:r>
                      <a:endParaRPr lang="pl-PL" sz="1400" b="1" dirty="0"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35719" marR="35719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1" dirty="0" err="1">
                          <a:latin typeface="Calibri" pitchFamily="34" charset="0"/>
                          <a:cs typeface="Calibri" pitchFamily="34" charset="0"/>
                        </a:rPr>
                        <a:t>Herbaceous</a:t>
                      </a:r>
                      <a:r>
                        <a:rPr lang="pl-PL" sz="1400" b="1" dirty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pl-PL" sz="1400" b="1" dirty="0" err="1">
                          <a:latin typeface="Calibri" pitchFamily="34" charset="0"/>
                          <a:cs typeface="Calibri" pitchFamily="34" charset="0"/>
                        </a:rPr>
                        <a:t>vegetation</a:t>
                      </a:r>
                      <a:r>
                        <a:rPr lang="pl-PL" sz="1400" b="1" dirty="0">
                          <a:latin typeface="Calibri" pitchFamily="34" charset="0"/>
                          <a:cs typeface="Calibri" pitchFamily="34" charset="0"/>
                        </a:rPr>
                        <a:t>  </a:t>
                      </a:r>
                      <a:r>
                        <a:rPr lang="pl-PL" sz="1400" b="1" dirty="0" err="1">
                          <a:latin typeface="Calibri" pitchFamily="34" charset="0"/>
                          <a:cs typeface="Calibri" pitchFamily="34" charset="0"/>
                        </a:rPr>
                        <a:t>cover</a:t>
                      </a:r>
                      <a:r>
                        <a:rPr lang="pl-PL" sz="1400" b="1" dirty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endParaRPr lang="pl-PL" sz="1400" b="1" dirty="0"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35719" marR="35719" marT="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8872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10</a:t>
                      </a:r>
                    </a:p>
                  </a:txBody>
                  <a:tcPr marL="35719" marR="35719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20</a:t>
                      </a:r>
                    </a:p>
                  </a:txBody>
                  <a:tcPr marL="35719" marR="35719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30</a:t>
                      </a:r>
                    </a:p>
                  </a:txBody>
                  <a:tcPr marL="35719" marR="35719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400" b="1" dirty="0"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35719" marR="35719" marT="0" marB="0" anchor="ctr"/>
                </a:tc>
                <a:tc hMerge="1"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4304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/>
                        <a:t>[pcs</a:t>
                      </a:r>
                      <a:r>
                        <a:rPr lang="pl-PL" sz="1400" baseline="30000" dirty="0"/>
                        <a:t>.</a:t>
                      </a:r>
                      <a:r>
                        <a:rPr lang="pl-PL" sz="1400" dirty="0"/>
                        <a:t>ha</a:t>
                      </a:r>
                      <a:r>
                        <a:rPr lang="pl-PL" sz="1400" baseline="30000" dirty="0"/>
                        <a:t>-1</a:t>
                      </a:r>
                      <a:r>
                        <a:rPr lang="pl-PL" sz="1400" dirty="0"/>
                        <a:t>]</a:t>
                      </a:r>
                      <a:endParaRPr lang="pl-PL" sz="1400" b="1" dirty="0"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35719" marR="35719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/>
                        <a:t>[cm]</a:t>
                      </a:r>
                      <a:endParaRPr lang="pl-PL" sz="1400" b="1" dirty="0"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35719" marR="35719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/>
                        <a:t>[m]</a:t>
                      </a:r>
                      <a:endParaRPr lang="pl-PL" sz="1400" b="1" dirty="0"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35719" marR="35719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/>
                        <a:t>[m3</a:t>
                      </a:r>
                      <a:r>
                        <a:rPr lang="pl-PL" sz="1400" baseline="30000" dirty="0"/>
                        <a:t>.</a:t>
                      </a:r>
                      <a:r>
                        <a:rPr lang="pl-PL" sz="1400" dirty="0"/>
                        <a:t>ar</a:t>
                      </a:r>
                      <a:r>
                        <a:rPr lang="pl-PL" sz="1400" baseline="30000" dirty="0"/>
                        <a:t>-1</a:t>
                      </a:r>
                      <a:r>
                        <a:rPr lang="pl-PL" sz="1400" dirty="0"/>
                        <a:t>]</a:t>
                      </a:r>
                      <a:endParaRPr lang="pl-PL" sz="1400" b="1" dirty="0"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35719" marR="35719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b="0" dirty="0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[%]</a:t>
                      </a:r>
                    </a:p>
                  </a:txBody>
                  <a:tcPr marL="35719" marR="35719" marT="0" marB="0" anchor="ctr">
                    <a:lnL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0" dirty="0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[%]</a:t>
                      </a:r>
                    </a:p>
                  </a:txBody>
                  <a:tcPr marL="35719" marR="35719" marT="0" marB="0" anchor="ctr">
                    <a:lnL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0" dirty="0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[%]</a:t>
                      </a:r>
                    </a:p>
                  </a:txBody>
                  <a:tcPr marL="35719" marR="35719" marT="0" marB="0" anchor="ctr">
                    <a:lnL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400" b="0" dirty="0"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35719" marR="3571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b="0" dirty="0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[%]</a:t>
                      </a:r>
                    </a:p>
                  </a:txBody>
                  <a:tcPr marL="35719" marR="35719" marT="0" marB="0" anchor="ctr">
                    <a:lnL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860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/>
                        <a:t>D</a:t>
                      </a:r>
                      <a:endParaRPr lang="pl-PL" sz="1400" b="1" dirty="0"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35719" marR="35719" marT="0" marB="0" anchor="ctr">
                    <a:lnL w="12700" cmpd="sng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/>
                        <a:t>612</a:t>
                      </a:r>
                      <a:endParaRPr lang="pl-PL" sz="1600" b="1" dirty="0">
                        <a:solidFill>
                          <a:schemeClr val="tx1"/>
                        </a:solidFill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35719" marR="35719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/>
                        <a:t>7,7</a:t>
                      </a:r>
                      <a:endParaRPr lang="pl-PL" sz="1600" b="1" dirty="0">
                        <a:solidFill>
                          <a:schemeClr val="tx1"/>
                        </a:solidFill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35719" marR="35719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/>
                        <a:t>5,5</a:t>
                      </a:r>
                      <a:endParaRPr lang="pl-PL" sz="1600" b="1" dirty="0">
                        <a:solidFill>
                          <a:schemeClr val="tx1"/>
                        </a:solidFill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35719" marR="35719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/>
                        <a:t>0,06</a:t>
                      </a:r>
                      <a:endParaRPr lang="pl-PL" sz="1600" b="1" dirty="0">
                        <a:solidFill>
                          <a:schemeClr val="tx1"/>
                        </a:solidFill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35719" marR="35719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0" dirty="0">
                          <a:solidFill>
                            <a:schemeClr val="tx1"/>
                          </a:solidFill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7</a:t>
                      </a:r>
                    </a:p>
                  </a:txBody>
                  <a:tcPr marL="35719" marR="35719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0" dirty="0">
                          <a:solidFill>
                            <a:schemeClr val="tx1"/>
                          </a:solidFill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40</a:t>
                      </a:r>
                    </a:p>
                  </a:txBody>
                  <a:tcPr marL="35719" marR="35719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0" dirty="0">
                          <a:solidFill>
                            <a:schemeClr val="tx1"/>
                          </a:solidFill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53</a:t>
                      </a:r>
                    </a:p>
                  </a:txBody>
                  <a:tcPr marL="35719" marR="35719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0" dirty="0">
                          <a:solidFill>
                            <a:schemeClr val="tx1"/>
                          </a:solidFill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26</a:t>
                      </a:r>
                    </a:p>
                  </a:txBody>
                  <a:tcPr marL="35719" marR="35719" marT="0" marB="0" anchor="ctr">
                    <a:lnL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558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/>
                        <a:t>P</a:t>
                      </a:r>
                      <a:endParaRPr lang="pl-PL" sz="1400" b="1" dirty="0"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35719" marR="35719" marT="0" marB="0" anchor="ctr">
                    <a:lnL w="12700" cmpd="sng"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/>
                        <a:t>1457</a:t>
                      </a:r>
                      <a:endParaRPr lang="pl-PL" sz="1600" b="1" dirty="0"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35719" marR="35719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/>
                        <a:t>10,6</a:t>
                      </a:r>
                      <a:endParaRPr lang="pl-PL" sz="1600" b="1" dirty="0"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35719" marR="35719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/>
                        <a:t>10,0</a:t>
                      </a:r>
                      <a:endParaRPr lang="pl-PL" sz="1600" b="1" dirty="0"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35719" marR="35719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/>
                        <a:t>0,93</a:t>
                      </a:r>
                      <a:endParaRPr lang="pl-PL" sz="1600" b="1" dirty="0"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35719" marR="35719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0" dirty="0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25</a:t>
                      </a:r>
                    </a:p>
                  </a:txBody>
                  <a:tcPr marL="35719" marR="35719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0" dirty="0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63</a:t>
                      </a:r>
                    </a:p>
                  </a:txBody>
                  <a:tcPr marL="35719" marR="35719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0" dirty="0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12</a:t>
                      </a:r>
                    </a:p>
                  </a:txBody>
                  <a:tcPr marL="35719" marR="35719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0" dirty="0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35</a:t>
                      </a:r>
                    </a:p>
                  </a:txBody>
                  <a:tcPr marL="35719" marR="35719" marT="0" marB="0" anchor="ctr">
                    <a:lnL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860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/>
                        <a:t>B</a:t>
                      </a:r>
                      <a:endParaRPr lang="pl-PL" sz="1400" b="1" dirty="0"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35719" marR="35719" marT="0" marB="0" anchor="ctr">
                    <a:lnL w="12700" cmpd="sng"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/>
                        <a:t>1558</a:t>
                      </a:r>
                      <a:endParaRPr lang="pl-PL" sz="1600" b="1" dirty="0"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35719" marR="35719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/>
                        <a:t>7,8</a:t>
                      </a:r>
                      <a:endParaRPr lang="pl-PL" sz="1600" b="1" dirty="0"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35719" marR="35719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/>
                        <a:t>8,3</a:t>
                      </a:r>
                      <a:endParaRPr lang="pl-PL" sz="1600" b="1" dirty="0"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35719" marR="35719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/>
                        <a:t>0,50</a:t>
                      </a:r>
                      <a:endParaRPr lang="pl-PL" sz="1600" b="1" dirty="0"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35719" marR="35719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0" dirty="0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9</a:t>
                      </a:r>
                    </a:p>
                  </a:txBody>
                  <a:tcPr marL="35719" marR="35719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0" dirty="0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70</a:t>
                      </a:r>
                    </a:p>
                  </a:txBody>
                  <a:tcPr marL="35719" marR="35719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0" dirty="0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21</a:t>
                      </a:r>
                    </a:p>
                  </a:txBody>
                  <a:tcPr marL="35719" marR="35719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0" dirty="0"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74</a:t>
                      </a:r>
                    </a:p>
                  </a:txBody>
                  <a:tcPr marL="35719" marR="35719" marT="0" marB="0" anchor="ctr">
                    <a:lnL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859" y="1844824"/>
            <a:ext cx="2972973" cy="19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Symbol zastępczy numeru slajdu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F5041-58F6-4C47-A4C2-07EC7D1E79E6}" type="slidenum">
              <a:rPr lang="pl-PL" smtClean="0"/>
              <a:pPr/>
              <a:t>15</a:t>
            </a:fld>
            <a:endParaRPr lang="pl-PL"/>
          </a:p>
        </p:txBody>
      </p:sp>
      <p:sp>
        <p:nvSpPr>
          <p:cNvPr id="17" name="pole tekstowe 16"/>
          <p:cNvSpPr txBox="1"/>
          <p:nvPr/>
        </p:nvSpPr>
        <p:spPr>
          <a:xfrm>
            <a:off x="0" y="6597352"/>
            <a:ext cx="914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200" dirty="0">
                <a:solidFill>
                  <a:schemeClr val="bg1">
                    <a:lumMod val="50000"/>
                  </a:schemeClr>
                </a:solidFill>
              </a:rPr>
              <a:t>Likus-Cieślik et al. 2015. </a:t>
            </a:r>
            <a:r>
              <a:rPr lang="pl-PL" sz="1200" dirty="0" err="1">
                <a:solidFill>
                  <a:schemeClr val="bg1">
                    <a:lumMod val="50000"/>
                  </a:schemeClr>
                </a:solidFill>
              </a:rPr>
              <a:t>Geology</a:t>
            </a:r>
            <a:r>
              <a:rPr lang="pl-PL" sz="1200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pl-PL" sz="1200" dirty="0" err="1">
                <a:solidFill>
                  <a:schemeClr val="bg1">
                    <a:lumMod val="50000"/>
                  </a:schemeClr>
                </a:solidFill>
              </a:rPr>
              <a:t>Geophysics</a:t>
            </a:r>
            <a:r>
              <a:rPr lang="pl-PL" sz="1200" dirty="0">
                <a:solidFill>
                  <a:schemeClr val="bg1">
                    <a:lumMod val="50000"/>
                  </a:schemeClr>
                </a:solidFill>
              </a:rPr>
              <a:t> &amp; Environment, 41(4): 371-380.</a:t>
            </a:r>
          </a:p>
        </p:txBody>
      </p:sp>
      <p:sp>
        <p:nvSpPr>
          <p:cNvPr id="19" name="Tytuł 1"/>
          <p:cNvSpPr txBox="1">
            <a:spLocks/>
          </p:cNvSpPr>
          <p:nvPr/>
        </p:nvSpPr>
        <p:spPr>
          <a:xfrm>
            <a:off x="457200" y="26064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kumimoji="0" lang="pl-PL" sz="31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Results</a:t>
            </a:r>
            <a:br>
              <a:rPr kumimoji="0" lang="pl-PL" sz="4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pl-PL" sz="4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pl-PL" sz="2000" b="1" dirty="0" err="1"/>
              <a:t>Soil</a:t>
            </a:r>
            <a:r>
              <a:rPr lang="pl-PL" sz="2000" b="1" dirty="0"/>
              <a:t> </a:t>
            </a:r>
            <a:r>
              <a:rPr lang="pl-PL" sz="2000" b="1" dirty="0" err="1"/>
              <a:t>parametries</a:t>
            </a:r>
            <a:r>
              <a:rPr lang="pl-PL" sz="2000" b="1" dirty="0"/>
              <a:t> and </a:t>
            </a:r>
            <a:r>
              <a:rPr lang="pl-PL" sz="2000" b="1" dirty="0" err="1"/>
              <a:t>vegetation</a:t>
            </a:r>
            <a:r>
              <a:rPr lang="pl-PL" sz="2000" b="1" dirty="0"/>
              <a:t> </a:t>
            </a:r>
            <a:r>
              <a:rPr lang="pl-PL" sz="2000" b="1" dirty="0" err="1"/>
              <a:t>assessment</a:t>
            </a:r>
            <a:r>
              <a:rPr lang="pl-PL" sz="2000" b="1" dirty="0"/>
              <a:t> </a:t>
            </a:r>
            <a:r>
              <a:rPr kumimoji="0" lang="pl-PL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(</a:t>
            </a:r>
            <a:r>
              <a:rPr kumimoji="0" lang="pl-PL" sz="20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detailed</a:t>
            </a:r>
            <a:r>
              <a:rPr kumimoji="0" lang="pl-PL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pl-PL" sz="20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area</a:t>
            </a:r>
            <a:r>
              <a:rPr kumimoji="0" lang="pl-PL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) </a:t>
            </a:r>
            <a:endParaRPr kumimoji="0" lang="pl-PL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0" name="pole tekstowe 19"/>
          <p:cNvSpPr txBox="1"/>
          <p:nvPr/>
        </p:nvSpPr>
        <p:spPr>
          <a:xfrm>
            <a:off x="15822" y="1412776"/>
            <a:ext cx="719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err="1"/>
              <a:t>cat</a:t>
            </a:r>
            <a:r>
              <a:rPr lang="pl-PL" dirty="0"/>
              <a:t>. D</a:t>
            </a:r>
          </a:p>
        </p:txBody>
      </p:sp>
      <p:sp>
        <p:nvSpPr>
          <p:cNvPr id="21" name="pole tekstowe 20"/>
          <p:cNvSpPr txBox="1"/>
          <p:nvPr/>
        </p:nvSpPr>
        <p:spPr>
          <a:xfrm>
            <a:off x="3057791" y="1412776"/>
            <a:ext cx="6951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err="1"/>
              <a:t>cat</a:t>
            </a:r>
            <a:r>
              <a:rPr lang="pl-PL" dirty="0"/>
              <a:t>. P</a:t>
            </a:r>
          </a:p>
        </p:txBody>
      </p:sp>
      <p:sp>
        <p:nvSpPr>
          <p:cNvPr id="22" name="pole tekstowe 21"/>
          <p:cNvSpPr txBox="1"/>
          <p:nvPr/>
        </p:nvSpPr>
        <p:spPr>
          <a:xfrm>
            <a:off x="6016531" y="1412776"/>
            <a:ext cx="7016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err="1"/>
              <a:t>cat</a:t>
            </a:r>
            <a:r>
              <a:rPr lang="pl-PL" dirty="0"/>
              <a:t>. B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sz="2000" dirty="0" err="1"/>
              <a:t>trees</a:t>
            </a:r>
            <a:r>
              <a:rPr lang="pl-PL" sz="2000" dirty="0">
                <a:sym typeface="Wingdings" pitchFamily="2" charset="2"/>
              </a:rPr>
              <a:t>:</a:t>
            </a:r>
            <a:endParaRPr lang="pl-PL" sz="2000" dirty="0"/>
          </a:p>
          <a:p>
            <a:pPr lvl="1"/>
            <a:r>
              <a:rPr lang="pl-PL" sz="1800" dirty="0"/>
              <a:t>In </a:t>
            </a:r>
            <a:r>
              <a:rPr lang="pl-PL" sz="1800" dirty="0" err="1"/>
              <a:t>deficite</a:t>
            </a:r>
            <a:r>
              <a:rPr lang="pl-PL" sz="1800" dirty="0"/>
              <a:t> N (</a:t>
            </a:r>
            <a:r>
              <a:rPr lang="pl-PL" sz="1800" dirty="0" err="1"/>
              <a:t>P</a:t>
            </a:r>
            <a:r>
              <a:rPr lang="pl-PL" sz="1800" baseline="-25000" dirty="0" err="1"/>
              <a:t>c</a:t>
            </a:r>
            <a:r>
              <a:rPr lang="pl-PL" sz="1800" baseline="-25000" dirty="0"/>
              <a:t> </a:t>
            </a:r>
            <a:r>
              <a:rPr lang="pl-PL" sz="1800" dirty="0" err="1"/>
              <a:t>current</a:t>
            </a:r>
            <a:r>
              <a:rPr lang="pl-PL" sz="1800" dirty="0"/>
              <a:t> </a:t>
            </a:r>
            <a:r>
              <a:rPr lang="pl-PL" sz="1800" dirty="0" err="1"/>
              <a:t>year</a:t>
            </a:r>
            <a:r>
              <a:rPr lang="pl-PL" sz="1800" dirty="0"/>
              <a:t>, and P</a:t>
            </a:r>
            <a:r>
              <a:rPr lang="pl-PL" sz="1800" baseline="-25000" dirty="0"/>
              <a:t>c+1</a:t>
            </a:r>
            <a:r>
              <a:rPr lang="pl-PL" sz="1800" dirty="0"/>
              <a:t>  one </a:t>
            </a:r>
            <a:r>
              <a:rPr lang="pl-PL" sz="1800" dirty="0" err="1"/>
              <a:t>year</a:t>
            </a:r>
            <a:r>
              <a:rPr lang="pl-PL" sz="1800" dirty="0"/>
              <a:t> </a:t>
            </a:r>
            <a:r>
              <a:rPr lang="pl-PL" sz="1800" dirty="0" err="1"/>
              <a:t>needles</a:t>
            </a:r>
            <a:r>
              <a:rPr lang="pl-PL" sz="1800" dirty="0"/>
              <a:t>)</a:t>
            </a:r>
          </a:p>
          <a:p>
            <a:pPr lvl="1"/>
            <a:endParaRPr lang="pl-PL" dirty="0"/>
          </a:p>
          <a:p>
            <a:pPr lvl="1"/>
            <a:endParaRPr lang="pl-PL" dirty="0"/>
          </a:p>
          <a:p>
            <a:pPr lvl="1"/>
            <a:endParaRPr lang="pl-PL" dirty="0"/>
          </a:p>
          <a:p>
            <a:pPr lvl="1"/>
            <a:endParaRPr lang="pl-PL" dirty="0"/>
          </a:p>
        </p:txBody>
      </p:sp>
      <p:graphicFrame>
        <p:nvGraphicFramePr>
          <p:cNvPr id="5" name="Symbol zastępczy zawartości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53739236"/>
              </p:ext>
            </p:extLst>
          </p:nvPr>
        </p:nvGraphicFramePr>
        <p:xfrm>
          <a:off x="179512" y="2420888"/>
          <a:ext cx="8640960" cy="1800200"/>
        </p:xfrm>
        <a:graphic>
          <a:graphicData uri="http://schemas.openxmlformats.org/drawingml/2006/table">
            <a:tbl>
              <a:tblPr/>
              <a:tblGrid>
                <a:gridCol w="17281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500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2000" b="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2000" b="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000" b="0" dirty="0">
                          <a:latin typeface="+mn-lt"/>
                          <a:ea typeface="Calibri"/>
                          <a:cs typeface="Times New Roman"/>
                        </a:rPr>
                        <a:t>B</a:t>
                      </a: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000" dirty="0" err="1"/>
                        <a:t>P</a:t>
                      </a:r>
                      <a:r>
                        <a:rPr lang="pl-PL" sz="2000" baseline="-25000" dirty="0" err="1"/>
                        <a:t>c</a:t>
                      </a:r>
                      <a:endParaRPr lang="pl-PL" sz="2000" b="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000" dirty="0"/>
                        <a:t>P</a:t>
                      </a:r>
                      <a:r>
                        <a:rPr lang="pl-PL" sz="2000" baseline="-25000" dirty="0"/>
                        <a:t>c+1</a:t>
                      </a:r>
                      <a:endParaRPr lang="pl-PL" sz="2000" b="0" baseline="-25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00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 b="0" dirty="0">
                          <a:latin typeface="+mn-lt"/>
                          <a:ea typeface="Calibri"/>
                          <a:cs typeface="Times New Roman"/>
                        </a:rPr>
                        <a:t>S</a:t>
                      </a: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 b="0" dirty="0">
                          <a:latin typeface="+mn-lt"/>
                          <a:ea typeface="Calibri"/>
                          <a:cs typeface="Times New Roman"/>
                        </a:rPr>
                        <a:t>[</a:t>
                      </a:r>
                      <a:r>
                        <a:rPr lang="en-GB" sz="2000" b="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mg·kg</a:t>
                      </a:r>
                      <a:r>
                        <a:rPr lang="en-GB" sz="2000" b="0" baseline="300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-1</a:t>
                      </a:r>
                      <a:r>
                        <a:rPr lang="en-GB" sz="2000" b="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]</a:t>
                      </a:r>
                      <a:endParaRPr lang="pl-PL" sz="2000" b="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000" b="0" dirty="0">
                          <a:latin typeface="+mn-lt"/>
                          <a:ea typeface="Calibri"/>
                          <a:cs typeface="Times New Roman"/>
                        </a:rPr>
                        <a:t>1954</a:t>
                      </a:r>
                      <a:r>
                        <a:rPr lang="pl-PL" sz="2000" b="0" baseline="30000" dirty="0">
                          <a:latin typeface="+mn-lt"/>
                          <a:ea typeface="Calibri"/>
                          <a:cs typeface="Times New Roman"/>
                        </a:rPr>
                        <a:t>a</a:t>
                      </a:r>
                      <a:r>
                        <a:rPr lang="en-GB" sz="2000" b="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±</a:t>
                      </a:r>
                      <a:r>
                        <a:rPr lang="pl-PL" sz="2000" b="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689</a:t>
                      </a:r>
                      <a:endParaRPr lang="pl-PL" sz="2000" b="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000" b="0" dirty="0">
                          <a:latin typeface="+mn-lt"/>
                          <a:ea typeface="Calibri"/>
                          <a:cs typeface="Times New Roman"/>
                        </a:rPr>
                        <a:t>1272</a:t>
                      </a:r>
                      <a:r>
                        <a:rPr lang="pl-PL" sz="2000" b="0" baseline="30000" dirty="0">
                          <a:latin typeface="+mn-lt"/>
                          <a:ea typeface="Calibri"/>
                          <a:cs typeface="Times New Roman"/>
                        </a:rPr>
                        <a:t>b</a:t>
                      </a:r>
                      <a:r>
                        <a:rPr lang="en-GB" sz="2000" b="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±</a:t>
                      </a:r>
                      <a:r>
                        <a:rPr lang="pl-PL" sz="2000" b="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188</a:t>
                      </a:r>
                      <a:endParaRPr lang="pl-PL" sz="2000" b="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000" b="0" dirty="0">
                          <a:latin typeface="+mn-lt"/>
                          <a:ea typeface="Calibri"/>
                          <a:cs typeface="Times New Roman"/>
                        </a:rPr>
                        <a:t>1221</a:t>
                      </a:r>
                      <a:r>
                        <a:rPr lang="pl-PL" sz="2000" b="0" baseline="30000" dirty="0">
                          <a:latin typeface="+mn-lt"/>
                          <a:ea typeface="Calibri"/>
                          <a:cs typeface="Times New Roman"/>
                        </a:rPr>
                        <a:t>b</a:t>
                      </a:r>
                      <a:r>
                        <a:rPr lang="en-GB" sz="2000" b="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±</a:t>
                      </a:r>
                      <a:r>
                        <a:rPr lang="pl-PL" sz="2000" b="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235</a:t>
                      </a:r>
                      <a:endParaRPr lang="pl-PL" sz="2000" b="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00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N</a:t>
                      </a:r>
                      <a:endParaRPr lang="pl-PL" sz="2800" b="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[%]</a:t>
                      </a:r>
                      <a:endParaRPr lang="pl-PL" sz="2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1.71</a:t>
                      </a:r>
                      <a:r>
                        <a:rPr lang="en-GB" sz="2000" baseline="300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a</a:t>
                      </a:r>
                      <a:r>
                        <a:rPr lang="en-GB" sz="20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±0.14</a:t>
                      </a:r>
                      <a:endParaRPr lang="pl-PL" sz="2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1.12 </a:t>
                      </a:r>
                      <a:r>
                        <a:rPr lang="en-GB" sz="2000" baseline="300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b</a:t>
                      </a:r>
                      <a:r>
                        <a:rPr lang="en-GB" sz="20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±0.12</a:t>
                      </a:r>
                      <a:endParaRPr lang="pl-PL" sz="2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1.11</a:t>
                      </a:r>
                      <a:r>
                        <a:rPr lang="en-GB" sz="2000" baseline="300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b</a:t>
                      </a:r>
                      <a:r>
                        <a:rPr lang="en-GB" sz="20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±0.06</a:t>
                      </a:r>
                      <a:endParaRPr lang="pl-PL" sz="2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00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P</a:t>
                      </a:r>
                      <a:endParaRPr lang="pl-PL" sz="2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[mg·kg</a:t>
                      </a:r>
                      <a:r>
                        <a:rPr lang="en-GB" sz="2000" baseline="300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-1</a:t>
                      </a:r>
                      <a:r>
                        <a:rPr lang="en-GB" sz="20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]</a:t>
                      </a:r>
                      <a:endParaRPr lang="pl-PL" sz="2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2320.4</a:t>
                      </a:r>
                      <a:r>
                        <a:rPr lang="en-GB" sz="2000" baseline="300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a</a:t>
                      </a:r>
                      <a:r>
                        <a:rPr lang="en-GB" sz="20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±533.7</a:t>
                      </a:r>
                      <a:endParaRPr lang="pl-PL" sz="28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1348.1</a:t>
                      </a:r>
                      <a:r>
                        <a:rPr lang="en-GB" sz="2000" baseline="300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b</a:t>
                      </a:r>
                      <a:r>
                        <a:rPr lang="en-GB" sz="20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±104.3</a:t>
                      </a:r>
                      <a:endParaRPr lang="pl-PL" sz="2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1045.4</a:t>
                      </a:r>
                      <a:r>
                        <a:rPr lang="en-GB" sz="2000" baseline="300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b</a:t>
                      </a:r>
                      <a:r>
                        <a:rPr lang="en-GB" sz="20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±63.1</a:t>
                      </a:r>
                      <a:endParaRPr lang="pl-PL" sz="2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l-PL" sz="3100" dirty="0" err="1"/>
              <a:t>Results</a:t>
            </a:r>
            <a:br>
              <a:rPr lang="pl-PL" dirty="0"/>
            </a:br>
            <a:r>
              <a:rPr lang="pl-PL" dirty="0"/>
              <a:t> </a:t>
            </a:r>
            <a:r>
              <a:rPr lang="en-US" sz="2000" b="1" dirty="0"/>
              <a:t>Chemistry of the photosynthetic apparatus of trees and </a:t>
            </a:r>
            <a:r>
              <a:rPr lang="pl-PL" sz="2000" b="1" dirty="0"/>
              <a:t>h</a:t>
            </a:r>
            <a:r>
              <a:rPr lang="en-US" sz="2000" b="1" dirty="0" err="1"/>
              <a:t>erbaceous</a:t>
            </a:r>
            <a:r>
              <a:rPr lang="en-US" sz="2000" b="1" dirty="0"/>
              <a:t> vegetation</a:t>
            </a:r>
            <a:r>
              <a:rPr lang="pl-PL" sz="2000" b="1" dirty="0"/>
              <a:t>, </a:t>
            </a:r>
            <a:r>
              <a:rPr lang="en-US" sz="2000" b="1" dirty="0"/>
              <a:t>and the mineral condition of trees</a:t>
            </a:r>
            <a:endParaRPr lang="pl-PL" b="1" dirty="0"/>
          </a:p>
        </p:txBody>
      </p:sp>
      <p:sp>
        <p:nvSpPr>
          <p:cNvPr id="10" name="Symbol zastępczy numeru slajdu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F5041-58F6-4C47-A4C2-07EC7D1E79E6}" type="slidenum">
              <a:rPr lang="pl-PL" smtClean="0"/>
              <a:pPr/>
              <a:t>16</a:t>
            </a:fld>
            <a:endParaRPr lang="pl-PL"/>
          </a:p>
        </p:txBody>
      </p:sp>
      <p:sp>
        <p:nvSpPr>
          <p:cNvPr id="12" name="pole tekstowe 11"/>
          <p:cNvSpPr txBox="1"/>
          <p:nvPr/>
        </p:nvSpPr>
        <p:spPr>
          <a:xfrm>
            <a:off x="0" y="6597352"/>
            <a:ext cx="914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200" dirty="0">
                <a:solidFill>
                  <a:schemeClr val="bg1">
                    <a:lumMod val="50000"/>
                  </a:schemeClr>
                </a:solidFill>
              </a:rPr>
              <a:t>Likus-Cieślik et al. 2017. 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Environ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Sci</a:t>
            </a:r>
            <a:r>
              <a:rPr lang="pl-PL" sz="12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Poll</a:t>
            </a:r>
            <a:r>
              <a:rPr lang="pl-PL" sz="1200" dirty="0" err="1">
                <a:solidFill>
                  <a:schemeClr val="bg1">
                    <a:lumMod val="50000"/>
                  </a:schemeClr>
                </a:solidFill>
              </a:rPr>
              <a:t>ut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 R</a:t>
            </a:r>
            <a:r>
              <a:rPr lang="pl-PL" sz="1200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24(25), 20556-20566</a:t>
            </a:r>
            <a:r>
              <a:rPr lang="pl-PL" sz="1200" dirty="0">
                <a:solidFill>
                  <a:schemeClr val="bg1">
                    <a:lumMod val="50000"/>
                  </a:schemeClr>
                </a:solidFill>
              </a:rPr>
              <a:t>.</a:t>
            </a:r>
          </a:p>
        </p:txBody>
      </p:sp>
      <p:pic>
        <p:nvPicPr>
          <p:cNvPr id="2050" name="Picture 2" descr="I:\Jeziórko pobór próbek glebowych\IMG_2608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6025" y="4631064"/>
            <a:ext cx="2702639" cy="1800000"/>
          </a:xfrm>
          <a:prstGeom prst="rect">
            <a:avLst/>
          </a:prstGeom>
          <a:noFill/>
        </p:spPr>
      </p:pic>
      <p:pic>
        <p:nvPicPr>
          <p:cNvPr id="2051" name="Picture 3" descr="I:\Jeziórko wody lato\IMG_0163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93497" y="4653136"/>
            <a:ext cx="2702639" cy="1800000"/>
          </a:xfrm>
          <a:prstGeom prst="rect">
            <a:avLst/>
          </a:prstGeom>
          <a:noFill/>
        </p:spPr>
      </p:pic>
      <p:pic>
        <p:nvPicPr>
          <p:cNvPr id="2052" name="Picture 4" descr="I:\Jeziórko pobór próbek glebowych\IMG_2622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28635" y="4653136"/>
            <a:ext cx="2791837" cy="180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>
          <a:xfrm>
            <a:off x="6553200" y="6232227"/>
            <a:ext cx="2133600" cy="365125"/>
          </a:xfrm>
        </p:spPr>
        <p:txBody>
          <a:bodyPr/>
          <a:lstStyle/>
          <a:p>
            <a:fld id="{378F5041-58F6-4C47-A4C2-07EC7D1E79E6}" type="slidenum">
              <a:rPr lang="pl-PL" smtClean="0"/>
              <a:pPr/>
              <a:t>17</a:t>
            </a:fld>
            <a:endParaRPr lang="pl-PL"/>
          </a:p>
        </p:txBody>
      </p:sp>
      <p:sp>
        <p:nvSpPr>
          <p:cNvPr id="15" name="Symbol zastępczy zawartości 2"/>
          <p:cNvSpPr>
            <a:spLocks noGrp="1"/>
          </p:cNvSpPr>
          <p:nvPr>
            <p:ph idx="1"/>
          </p:nvPr>
        </p:nvSpPr>
        <p:spPr>
          <a:xfrm>
            <a:off x="609600" y="1752600"/>
            <a:ext cx="8229600" cy="4525963"/>
          </a:xfrm>
        </p:spPr>
        <p:txBody>
          <a:bodyPr/>
          <a:lstStyle/>
          <a:p>
            <a:r>
              <a:rPr lang="pl-PL" sz="2000" dirty="0"/>
              <a:t>Wood-small-</a:t>
            </a:r>
            <a:r>
              <a:rPr lang="pl-PL" sz="2000" dirty="0" err="1"/>
              <a:t>reed</a:t>
            </a:r>
            <a:r>
              <a:rPr lang="pl-PL" sz="2000" dirty="0"/>
              <a:t>:</a:t>
            </a:r>
          </a:p>
          <a:p>
            <a:pPr lvl="1"/>
            <a:r>
              <a:rPr lang="pl-PL" sz="1800" dirty="0"/>
              <a:t>In </a:t>
            </a:r>
            <a:r>
              <a:rPr lang="pl-PL" sz="1800" dirty="0" err="1"/>
              <a:t>deficite</a:t>
            </a:r>
            <a:r>
              <a:rPr lang="pl-PL" sz="1800" dirty="0"/>
              <a:t> N and P</a:t>
            </a:r>
          </a:p>
          <a:p>
            <a:pPr lvl="1"/>
            <a:r>
              <a:rPr lang="pl-PL" sz="1800" dirty="0"/>
              <a:t>The </a:t>
            </a:r>
            <a:r>
              <a:rPr lang="pl-PL" sz="1800" dirty="0" err="1"/>
              <a:t>elevated</a:t>
            </a:r>
            <a:r>
              <a:rPr lang="pl-PL" sz="1800" dirty="0"/>
              <a:t> </a:t>
            </a:r>
            <a:r>
              <a:rPr lang="pl-PL" sz="1800" dirty="0" err="1"/>
              <a:t>concentration</a:t>
            </a:r>
            <a:r>
              <a:rPr lang="pl-PL" sz="1800" dirty="0"/>
              <a:t> of S was no </a:t>
            </a:r>
            <a:r>
              <a:rPr lang="pl-PL" sz="1800" dirty="0" err="1"/>
              <a:t>found</a:t>
            </a:r>
            <a:endParaRPr lang="pl-PL" sz="1800" dirty="0"/>
          </a:p>
        </p:txBody>
      </p:sp>
      <p:graphicFrame>
        <p:nvGraphicFramePr>
          <p:cNvPr id="16" name="Tabela 15"/>
          <p:cNvGraphicFramePr>
            <a:graphicFrameLocks noGrp="1"/>
          </p:cNvGraphicFramePr>
          <p:nvPr/>
        </p:nvGraphicFramePr>
        <p:xfrm>
          <a:off x="251520" y="2852936"/>
          <a:ext cx="8748464" cy="1483960"/>
        </p:xfrm>
        <a:graphic>
          <a:graphicData uri="http://schemas.openxmlformats.org/drawingml/2006/table">
            <a:tbl>
              <a:tblPr/>
              <a:tblGrid>
                <a:gridCol w="11285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294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054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221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6288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948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pl-PL" sz="2800" dirty="0">
                        <a:latin typeface="+mn-lt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pl-PL" sz="2800" dirty="0">
                        <a:latin typeface="+mn-lt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P</a:t>
                      </a:r>
                      <a:endParaRPr lang="pl-PL" sz="24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B</a:t>
                      </a:r>
                      <a:endParaRPr lang="pl-PL" sz="2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D</a:t>
                      </a:r>
                      <a:endParaRPr lang="pl-PL" sz="2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71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S</a:t>
                      </a:r>
                      <a:endParaRPr lang="pl-PL" sz="24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[mg·kg</a:t>
                      </a:r>
                      <a:r>
                        <a:rPr lang="en-GB" sz="1800" baseline="300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-1</a:t>
                      </a:r>
                      <a:r>
                        <a:rPr lang="en-GB" sz="18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]</a:t>
                      </a:r>
                      <a:endParaRPr lang="pl-PL" sz="2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2249.1</a:t>
                      </a:r>
                      <a:r>
                        <a:rPr lang="en-GB" sz="1800" baseline="300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a</a:t>
                      </a:r>
                      <a:r>
                        <a:rPr lang="en-GB" sz="18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±127.5</a:t>
                      </a:r>
                      <a:endParaRPr lang="pl-PL" sz="24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1717.3</a:t>
                      </a:r>
                      <a:r>
                        <a:rPr lang="en-GB" sz="1800" baseline="300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a </a:t>
                      </a:r>
                      <a:r>
                        <a:rPr lang="en-GB" sz="18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±348.7</a:t>
                      </a:r>
                      <a:endParaRPr lang="pl-PL" sz="24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1778.5</a:t>
                      </a:r>
                      <a:r>
                        <a:rPr lang="en-GB" sz="1800" baseline="300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a </a:t>
                      </a:r>
                      <a:r>
                        <a:rPr lang="en-GB" sz="18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±682.4</a:t>
                      </a:r>
                      <a:endParaRPr lang="pl-PL" sz="2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99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N</a:t>
                      </a:r>
                      <a:endParaRPr lang="pl-PL" sz="2400" b="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[%]</a:t>
                      </a:r>
                      <a:endParaRPr lang="pl-PL" sz="2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0.93</a:t>
                      </a:r>
                      <a:r>
                        <a:rPr lang="en-GB" sz="1800" baseline="300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a </a:t>
                      </a:r>
                      <a:r>
                        <a:rPr lang="en-GB" sz="18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±0.16</a:t>
                      </a:r>
                      <a:endParaRPr lang="pl-PL" sz="24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0.75</a:t>
                      </a:r>
                      <a:r>
                        <a:rPr lang="en-GB" sz="1800" baseline="300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ab </a:t>
                      </a:r>
                      <a:r>
                        <a:rPr lang="en-GB" sz="18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±0.2</a:t>
                      </a:r>
                      <a:endParaRPr lang="pl-PL" sz="24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0.62</a:t>
                      </a:r>
                      <a:r>
                        <a:rPr lang="en-GB" sz="1800" baseline="300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b </a:t>
                      </a:r>
                      <a:r>
                        <a:rPr lang="en-GB" sz="18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±0.15</a:t>
                      </a:r>
                      <a:endParaRPr lang="pl-PL" sz="2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36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P</a:t>
                      </a:r>
                      <a:endParaRPr lang="pl-PL" sz="2400" b="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[mg·kg</a:t>
                      </a:r>
                      <a:r>
                        <a:rPr lang="en-GB" sz="1800" baseline="300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-1</a:t>
                      </a:r>
                      <a:r>
                        <a:rPr lang="en-GB" sz="18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]</a:t>
                      </a:r>
                      <a:endParaRPr lang="pl-PL" sz="2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1351.2</a:t>
                      </a:r>
                      <a:r>
                        <a:rPr lang="en-GB" sz="1800" baseline="300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a </a:t>
                      </a:r>
                      <a:r>
                        <a:rPr lang="en-GB" sz="18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±78.3</a:t>
                      </a:r>
                      <a:endParaRPr lang="pl-PL" sz="2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1132.5</a:t>
                      </a:r>
                      <a:r>
                        <a:rPr lang="en-GB" sz="1800" baseline="300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a </a:t>
                      </a:r>
                      <a:r>
                        <a:rPr lang="en-GB" sz="18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±280.1</a:t>
                      </a:r>
                      <a:endParaRPr lang="pl-PL" sz="2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904</a:t>
                      </a:r>
                      <a:r>
                        <a:rPr lang="en-GB" sz="1800" baseline="300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a </a:t>
                      </a:r>
                      <a:r>
                        <a:rPr lang="en-GB" sz="18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±488.5</a:t>
                      </a:r>
                      <a:endParaRPr lang="pl-PL" sz="2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25281" y="4509120"/>
            <a:ext cx="2702703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pole tekstowe 22"/>
          <p:cNvSpPr txBox="1"/>
          <p:nvPr/>
        </p:nvSpPr>
        <p:spPr>
          <a:xfrm>
            <a:off x="0" y="6597352"/>
            <a:ext cx="914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200" dirty="0">
                <a:solidFill>
                  <a:schemeClr val="bg1">
                    <a:lumMod val="50000"/>
                  </a:schemeClr>
                </a:solidFill>
              </a:rPr>
              <a:t>Likus-Cieślik et al. 2017. 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Environ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Sci</a:t>
            </a:r>
            <a:r>
              <a:rPr lang="pl-PL" sz="12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Poll</a:t>
            </a:r>
            <a:r>
              <a:rPr lang="pl-PL" sz="1200" dirty="0" err="1">
                <a:solidFill>
                  <a:schemeClr val="bg1">
                    <a:lumMod val="50000"/>
                  </a:schemeClr>
                </a:solidFill>
              </a:rPr>
              <a:t>ut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 R</a:t>
            </a:r>
            <a:r>
              <a:rPr lang="pl-PL" sz="1200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24(25), 20556-20566</a:t>
            </a:r>
            <a:r>
              <a:rPr lang="pl-PL" sz="1200" dirty="0">
                <a:solidFill>
                  <a:schemeClr val="bg1">
                    <a:lumMod val="50000"/>
                  </a:schemeClr>
                </a:solidFill>
              </a:rPr>
              <a:t>.</a:t>
            </a:r>
          </a:p>
        </p:txBody>
      </p:sp>
      <p:pic>
        <p:nvPicPr>
          <p:cNvPr id="3075" name="Picture 3" descr="I:\Jeziórko wody lato\IMG_0189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4008" y="4509120"/>
            <a:ext cx="2702639" cy="1800000"/>
          </a:xfrm>
          <a:prstGeom prst="rect">
            <a:avLst/>
          </a:prstGeom>
          <a:noFill/>
        </p:spPr>
      </p:pic>
      <p:sp>
        <p:nvSpPr>
          <p:cNvPr id="10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l-PL" sz="3100" dirty="0" err="1"/>
              <a:t>Results</a:t>
            </a:r>
            <a:br>
              <a:rPr lang="pl-PL" dirty="0"/>
            </a:br>
            <a:r>
              <a:rPr lang="pl-PL" dirty="0"/>
              <a:t> </a:t>
            </a:r>
            <a:r>
              <a:rPr lang="en-US" sz="2000" b="1" dirty="0"/>
              <a:t>Chemistry of the photosynthetic apparatus of trees and </a:t>
            </a:r>
            <a:r>
              <a:rPr lang="pl-PL" sz="2000" b="1" dirty="0"/>
              <a:t>h</a:t>
            </a:r>
            <a:r>
              <a:rPr lang="en-US" sz="2000" b="1" dirty="0" err="1"/>
              <a:t>erbaceous</a:t>
            </a:r>
            <a:r>
              <a:rPr lang="en-US" sz="2000" b="1" dirty="0"/>
              <a:t> vegetation</a:t>
            </a:r>
            <a:r>
              <a:rPr lang="pl-PL" sz="2000" b="1" dirty="0"/>
              <a:t>, </a:t>
            </a:r>
            <a:r>
              <a:rPr lang="en-US" sz="2000" b="1" dirty="0"/>
              <a:t>and the mineral condition of trees</a:t>
            </a:r>
            <a:endParaRPr lang="pl-PL" b="1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-36512" y="1916833"/>
            <a:ext cx="5112568" cy="2952327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the type of </a:t>
            </a:r>
            <a:r>
              <a:rPr lang="pl-PL" dirty="0" err="1"/>
              <a:t>used</a:t>
            </a:r>
            <a:r>
              <a:rPr lang="pl-PL" dirty="0"/>
              <a:t> </a:t>
            </a:r>
            <a:r>
              <a:rPr lang="en-US" dirty="0"/>
              <a:t>substrate </a:t>
            </a:r>
            <a:r>
              <a:rPr lang="pl-PL" dirty="0"/>
              <a:t>(</a:t>
            </a:r>
            <a:r>
              <a:rPr lang="pl-PL" b="1" dirty="0">
                <a:solidFill>
                  <a:srgbClr val="00B050"/>
                </a:solidFill>
              </a:rPr>
              <a:t>LS </a:t>
            </a:r>
            <a:r>
              <a:rPr lang="pl-PL" dirty="0" err="1">
                <a:solidFill>
                  <a:srgbClr val="00B050"/>
                </a:solidFill>
              </a:rPr>
              <a:t>low</a:t>
            </a:r>
            <a:r>
              <a:rPr lang="pl-PL" dirty="0">
                <a:solidFill>
                  <a:srgbClr val="00B050"/>
                </a:solidFill>
              </a:rPr>
              <a:t> </a:t>
            </a:r>
            <a:r>
              <a:rPr lang="pl-PL" dirty="0" err="1">
                <a:solidFill>
                  <a:srgbClr val="00B050"/>
                </a:solidFill>
              </a:rPr>
              <a:t>sulfurised</a:t>
            </a:r>
            <a:r>
              <a:rPr lang="pl-PL" dirty="0"/>
              <a:t>, </a:t>
            </a:r>
            <a:r>
              <a:rPr lang="pl-PL" b="1" dirty="0">
                <a:solidFill>
                  <a:srgbClr val="FF0000"/>
                </a:solidFill>
              </a:rPr>
              <a:t>HS </a:t>
            </a:r>
            <a:r>
              <a:rPr lang="pl-PL" dirty="0">
                <a:solidFill>
                  <a:srgbClr val="FF0000"/>
                </a:solidFill>
              </a:rPr>
              <a:t>high </a:t>
            </a:r>
            <a:r>
              <a:rPr lang="pl-PL" dirty="0" err="1">
                <a:solidFill>
                  <a:srgbClr val="FF0000"/>
                </a:solidFill>
              </a:rPr>
              <a:t>sulfurised</a:t>
            </a:r>
            <a:r>
              <a:rPr lang="pl-PL" dirty="0"/>
              <a:t>) </a:t>
            </a:r>
            <a:r>
              <a:rPr lang="en-US" dirty="0"/>
              <a:t>had an influence on the rate and amount of leached elements</a:t>
            </a:r>
            <a:r>
              <a:rPr lang="pl-PL" sz="3800" dirty="0"/>
              <a:t>;</a:t>
            </a:r>
            <a:endParaRPr lang="pl-PL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pl-PL" sz="3800" b="1" dirty="0" err="1"/>
              <a:t>Tree</a:t>
            </a:r>
            <a:r>
              <a:rPr lang="pl-PL" sz="3800" b="1" dirty="0"/>
              <a:t> </a:t>
            </a:r>
            <a:r>
              <a:rPr lang="pl-PL" sz="3800" b="1" dirty="0" err="1"/>
              <a:t>litter</a:t>
            </a:r>
            <a:r>
              <a:rPr lang="pl-PL" dirty="0"/>
              <a:t> </a:t>
            </a:r>
            <a:r>
              <a:rPr lang="pl-PL" dirty="0" err="1"/>
              <a:t>affects</a:t>
            </a:r>
            <a:r>
              <a:rPr lang="pl-PL" dirty="0"/>
              <a:t> the </a:t>
            </a:r>
            <a:r>
              <a:rPr lang="pl-PL" dirty="0" err="1"/>
              <a:t>increase</a:t>
            </a:r>
            <a:r>
              <a:rPr lang="pl-PL" dirty="0"/>
              <a:t> of </a:t>
            </a:r>
            <a:r>
              <a:rPr lang="pl-PL" dirty="0" err="1"/>
              <a:t>pH</a:t>
            </a:r>
            <a:r>
              <a:rPr lang="pl-PL" dirty="0"/>
              <a:t> and  </a:t>
            </a:r>
            <a:r>
              <a:rPr lang="pl-PL" dirty="0" err="1"/>
              <a:t>and</a:t>
            </a:r>
            <a:r>
              <a:rPr lang="pl-PL" dirty="0"/>
              <a:t> </a:t>
            </a:r>
            <a:r>
              <a:rPr lang="pl-PL" dirty="0" err="1"/>
              <a:t>increased</a:t>
            </a:r>
            <a:r>
              <a:rPr lang="pl-PL" dirty="0"/>
              <a:t> </a:t>
            </a:r>
            <a:r>
              <a:rPr lang="pl-PL" dirty="0" err="1"/>
              <a:t>leaching</a:t>
            </a:r>
            <a:r>
              <a:rPr lang="pl-PL" dirty="0"/>
              <a:t> of DOC, N</a:t>
            </a:r>
            <a:r>
              <a:rPr lang="pl-PL" baseline="-25000" dirty="0"/>
              <a:t>T</a:t>
            </a:r>
            <a:r>
              <a:rPr lang="pl-PL" dirty="0"/>
              <a:t> i Mg;</a:t>
            </a:r>
          </a:p>
          <a:p>
            <a:r>
              <a:rPr lang="en-US" dirty="0"/>
              <a:t>pH was the main cause of low microbial activity</a:t>
            </a:r>
            <a:r>
              <a:rPr lang="pl-PL" dirty="0"/>
              <a:t>;</a:t>
            </a:r>
          </a:p>
          <a:p>
            <a:r>
              <a:rPr lang="pl-PL" b="1" dirty="0">
                <a:solidFill>
                  <a:srgbClr val="00B050"/>
                </a:solidFill>
              </a:rPr>
              <a:t>LS</a:t>
            </a:r>
            <a:r>
              <a:rPr lang="pl-PL" dirty="0"/>
              <a:t> </a:t>
            </a:r>
            <a:r>
              <a:rPr lang="en-US" dirty="0"/>
              <a:t>LS significantly lower the </a:t>
            </a:r>
            <a:r>
              <a:rPr lang="pl-PL" dirty="0"/>
              <a:t>EC </a:t>
            </a:r>
            <a:r>
              <a:rPr lang="en-US" dirty="0"/>
              <a:t>value</a:t>
            </a:r>
            <a:r>
              <a:rPr lang="pl-PL" dirty="0"/>
              <a:t>;</a:t>
            </a:r>
            <a:endParaRPr lang="pl-PL" dirty="0">
              <a:solidFill>
                <a:schemeClr val="bg1">
                  <a:lumMod val="65000"/>
                </a:schemeClr>
              </a:solidFill>
            </a:endParaRPr>
          </a:p>
          <a:p>
            <a:endParaRPr lang="pl-PL" dirty="0"/>
          </a:p>
        </p:txBody>
      </p:sp>
      <p:sp>
        <p:nvSpPr>
          <p:cNvPr id="5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l-PL" sz="3100" dirty="0" err="1"/>
              <a:t>Results</a:t>
            </a:r>
            <a:br>
              <a:rPr lang="pl-PL" dirty="0"/>
            </a:br>
            <a:r>
              <a:rPr lang="pl-PL" dirty="0"/>
              <a:t> </a:t>
            </a:r>
            <a:r>
              <a:rPr lang="en-US" sz="2000" b="1" dirty="0"/>
              <a:t>Chemistry of soil solution and the influence of organic matter in the form of a tree lit</a:t>
            </a:r>
            <a:r>
              <a:rPr lang="pl-PL" sz="2000" b="1" dirty="0"/>
              <a:t>t</a:t>
            </a:r>
            <a:r>
              <a:rPr lang="en-US" sz="2000" b="1" dirty="0" err="1"/>
              <a:t>er</a:t>
            </a:r>
            <a:r>
              <a:rPr lang="en-US" sz="2000" b="1" dirty="0"/>
              <a:t> on the rate of sulfur oxidation from the soil substrate tested in the experiment under controlled conditions</a:t>
            </a:r>
            <a:endParaRPr lang="pl-PL" b="1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F5041-58F6-4C47-A4C2-07EC7D1E79E6}" type="slidenum">
              <a:rPr lang="pl-PL" smtClean="0"/>
              <a:pPr/>
              <a:t>18</a:t>
            </a:fld>
            <a:endParaRPr lang="pl-PL"/>
          </a:p>
        </p:txBody>
      </p:sp>
      <p:graphicFrame>
        <p:nvGraphicFramePr>
          <p:cNvPr id="8" name="Wykres 7"/>
          <p:cNvGraphicFramePr/>
          <p:nvPr>
            <p:extLst>
              <p:ext uri="{D42A27DB-BD31-4B8C-83A1-F6EECF244321}">
                <p14:modId xmlns:p14="http://schemas.microsoft.com/office/powerpoint/2010/main" val="2117085705"/>
              </p:ext>
            </p:extLst>
          </p:nvPr>
        </p:nvGraphicFramePr>
        <p:xfrm>
          <a:off x="0" y="4653136"/>
          <a:ext cx="4104456" cy="20192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Wykres 9"/>
          <p:cNvGraphicFramePr/>
          <p:nvPr>
            <p:extLst>
              <p:ext uri="{D42A27DB-BD31-4B8C-83A1-F6EECF244321}">
                <p14:modId xmlns:p14="http://schemas.microsoft.com/office/powerpoint/2010/main" val="3426695410"/>
              </p:ext>
            </p:extLst>
          </p:nvPr>
        </p:nvGraphicFramePr>
        <p:xfrm>
          <a:off x="4355976" y="4581128"/>
          <a:ext cx="4392488" cy="2076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11" name="Grupa 10"/>
          <p:cNvGrpSpPr/>
          <p:nvPr/>
        </p:nvGrpSpPr>
        <p:grpSpPr>
          <a:xfrm>
            <a:off x="4788024" y="1772816"/>
            <a:ext cx="3964746" cy="2814787"/>
            <a:chOff x="0" y="0"/>
            <a:chExt cx="4095749" cy="2728912"/>
          </a:xfrm>
        </p:grpSpPr>
        <p:graphicFrame>
          <p:nvGraphicFramePr>
            <p:cNvPr id="12" name="Wykres 11"/>
            <p:cNvGraphicFramePr/>
            <p:nvPr/>
          </p:nvGraphicFramePr>
          <p:xfrm>
            <a:off x="0" y="0"/>
            <a:ext cx="4095749" cy="272891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grpSp>
          <p:nvGrpSpPr>
            <p:cNvPr id="13" name="Grupa 12"/>
            <p:cNvGrpSpPr/>
            <p:nvPr/>
          </p:nvGrpSpPr>
          <p:grpSpPr>
            <a:xfrm>
              <a:off x="892647" y="52973"/>
              <a:ext cx="2930451" cy="1933887"/>
              <a:chOff x="892647" y="52973"/>
              <a:chExt cx="2930451" cy="1933887"/>
            </a:xfrm>
          </p:grpSpPr>
          <p:sp>
            <p:nvSpPr>
              <p:cNvPr id="14" name="pole tekstowe 30"/>
              <p:cNvSpPr txBox="1"/>
              <p:nvPr/>
            </p:nvSpPr>
            <p:spPr>
              <a:xfrm>
                <a:off x="892647" y="1745278"/>
                <a:ext cx="226732" cy="241582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wrap="none" rtlCol="0" anchor="t">
                <a:spAutoFit/>
              </a:bodyPr>
              <a:lstStyle>
                <a:lvl1pPr marL="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pl-PL" sz="1100" dirty="0"/>
                  <a:t>a</a:t>
                </a:r>
              </a:p>
            </p:txBody>
          </p:sp>
          <p:sp>
            <p:nvSpPr>
              <p:cNvPr id="15" name="pole tekstowe 31"/>
              <p:cNvSpPr txBox="1"/>
              <p:nvPr/>
            </p:nvSpPr>
            <p:spPr>
              <a:xfrm>
                <a:off x="1186626" y="1675468"/>
                <a:ext cx="226732" cy="241582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wrap="none" rtlCol="0" anchor="t">
                <a:spAutoFit/>
              </a:bodyPr>
              <a:lstStyle>
                <a:lvl1pPr marL="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pl-PL" sz="1100" dirty="0"/>
                  <a:t>a</a:t>
                </a:r>
              </a:p>
            </p:txBody>
          </p:sp>
          <p:sp>
            <p:nvSpPr>
              <p:cNvPr id="16" name="pole tekstowe 33"/>
              <p:cNvSpPr txBox="1"/>
              <p:nvPr/>
            </p:nvSpPr>
            <p:spPr>
              <a:xfrm>
                <a:off x="1930499" y="1675467"/>
                <a:ext cx="226732" cy="241582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wrap="none" rtlCol="0" anchor="t">
                <a:spAutoFit/>
              </a:bodyPr>
              <a:lstStyle>
                <a:lvl1pPr marL="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pl-PL" sz="1100" dirty="0"/>
                  <a:t>a</a:t>
                </a:r>
              </a:p>
            </p:txBody>
          </p:sp>
          <p:sp>
            <p:nvSpPr>
              <p:cNvPr id="17" name="pole tekstowe 34"/>
              <p:cNvSpPr txBox="1"/>
              <p:nvPr/>
            </p:nvSpPr>
            <p:spPr>
              <a:xfrm>
                <a:off x="1558562" y="1675467"/>
                <a:ext cx="226732" cy="241582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wrap="none" rtlCol="0" anchor="t">
                <a:spAutoFit/>
              </a:bodyPr>
              <a:lstStyle>
                <a:lvl1pPr marL="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pl-PL" sz="1100" dirty="0"/>
                  <a:t>a</a:t>
                </a:r>
              </a:p>
            </p:txBody>
          </p:sp>
          <p:sp>
            <p:nvSpPr>
              <p:cNvPr id="18" name="pole tekstowe 36"/>
              <p:cNvSpPr txBox="1"/>
              <p:nvPr/>
            </p:nvSpPr>
            <p:spPr>
              <a:xfrm>
                <a:off x="3313394" y="476250"/>
                <a:ext cx="219586" cy="241582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wrap="none" rtlCol="0" anchor="t">
                <a:spAutoFit/>
              </a:bodyPr>
              <a:lstStyle>
                <a:lvl1pPr marL="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pl-PL" sz="1100"/>
                  <a:t>c</a:t>
                </a:r>
              </a:p>
            </p:txBody>
          </p:sp>
          <p:sp>
            <p:nvSpPr>
              <p:cNvPr id="19" name="pole tekstowe 37"/>
              <p:cNvSpPr txBox="1"/>
              <p:nvPr/>
            </p:nvSpPr>
            <p:spPr>
              <a:xfrm>
                <a:off x="2579928" y="52973"/>
                <a:ext cx="232611" cy="241582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wrap="none" rtlCol="0" anchor="t">
                <a:spAutoFit/>
              </a:bodyPr>
              <a:lstStyle>
                <a:lvl1pPr marL="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pl-PL" sz="1100"/>
                  <a:t>b</a:t>
                </a:r>
              </a:p>
            </p:txBody>
          </p:sp>
          <p:sp>
            <p:nvSpPr>
              <p:cNvPr id="20" name="pole tekstowe 38"/>
              <p:cNvSpPr txBox="1"/>
              <p:nvPr/>
            </p:nvSpPr>
            <p:spPr>
              <a:xfrm>
                <a:off x="3700524" y="419769"/>
                <a:ext cx="122574" cy="224992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wrap="square" rtlCol="0" anchor="t">
                <a:noAutofit/>
              </a:bodyPr>
              <a:lstStyle>
                <a:lvl1pPr marL="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pl-PL" sz="1100"/>
                  <a:t>c</a:t>
                </a:r>
              </a:p>
            </p:txBody>
          </p:sp>
          <p:sp>
            <p:nvSpPr>
              <p:cNvPr id="21" name="pole tekstowe 39"/>
              <p:cNvSpPr txBox="1"/>
              <p:nvPr/>
            </p:nvSpPr>
            <p:spPr>
              <a:xfrm>
                <a:off x="2940653" y="134415"/>
                <a:ext cx="219586" cy="241582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wrap="none" rtlCol="0" anchor="t">
                <a:spAutoFit/>
              </a:bodyPr>
              <a:lstStyle>
                <a:lvl1pPr marL="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pl-PL" sz="1100"/>
                  <a:t>c</a:t>
                </a:r>
              </a:p>
            </p:txBody>
          </p:sp>
        </p:grpSp>
      </p:grpSp>
      <p:sp>
        <p:nvSpPr>
          <p:cNvPr id="22" name="pole tekstowe 21"/>
          <p:cNvSpPr txBox="1"/>
          <p:nvPr/>
        </p:nvSpPr>
        <p:spPr>
          <a:xfrm>
            <a:off x="0" y="6597352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200" dirty="0">
                <a:solidFill>
                  <a:schemeClr val="bg1">
                    <a:lumMod val="50000"/>
                  </a:schemeClr>
                </a:solidFill>
              </a:rPr>
              <a:t>Likus-Cieślik et al. 2018. ZN UZ IŚ, 167 (47): 34-46; Likus-Cieślik et al. 2018. </a:t>
            </a:r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Water</a:t>
            </a:r>
            <a:r>
              <a:rPr lang="pl-PL" sz="12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Air</a:t>
            </a:r>
            <a:r>
              <a:rPr lang="pl-PL" sz="12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Soil Poll</a:t>
            </a:r>
            <a:r>
              <a:rPr lang="pl-PL" sz="1200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229:71</a:t>
            </a:r>
            <a:r>
              <a:rPr lang="pl-PL" sz="1200" dirty="0">
                <a:solidFill>
                  <a:schemeClr val="bg1">
                    <a:lumMod val="50000"/>
                  </a:schemeClr>
                </a:solidFill>
              </a:rPr>
              <a:t>.</a:t>
            </a:r>
          </a:p>
          <a:p>
            <a:pPr algn="ctr"/>
            <a:endParaRPr lang="pl-PL" sz="1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advClick="0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Sumary and </a:t>
            </a:r>
            <a:r>
              <a:rPr lang="pl-PL" dirty="0" err="1"/>
              <a:t>conclusion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51520" y="1340768"/>
            <a:ext cx="8435280" cy="5328592"/>
          </a:xfrm>
        </p:spPr>
        <p:txBody>
          <a:bodyPr>
            <a:noAutofit/>
          </a:bodyPr>
          <a:lstStyle/>
          <a:p>
            <a:pPr lvl="0" algn="just"/>
            <a:r>
              <a:rPr lang="en-US" sz="1600" dirty="0"/>
              <a:t>in the </a:t>
            </a:r>
            <a:r>
              <a:rPr lang="pl-PL" sz="1600" dirty="0" err="1"/>
              <a:t>researched</a:t>
            </a:r>
            <a:r>
              <a:rPr lang="en-US" sz="1600" dirty="0"/>
              <a:t> area there are still </a:t>
            </a:r>
            <a:r>
              <a:rPr lang="pl-PL" sz="1600" dirty="0"/>
              <a:t>hot </a:t>
            </a:r>
            <a:r>
              <a:rPr lang="pl-PL" sz="1600" dirty="0" err="1"/>
              <a:t>spots</a:t>
            </a:r>
            <a:r>
              <a:rPr lang="pl-PL" sz="1600" dirty="0"/>
              <a:t> </a:t>
            </a:r>
            <a:r>
              <a:rPr lang="en-US" sz="1600" dirty="0"/>
              <a:t>of very high concentration of sulfur in the soil (even up to </a:t>
            </a:r>
            <a:r>
              <a:rPr lang="en-US" sz="1600" b="1" dirty="0"/>
              <a:t>45000 mg kg-1</a:t>
            </a:r>
            <a:r>
              <a:rPr lang="en-US" sz="1600" dirty="0"/>
              <a:t>), low </a:t>
            </a:r>
            <a:r>
              <a:rPr lang="en-US" sz="1600" b="1" dirty="0"/>
              <a:t>pH &lt;2.0</a:t>
            </a:r>
            <a:r>
              <a:rPr lang="en-US" sz="1600" dirty="0"/>
              <a:t>, and </a:t>
            </a:r>
            <a:r>
              <a:rPr lang="pl-PL" sz="1600" dirty="0"/>
              <a:t>EC</a:t>
            </a:r>
            <a:r>
              <a:rPr lang="en-US" sz="1600" dirty="0"/>
              <a:t> reaches even </a:t>
            </a:r>
            <a:r>
              <a:rPr lang="pl-PL" sz="1600" dirty="0"/>
              <a:t> </a:t>
            </a:r>
            <a:r>
              <a:rPr lang="pl-PL" sz="1600" b="1" dirty="0"/>
              <a:t>2080</a:t>
            </a:r>
            <a:r>
              <a:rPr lang="pl-PL" sz="1600" dirty="0"/>
              <a:t> </a:t>
            </a:r>
            <a:r>
              <a:rPr lang="pl-PL" sz="1600" b="1" dirty="0"/>
              <a:t>µS·cm</a:t>
            </a:r>
            <a:r>
              <a:rPr lang="pl-PL" sz="1600" b="1" baseline="30000" dirty="0"/>
              <a:t>-1</a:t>
            </a:r>
            <a:r>
              <a:rPr lang="pl-PL" sz="1600" b="1" dirty="0"/>
              <a:t>;</a:t>
            </a:r>
          </a:p>
          <a:p>
            <a:pPr lvl="0" algn="just"/>
            <a:endParaRPr lang="pl-PL" sz="1600" b="1" dirty="0"/>
          </a:p>
          <a:p>
            <a:pPr lvl="0" algn="just"/>
            <a:r>
              <a:rPr lang="en-US" sz="1600" b="1" dirty="0">
                <a:solidFill>
                  <a:schemeClr val="bg1">
                    <a:lumMod val="65000"/>
                  </a:schemeClr>
                </a:solidFill>
              </a:rPr>
              <a:t>surface waters 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were characterized by good chemical parameters, </a:t>
            </a:r>
            <a:r>
              <a:rPr lang="en-US" sz="1600" u="sng" dirty="0">
                <a:solidFill>
                  <a:schemeClr val="bg1">
                    <a:lumMod val="65000"/>
                  </a:schemeClr>
                </a:solidFill>
              </a:rPr>
              <a:t>however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 there were points (hot spots)</a:t>
            </a:r>
            <a:r>
              <a:rPr lang="pl-PL" sz="1600" dirty="0">
                <a:solidFill>
                  <a:schemeClr val="bg1">
                    <a:lumMod val="65000"/>
                  </a:schemeClr>
                </a:solidFill>
              </a:rPr>
              <a:t> with 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low pH and high </a:t>
            </a:r>
            <a:r>
              <a:rPr lang="pl-PL" sz="1600" b="1" dirty="0">
                <a:solidFill>
                  <a:schemeClr val="bg1">
                    <a:lumMod val="65000"/>
                  </a:schemeClr>
                </a:solidFill>
              </a:rPr>
              <a:t>SO</a:t>
            </a:r>
            <a:r>
              <a:rPr lang="pl-PL" sz="1600" b="1" baseline="-25000" dirty="0">
                <a:solidFill>
                  <a:schemeClr val="bg1">
                    <a:lumMod val="65000"/>
                  </a:schemeClr>
                </a:solidFill>
              </a:rPr>
              <a:t>4</a:t>
            </a:r>
            <a:r>
              <a:rPr lang="pl-PL" sz="1600" b="1" baseline="30000" dirty="0">
                <a:solidFill>
                  <a:schemeClr val="bg1">
                    <a:lumMod val="65000"/>
                  </a:schemeClr>
                </a:solidFill>
              </a:rPr>
              <a:t>2-</a:t>
            </a:r>
            <a:r>
              <a:rPr lang="pl-PL" sz="1600" dirty="0">
                <a:solidFill>
                  <a:schemeClr val="bg1">
                    <a:lumMod val="65000"/>
                  </a:schemeClr>
                </a:solidFill>
              </a:rPr>
              <a:t>;</a:t>
            </a:r>
          </a:p>
          <a:p>
            <a:pPr lvl="0" algn="just"/>
            <a:endParaRPr lang="pl-PL" sz="1600" dirty="0">
              <a:solidFill>
                <a:schemeClr val="bg1">
                  <a:lumMod val="65000"/>
                </a:schemeClr>
              </a:solidFill>
            </a:endParaRPr>
          </a:p>
          <a:p>
            <a:pPr lvl="0" algn="just"/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after neutralization, the growth of herbaceous plants and trees</a:t>
            </a:r>
            <a:r>
              <a:rPr lang="pl-PL" sz="1600" dirty="0">
                <a:solidFill>
                  <a:schemeClr val="bg1">
                    <a:lumMod val="65000"/>
                  </a:schemeClr>
                </a:solidFill>
              </a:rPr>
              <a:t> was </a:t>
            </a:r>
            <a:r>
              <a:rPr lang="pl-PL" sz="1600" dirty="0" err="1">
                <a:solidFill>
                  <a:schemeClr val="bg1">
                    <a:lumMod val="65000"/>
                  </a:schemeClr>
                </a:solidFill>
              </a:rPr>
              <a:t>possible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sz="1600" b="1" dirty="0">
                <a:solidFill>
                  <a:schemeClr val="bg1">
                    <a:lumMod val="65000"/>
                  </a:schemeClr>
                </a:solidFill>
              </a:rPr>
              <a:t>birch and pine stands was characterized by relatively good growth parameters and viability</a:t>
            </a:r>
            <a:r>
              <a:rPr lang="pl-PL" sz="1600" b="1" dirty="0">
                <a:solidFill>
                  <a:schemeClr val="bg1">
                    <a:lumMod val="65000"/>
                  </a:schemeClr>
                </a:solidFill>
              </a:rPr>
              <a:t>;</a:t>
            </a:r>
          </a:p>
          <a:p>
            <a:pPr lvl="0" algn="just"/>
            <a:endParaRPr lang="pl-PL" sz="1600" b="1" dirty="0">
              <a:solidFill>
                <a:schemeClr val="bg1">
                  <a:lumMod val="65000"/>
                </a:schemeClr>
              </a:solidFill>
            </a:endParaRPr>
          </a:p>
          <a:p>
            <a:pPr lvl="0" algn="just"/>
            <a:r>
              <a:rPr lang="pl-PL" sz="1600" b="1" dirty="0">
                <a:solidFill>
                  <a:schemeClr val="bg1">
                    <a:lumMod val="65000"/>
                  </a:schemeClr>
                </a:solidFill>
              </a:rPr>
              <a:t>Wood small-</a:t>
            </a:r>
            <a:r>
              <a:rPr lang="pl-PL" sz="1600" b="1" dirty="0" err="1">
                <a:solidFill>
                  <a:schemeClr val="bg1">
                    <a:lumMod val="65000"/>
                  </a:schemeClr>
                </a:solidFill>
              </a:rPr>
              <a:t>reed</a:t>
            </a:r>
            <a:r>
              <a:rPr lang="pl-PL" sz="16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pl-PL" sz="1600" dirty="0" err="1">
                <a:solidFill>
                  <a:schemeClr val="bg1">
                    <a:lumMod val="65000"/>
                  </a:schemeClr>
                </a:solidFill>
              </a:rPr>
              <a:t>had</a:t>
            </a:r>
            <a:r>
              <a:rPr lang="pl-PL" sz="1600" dirty="0">
                <a:solidFill>
                  <a:schemeClr val="bg1">
                    <a:lumMod val="65000"/>
                  </a:schemeClr>
                </a:solidFill>
              </a:rPr>
              <a:t>  </a:t>
            </a:r>
            <a:r>
              <a:rPr lang="pl-PL" sz="1600" b="1" dirty="0">
                <a:solidFill>
                  <a:schemeClr val="bg1">
                    <a:lumMod val="65000"/>
                  </a:schemeClr>
                </a:solidFill>
              </a:rPr>
              <a:t>high </a:t>
            </a:r>
            <a:r>
              <a:rPr lang="pl-PL" sz="1600" b="1" dirty="0" err="1">
                <a:solidFill>
                  <a:schemeClr val="bg1">
                    <a:lumMod val="65000"/>
                  </a:schemeClr>
                </a:solidFill>
              </a:rPr>
              <a:t>tole</a:t>
            </a:r>
            <a:r>
              <a:rPr lang="pl-PL" sz="1600" dirty="0">
                <a:solidFill>
                  <a:schemeClr val="bg1">
                    <a:lumMod val="65000"/>
                  </a:schemeClr>
                </a:solidFill>
              </a:rPr>
              <a:t> to high </a:t>
            </a:r>
            <a:r>
              <a:rPr lang="pl-PL" sz="1600" dirty="0" err="1">
                <a:solidFill>
                  <a:schemeClr val="bg1">
                    <a:lumMod val="65000"/>
                  </a:schemeClr>
                </a:solidFill>
              </a:rPr>
              <a:t>sulfur</a:t>
            </a:r>
            <a:r>
              <a:rPr lang="pl-PL" sz="16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pl-PL" sz="1600" dirty="0" err="1">
                <a:solidFill>
                  <a:schemeClr val="bg1">
                    <a:lumMod val="65000"/>
                  </a:schemeClr>
                </a:solidFill>
              </a:rPr>
              <a:t>concentration</a:t>
            </a:r>
            <a:r>
              <a:rPr lang="pl-PL" sz="1600" dirty="0">
                <a:solidFill>
                  <a:schemeClr val="bg1">
                    <a:lumMod val="65000"/>
                  </a:schemeClr>
                </a:solidFill>
              </a:rPr>
              <a:t> in </a:t>
            </a:r>
            <a:r>
              <a:rPr lang="pl-PL" sz="1600" dirty="0" err="1">
                <a:solidFill>
                  <a:schemeClr val="bg1">
                    <a:lumMod val="65000"/>
                  </a:schemeClr>
                </a:solidFill>
              </a:rPr>
              <a:t>soil</a:t>
            </a:r>
            <a:r>
              <a:rPr lang="pl-PL" sz="1600" dirty="0">
                <a:solidFill>
                  <a:schemeClr val="bg1">
                    <a:lumMod val="65000"/>
                  </a:schemeClr>
                </a:solidFill>
              </a:rPr>
              <a:t> → 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the function of temporary biological stabilization;</a:t>
            </a:r>
            <a:endParaRPr lang="pl-PL" sz="1600" dirty="0">
              <a:solidFill>
                <a:schemeClr val="bg1">
                  <a:lumMod val="65000"/>
                </a:schemeClr>
              </a:solidFill>
            </a:endParaRPr>
          </a:p>
          <a:p>
            <a:pPr lvl="0" algn="just"/>
            <a:endParaRPr lang="pl-PL" sz="1600" dirty="0">
              <a:solidFill>
                <a:schemeClr val="bg1">
                  <a:lumMod val="65000"/>
                </a:schemeClr>
              </a:solidFill>
            </a:endParaRPr>
          </a:p>
          <a:p>
            <a:pPr algn="just"/>
            <a:r>
              <a:rPr lang="pl-PL" sz="1600" b="1" dirty="0" err="1">
                <a:solidFill>
                  <a:schemeClr val="bg1">
                    <a:lumMod val="65000"/>
                  </a:schemeClr>
                </a:solidFill>
              </a:rPr>
              <a:t>Organic</a:t>
            </a:r>
            <a:r>
              <a:rPr lang="pl-PL" sz="1600" b="1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pl-PL" sz="1600" b="1" dirty="0" err="1">
                <a:solidFill>
                  <a:schemeClr val="bg1">
                    <a:lumMod val="65000"/>
                  </a:schemeClr>
                </a:solidFill>
              </a:rPr>
              <a:t>matter</a:t>
            </a:r>
            <a:r>
              <a:rPr lang="pl-PL" sz="1600" b="1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pl-PL" sz="1600" b="1" u="sng" dirty="0" err="1">
                <a:solidFill>
                  <a:schemeClr val="bg1">
                    <a:lumMod val="65000"/>
                  </a:schemeClr>
                </a:solidFill>
              </a:rPr>
              <a:t>had</a:t>
            </a:r>
            <a:r>
              <a:rPr lang="pl-PL" sz="1600" b="1" u="sng" dirty="0">
                <a:solidFill>
                  <a:schemeClr val="bg1">
                    <a:lumMod val="65000"/>
                  </a:schemeClr>
                </a:solidFill>
              </a:rPr>
              <a:t> influence</a:t>
            </a:r>
            <a:r>
              <a:rPr lang="pl-PL" sz="1600" b="1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pl-PL" sz="1600" dirty="0">
                <a:solidFill>
                  <a:schemeClr val="bg1">
                    <a:lumMod val="65000"/>
                  </a:schemeClr>
                </a:solidFill>
              </a:rPr>
              <a:t>to</a:t>
            </a:r>
            <a:r>
              <a:rPr lang="pl-PL" sz="1600" b="1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pl-PL" sz="16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pl-PL" sz="1600" dirty="0" err="1">
                <a:solidFill>
                  <a:schemeClr val="bg1">
                    <a:lumMod val="65000"/>
                  </a:schemeClr>
                </a:solidFill>
              </a:rPr>
              <a:t>soil</a:t>
            </a:r>
            <a:r>
              <a:rPr lang="pl-PL" sz="16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pl-PL" sz="1600" dirty="0" err="1">
                <a:solidFill>
                  <a:schemeClr val="bg1">
                    <a:lumMod val="65000"/>
                  </a:schemeClr>
                </a:solidFill>
              </a:rPr>
              <a:t>solution</a:t>
            </a:r>
            <a:r>
              <a:rPr lang="pl-PL" sz="16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pl-PL" sz="1600" dirty="0" err="1">
                <a:solidFill>
                  <a:schemeClr val="bg1">
                    <a:lumMod val="65000"/>
                  </a:schemeClr>
                </a:solidFill>
              </a:rPr>
              <a:t>dynamisc</a:t>
            </a:r>
            <a:r>
              <a:rPr lang="pl-PL" sz="1600" dirty="0">
                <a:solidFill>
                  <a:schemeClr val="bg1">
                    <a:lumMod val="65000"/>
                  </a:schemeClr>
                </a:solidFill>
              </a:rPr>
              <a:t>, but </a:t>
            </a:r>
            <a:r>
              <a:rPr lang="pl-PL" sz="1600" b="1" u="sng" dirty="0" err="1">
                <a:solidFill>
                  <a:schemeClr val="bg1">
                    <a:lumMod val="65000"/>
                  </a:schemeClr>
                </a:solidFill>
              </a:rPr>
              <a:t>had</a:t>
            </a:r>
            <a:r>
              <a:rPr lang="pl-PL" sz="1600" b="1" u="sng" dirty="0">
                <a:solidFill>
                  <a:schemeClr val="bg1">
                    <a:lumMod val="65000"/>
                  </a:schemeClr>
                </a:solidFill>
              </a:rPr>
              <a:t> not influence to </a:t>
            </a:r>
            <a:r>
              <a:rPr lang="en-US" sz="1600" b="1" dirty="0">
                <a:solidFill>
                  <a:schemeClr val="bg1">
                    <a:lumMod val="65000"/>
                  </a:schemeClr>
                </a:solidFill>
              </a:rPr>
              <a:t>increasing the leaching of mineral sulfur</a:t>
            </a:r>
            <a:r>
              <a:rPr lang="pl-PL" sz="1600" dirty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which is the result of only washing the substrates</a:t>
            </a:r>
            <a:r>
              <a:rPr lang="pl-PL" sz="1600" dirty="0">
                <a:solidFill>
                  <a:schemeClr val="bg1">
                    <a:lumMod val="65000"/>
                  </a:schemeClr>
                </a:solidFill>
              </a:rPr>
              <a:t>;</a:t>
            </a:r>
          </a:p>
          <a:p>
            <a:pPr lvl="0" algn="just">
              <a:buNone/>
            </a:pPr>
            <a:r>
              <a:rPr lang="pl-PL" sz="1600" dirty="0">
                <a:solidFill>
                  <a:schemeClr val="bg1">
                    <a:lumMod val="65000"/>
                  </a:schemeClr>
                </a:solidFill>
              </a:rPr>
              <a:t>	 → 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significant reduction of sulfur content in the substrate as a result of washing will take place in the contaminated environment for a long time and without neutralization the soil detoxification effect will not be achieved.</a:t>
            </a:r>
            <a:endParaRPr lang="pl-PL" sz="16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F5041-58F6-4C47-A4C2-07EC7D1E79E6}" type="slidenum">
              <a:rPr lang="pl-PL" smtClean="0"/>
              <a:pPr/>
              <a:t>19</a:t>
            </a:fld>
            <a:endParaRPr lang="pl-PL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Introduction</a:t>
            </a:r>
            <a:r>
              <a:rPr lang="pl-PL" dirty="0"/>
              <a:t> – </a:t>
            </a:r>
            <a:r>
              <a:rPr lang="pl-PL" dirty="0" err="1"/>
              <a:t>sulfur</a:t>
            </a:r>
            <a:r>
              <a:rPr lang="pl-PL" dirty="0"/>
              <a:t> </a:t>
            </a:r>
            <a:r>
              <a:rPr lang="pl-PL" dirty="0" err="1"/>
              <a:t>mining</a:t>
            </a:r>
            <a:endParaRPr lang="pl-P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1229679"/>
            <a:ext cx="3314700" cy="307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ymbol zastępczy zawartości 2"/>
          <p:cNvSpPr txBox="1">
            <a:spLocks/>
          </p:cNvSpPr>
          <p:nvPr/>
        </p:nvSpPr>
        <p:spPr>
          <a:xfrm>
            <a:off x="251520" y="1417638"/>
            <a:ext cx="4680520" cy="23714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pl-PL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Sulfur</a:t>
            </a: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pl-PL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eksploatation</a:t>
            </a: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pl-PL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methods</a:t>
            </a: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</a:p>
          <a:p>
            <a:pPr marL="800100" lvl="1" indent="-342900" algn="just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kumimoji="0" lang="pl-PL" sz="20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Opencast</a:t>
            </a:r>
            <a:r>
              <a:rPr kumimoji="0" lang="pl-PL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pl-PL" sz="20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method</a:t>
            </a:r>
            <a:r>
              <a:rPr kumimoji="0" lang="pl-PL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(Poland: Piaseczno, Machów </a:t>
            </a:r>
            <a:r>
              <a:rPr kumimoji="0" lang="pl-PL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sulfur</a:t>
            </a: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pl-PL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mine</a:t>
            </a: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</a:p>
          <a:p>
            <a:pPr marL="800100" lvl="1" indent="-342900" algn="just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kumimoji="0" lang="pl-PL" sz="20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Borehole</a:t>
            </a:r>
            <a:r>
              <a:rPr kumimoji="0" lang="pl-PL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pl-PL" sz="20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method</a:t>
            </a:r>
            <a:r>
              <a:rPr kumimoji="0" lang="pl-PL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</a:t>
            </a:r>
            <a:r>
              <a:rPr kumimoji="0" lang="pl-PL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Frasch</a:t>
            </a: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pl-PL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method</a:t>
            </a: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; </a:t>
            </a:r>
            <a:r>
              <a:rPr lang="pl-PL" sz="2000" dirty="0"/>
              <a:t>Jeziórko, </a:t>
            </a: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Grzybów,</a:t>
            </a:r>
            <a:r>
              <a:rPr lang="pl-PL" sz="2000" dirty="0"/>
              <a:t> Machów II </a:t>
            </a: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Basznia </a:t>
            </a:r>
            <a:r>
              <a:rPr kumimoji="0" lang="pl-PL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s.m</a:t>
            </a: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., as </a:t>
            </a:r>
            <a:r>
              <a:rPr kumimoji="0" lang="pl-PL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well</a:t>
            </a: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as USA and </a:t>
            </a:r>
            <a:r>
              <a:rPr kumimoji="0" lang="pl-PL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Iraq</a:t>
            </a: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(TSI 2017). </a:t>
            </a:r>
          </a:p>
        </p:txBody>
      </p:sp>
      <p:sp>
        <p:nvSpPr>
          <p:cNvPr id="6" name="pole tekstowe 5"/>
          <p:cNvSpPr txBox="1"/>
          <p:nvPr/>
        </p:nvSpPr>
        <p:spPr>
          <a:xfrm>
            <a:off x="6134498" y="4306254"/>
            <a:ext cx="2552302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050" dirty="0"/>
              <a:t>Fig. 1. </a:t>
            </a:r>
            <a:r>
              <a:rPr lang="pl-PL" sz="1050" dirty="0" err="1"/>
              <a:t>Schem</a:t>
            </a:r>
            <a:r>
              <a:rPr lang="pl-PL" sz="1050" dirty="0"/>
              <a:t> of </a:t>
            </a:r>
            <a:r>
              <a:rPr lang="pl-PL" sz="1050" dirty="0" err="1"/>
              <a:t>boreholue</a:t>
            </a:r>
            <a:r>
              <a:rPr lang="pl-PL" sz="1050" dirty="0"/>
              <a:t> </a:t>
            </a:r>
            <a:r>
              <a:rPr lang="pl-PL" sz="1050" dirty="0" err="1"/>
              <a:t>sulfur</a:t>
            </a:r>
            <a:r>
              <a:rPr lang="pl-PL" sz="1050" dirty="0"/>
              <a:t> </a:t>
            </a:r>
            <a:r>
              <a:rPr lang="pl-PL" sz="1050" dirty="0" err="1"/>
              <a:t>mining</a:t>
            </a:r>
            <a:r>
              <a:rPr lang="pl-PL" sz="1050" dirty="0"/>
              <a:t>; </a:t>
            </a:r>
          </a:p>
          <a:p>
            <a:r>
              <a:rPr lang="pl-PL" sz="1050" dirty="0" err="1"/>
              <a:t>resource</a:t>
            </a:r>
            <a:r>
              <a:rPr lang="pl-PL" sz="1050" dirty="0"/>
              <a:t>: http://www.nuroil.com</a:t>
            </a:r>
          </a:p>
        </p:txBody>
      </p:sp>
      <p:sp>
        <p:nvSpPr>
          <p:cNvPr id="8" name="Symbol zastępczy numeru slajd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F5041-58F6-4C47-A4C2-07EC7D1E79E6}" type="slidenum">
              <a:rPr lang="pl-PL" smtClean="0"/>
              <a:pPr/>
              <a:t>2</a:t>
            </a:fld>
            <a:endParaRPr lang="pl-PL"/>
          </a:p>
        </p:txBody>
      </p:sp>
      <p:pic>
        <p:nvPicPr>
          <p:cNvPr id="9" name="Picture 6" descr="Pict0031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52086" y="3787728"/>
            <a:ext cx="2936847" cy="1890370"/>
          </a:xfrm>
          <a:prstGeom prst="rect">
            <a:avLst/>
          </a:prstGeom>
          <a:noFill/>
        </p:spPr>
      </p:pic>
      <p:pic>
        <p:nvPicPr>
          <p:cNvPr id="10" name="Picture 12" descr="eksploat beŁ"/>
          <p:cNvPicPr>
            <a:picLocks noGrp="1" noChangeAspect="1" noChangeArrowheads="1"/>
          </p:cNvPicPr>
          <p:nvPr>
            <p:ph sz="half" idx="1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77849" y="3787728"/>
            <a:ext cx="2327628" cy="2751184"/>
          </a:xfrm>
          <a:noFill/>
          <a:ln/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12160" y="4788071"/>
            <a:ext cx="2545202" cy="1909232"/>
          </a:xfrm>
          <a:prstGeom prst="rect">
            <a:avLst/>
          </a:prstGeom>
        </p:spPr>
      </p:pic>
      <p:sp>
        <p:nvSpPr>
          <p:cNvPr id="12" name="pole tekstowe 11"/>
          <p:cNvSpPr txBox="1"/>
          <p:nvPr/>
        </p:nvSpPr>
        <p:spPr>
          <a:xfrm>
            <a:off x="5642973" y="6697303"/>
            <a:ext cx="331853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800" dirty="0"/>
              <a:t>https://upload.wikimedia.org/wikipedia/commons/4/44/Sulfur-sample.jpg</a:t>
            </a:r>
          </a:p>
        </p:txBody>
      </p:sp>
      <p:sp>
        <p:nvSpPr>
          <p:cNvPr id="13" name="Prostokąt 12"/>
          <p:cNvSpPr/>
          <p:nvPr/>
        </p:nvSpPr>
        <p:spPr>
          <a:xfrm>
            <a:off x="2685273" y="5766811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sz="800" dirty="0"/>
              <a:t>Photo by Krzaklewski W.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Sumary and </a:t>
            </a:r>
            <a:r>
              <a:rPr lang="pl-PL" dirty="0" err="1"/>
              <a:t>conclusion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51520" y="1340768"/>
            <a:ext cx="8435280" cy="5328592"/>
          </a:xfrm>
        </p:spPr>
        <p:txBody>
          <a:bodyPr>
            <a:noAutofit/>
          </a:bodyPr>
          <a:lstStyle/>
          <a:p>
            <a:pPr lvl="0" algn="just"/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in the </a:t>
            </a:r>
            <a:r>
              <a:rPr lang="pl-PL" sz="1600" dirty="0" err="1">
                <a:solidFill>
                  <a:schemeClr val="bg1">
                    <a:lumMod val="65000"/>
                  </a:schemeClr>
                </a:solidFill>
              </a:rPr>
              <a:t>researched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 area there are still </a:t>
            </a:r>
            <a:r>
              <a:rPr lang="pl-PL" sz="1600" dirty="0">
                <a:solidFill>
                  <a:schemeClr val="bg1">
                    <a:lumMod val="65000"/>
                  </a:schemeClr>
                </a:solidFill>
              </a:rPr>
              <a:t>hot </a:t>
            </a:r>
            <a:r>
              <a:rPr lang="pl-PL" sz="1600" dirty="0" err="1">
                <a:solidFill>
                  <a:schemeClr val="bg1">
                    <a:lumMod val="65000"/>
                  </a:schemeClr>
                </a:solidFill>
              </a:rPr>
              <a:t>spots</a:t>
            </a:r>
            <a:r>
              <a:rPr lang="pl-PL" sz="16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of very high concentration of sulfur in the soil (even up to </a:t>
            </a:r>
            <a:r>
              <a:rPr lang="en-US" sz="1600" b="1" dirty="0">
                <a:solidFill>
                  <a:schemeClr val="bg1">
                    <a:lumMod val="65000"/>
                  </a:schemeClr>
                </a:solidFill>
              </a:rPr>
              <a:t>45000 mg kg-1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), low </a:t>
            </a:r>
            <a:r>
              <a:rPr lang="en-US" sz="1600" b="1" dirty="0">
                <a:solidFill>
                  <a:schemeClr val="bg1">
                    <a:lumMod val="65000"/>
                  </a:schemeClr>
                </a:solidFill>
              </a:rPr>
              <a:t>pH &lt;2.0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, and </a:t>
            </a:r>
            <a:r>
              <a:rPr lang="pl-PL" sz="1600" dirty="0">
                <a:solidFill>
                  <a:schemeClr val="bg1">
                    <a:lumMod val="65000"/>
                  </a:schemeClr>
                </a:solidFill>
              </a:rPr>
              <a:t>EC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 reaches even </a:t>
            </a:r>
            <a:r>
              <a:rPr lang="pl-PL" sz="16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pl-PL" sz="1600" b="1" dirty="0">
                <a:solidFill>
                  <a:schemeClr val="bg1">
                    <a:lumMod val="65000"/>
                  </a:schemeClr>
                </a:solidFill>
              </a:rPr>
              <a:t>2080</a:t>
            </a:r>
            <a:r>
              <a:rPr lang="pl-PL" sz="16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pl-PL" sz="1600" b="1" dirty="0">
                <a:solidFill>
                  <a:schemeClr val="bg1">
                    <a:lumMod val="65000"/>
                  </a:schemeClr>
                </a:solidFill>
              </a:rPr>
              <a:t>µS·cm</a:t>
            </a:r>
            <a:r>
              <a:rPr lang="pl-PL" sz="1600" b="1" baseline="30000" dirty="0">
                <a:solidFill>
                  <a:schemeClr val="bg1">
                    <a:lumMod val="65000"/>
                  </a:schemeClr>
                </a:solidFill>
              </a:rPr>
              <a:t>-1</a:t>
            </a:r>
            <a:r>
              <a:rPr lang="pl-PL" sz="1600" b="1" dirty="0">
                <a:solidFill>
                  <a:schemeClr val="bg1">
                    <a:lumMod val="65000"/>
                  </a:schemeClr>
                </a:solidFill>
              </a:rPr>
              <a:t>;</a:t>
            </a:r>
          </a:p>
          <a:p>
            <a:pPr lvl="0" algn="just"/>
            <a:endParaRPr lang="pl-PL" sz="1600" b="1" dirty="0"/>
          </a:p>
          <a:p>
            <a:pPr lvl="0" algn="just"/>
            <a:r>
              <a:rPr lang="en-US" sz="1600" b="1" dirty="0"/>
              <a:t>surface waters </a:t>
            </a:r>
            <a:r>
              <a:rPr lang="en-US" sz="1600" dirty="0"/>
              <a:t>were characterized by good chemical parameters, </a:t>
            </a:r>
            <a:r>
              <a:rPr lang="en-US" sz="1600" u="sng" dirty="0"/>
              <a:t>however</a:t>
            </a:r>
            <a:r>
              <a:rPr lang="en-US" sz="1600" dirty="0"/>
              <a:t> there were points (hot spots)</a:t>
            </a:r>
            <a:r>
              <a:rPr lang="pl-PL" sz="1600" dirty="0"/>
              <a:t> with </a:t>
            </a:r>
            <a:r>
              <a:rPr lang="en-US" sz="1600" dirty="0"/>
              <a:t>low pH and high </a:t>
            </a:r>
            <a:r>
              <a:rPr lang="pl-PL" sz="1600" b="1" dirty="0"/>
              <a:t>SO</a:t>
            </a:r>
            <a:r>
              <a:rPr lang="pl-PL" sz="1600" b="1" baseline="-25000" dirty="0"/>
              <a:t>4</a:t>
            </a:r>
            <a:r>
              <a:rPr lang="pl-PL" sz="1600" b="1" baseline="30000" dirty="0"/>
              <a:t>2-</a:t>
            </a:r>
            <a:r>
              <a:rPr lang="pl-PL" sz="1600" dirty="0"/>
              <a:t>;</a:t>
            </a:r>
          </a:p>
          <a:p>
            <a:pPr lvl="0" algn="just"/>
            <a:endParaRPr lang="pl-PL" sz="1600" dirty="0">
              <a:solidFill>
                <a:schemeClr val="bg1">
                  <a:lumMod val="65000"/>
                </a:schemeClr>
              </a:solidFill>
            </a:endParaRPr>
          </a:p>
          <a:p>
            <a:pPr lvl="0" algn="just"/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after neutralization, the growth of herbaceous plants and trees</a:t>
            </a:r>
            <a:r>
              <a:rPr lang="pl-PL" sz="1600" dirty="0">
                <a:solidFill>
                  <a:schemeClr val="bg1">
                    <a:lumMod val="65000"/>
                  </a:schemeClr>
                </a:solidFill>
              </a:rPr>
              <a:t> was </a:t>
            </a:r>
            <a:r>
              <a:rPr lang="pl-PL" sz="1600" dirty="0" err="1">
                <a:solidFill>
                  <a:schemeClr val="bg1">
                    <a:lumMod val="65000"/>
                  </a:schemeClr>
                </a:solidFill>
              </a:rPr>
              <a:t>possible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sz="1600" b="1" dirty="0">
                <a:solidFill>
                  <a:schemeClr val="bg1">
                    <a:lumMod val="65000"/>
                  </a:schemeClr>
                </a:solidFill>
              </a:rPr>
              <a:t>birch and pine stands was characterized by relatively good growth parameters and viability</a:t>
            </a:r>
            <a:r>
              <a:rPr lang="pl-PL" sz="1600" b="1" dirty="0">
                <a:solidFill>
                  <a:schemeClr val="bg1">
                    <a:lumMod val="65000"/>
                  </a:schemeClr>
                </a:solidFill>
              </a:rPr>
              <a:t>;</a:t>
            </a:r>
          </a:p>
          <a:p>
            <a:pPr lvl="0" algn="just"/>
            <a:endParaRPr lang="pl-PL" sz="1600" b="1" dirty="0">
              <a:solidFill>
                <a:schemeClr val="bg1">
                  <a:lumMod val="65000"/>
                </a:schemeClr>
              </a:solidFill>
            </a:endParaRPr>
          </a:p>
          <a:p>
            <a:pPr lvl="0" algn="just"/>
            <a:r>
              <a:rPr lang="pl-PL" sz="1600" b="1" dirty="0">
                <a:solidFill>
                  <a:schemeClr val="bg1">
                    <a:lumMod val="65000"/>
                  </a:schemeClr>
                </a:solidFill>
              </a:rPr>
              <a:t>Wood small-</a:t>
            </a:r>
            <a:r>
              <a:rPr lang="pl-PL" sz="1600" b="1" dirty="0" err="1">
                <a:solidFill>
                  <a:schemeClr val="bg1">
                    <a:lumMod val="65000"/>
                  </a:schemeClr>
                </a:solidFill>
              </a:rPr>
              <a:t>reed</a:t>
            </a:r>
            <a:r>
              <a:rPr lang="pl-PL" sz="16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pl-PL" sz="1600" dirty="0" err="1">
                <a:solidFill>
                  <a:schemeClr val="bg1">
                    <a:lumMod val="65000"/>
                  </a:schemeClr>
                </a:solidFill>
              </a:rPr>
              <a:t>had</a:t>
            </a:r>
            <a:r>
              <a:rPr lang="pl-PL" sz="1600" dirty="0">
                <a:solidFill>
                  <a:schemeClr val="bg1">
                    <a:lumMod val="65000"/>
                  </a:schemeClr>
                </a:solidFill>
              </a:rPr>
              <a:t>  </a:t>
            </a:r>
            <a:r>
              <a:rPr lang="pl-PL" sz="1600" b="1" dirty="0">
                <a:solidFill>
                  <a:schemeClr val="bg1">
                    <a:lumMod val="65000"/>
                  </a:schemeClr>
                </a:solidFill>
              </a:rPr>
              <a:t>high </a:t>
            </a:r>
            <a:r>
              <a:rPr lang="pl-PL" sz="1600" b="1" dirty="0" err="1">
                <a:solidFill>
                  <a:schemeClr val="bg1">
                    <a:lumMod val="65000"/>
                  </a:schemeClr>
                </a:solidFill>
              </a:rPr>
              <a:t>tole</a:t>
            </a:r>
            <a:r>
              <a:rPr lang="pl-PL" sz="1600" dirty="0">
                <a:solidFill>
                  <a:schemeClr val="bg1">
                    <a:lumMod val="65000"/>
                  </a:schemeClr>
                </a:solidFill>
              </a:rPr>
              <a:t> to high </a:t>
            </a:r>
            <a:r>
              <a:rPr lang="pl-PL" sz="1600" dirty="0" err="1">
                <a:solidFill>
                  <a:schemeClr val="bg1">
                    <a:lumMod val="65000"/>
                  </a:schemeClr>
                </a:solidFill>
              </a:rPr>
              <a:t>sulfur</a:t>
            </a:r>
            <a:r>
              <a:rPr lang="pl-PL" sz="16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pl-PL" sz="1600" dirty="0" err="1">
                <a:solidFill>
                  <a:schemeClr val="bg1">
                    <a:lumMod val="65000"/>
                  </a:schemeClr>
                </a:solidFill>
              </a:rPr>
              <a:t>concentration</a:t>
            </a:r>
            <a:r>
              <a:rPr lang="pl-PL" sz="1600" dirty="0">
                <a:solidFill>
                  <a:schemeClr val="bg1">
                    <a:lumMod val="65000"/>
                  </a:schemeClr>
                </a:solidFill>
              </a:rPr>
              <a:t> in </a:t>
            </a:r>
            <a:r>
              <a:rPr lang="pl-PL" sz="1600" dirty="0" err="1">
                <a:solidFill>
                  <a:schemeClr val="bg1">
                    <a:lumMod val="65000"/>
                  </a:schemeClr>
                </a:solidFill>
              </a:rPr>
              <a:t>soil</a:t>
            </a:r>
            <a:r>
              <a:rPr lang="pl-PL" sz="1600" dirty="0">
                <a:solidFill>
                  <a:schemeClr val="bg1">
                    <a:lumMod val="65000"/>
                  </a:schemeClr>
                </a:solidFill>
              </a:rPr>
              <a:t> → 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the function of temporary biological stabilization;</a:t>
            </a:r>
            <a:endParaRPr lang="pl-PL" sz="1600" dirty="0">
              <a:solidFill>
                <a:schemeClr val="bg1">
                  <a:lumMod val="65000"/>
                </a:schemeClr>
              </a:solidFill>
            </a:endParaRPr>
          </a:p>
          <a:p>
            <a:pPr lvl="0" algn="just"/>
            <a:endParaRPr lang="pl-PL" sz="1600" dirty="0">
              <a:solidFill>
                <a:schemeClr val="bg1">
                  <a:lumMod val="65000"/>
                </a:schemeClr>
              </a:solidFill>
            </a:endParaRPr>
          </a:p>
          <a:p>
            <a:pPr algn="just"/>
            <a:r>
              <a:rPr lang="pl-PL" sz="1600" b="1" dirty="0" err="1">
                <a:solidFill>
                  <a:schemeClr val="bg1">
                    <a:lumMod val="65000"/>
                  </a:schemeClr>
                </a:solidFill>
              </a:rPr>
              <a:t>Organic</a:t>
            </a:r>
            <a:r>
              <a:rPr lang="pl-PL" sz="1600" b="1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pl-PL" sz="1600" b="1" dirty="0" err="1">
                <a:solidFill>
                  <a:schemeClr val="bg1">
                    <a:lumMod val="65000"/>
                  </a:schemeClr>
                </a:solidFill>
              </a:rPr>
              <a:t>matter</a:t>
            </a:r>
            <a:r>
              <a:rPr lang="pl-PL" sz="1600" b="1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pl-PL" sz="1600" b="1" u="sng" dirty="0" err="1">
                <a:solidFill>
                  <a:schemeClr val="bg1">
                    <a:lumMod val="65000"/>
                  </a:schemeClr>
                </a:solidFill>
              </a:rPr>
              <a:t>had</a:t>
            </a:r>
            <a:r>
              <a:rPr lang="pl-PL" sz="1600" b="1" u="sng" dirty="0">
                <a:solidFill>
                  <a:schemeClr val="bg1">
                    <a:lumMod val="65000"/>
                  </a:schemeClr>
                </a:solidFill>
              </a:rPr>
              <a:t> influence</a:t>
            </a:r>
            <a:r>
              <a:rPr lang="pl-PL" sz="1600" b="1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pl-PL" sz="1600" dirty="0">
                <a:solidFill>
                  <a:schemeClr val="bg1">
                    <a:lumMod val="65000"/>
                  </a:schemeClr>
                </a:solidFill>
              </a:rPr>
              <a:t>to</a:t>
            </a:r>
            <a:r>
              <a:rPr lang="pl-PL" sz="1600" b="1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pl-PL" sz="16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pl-PL" sz="1600" dirty="0" err="1">
                <a:solidFill>
                  <a:schemeClr val="bg1">
                    <a:lumMod val="65000"/>
                  </a:schemeClr>
                </a:solidFill>
              </a:rPr>
              <a:t>soil</a:t>
            </a:r>
            <a:r>
              <a:rPr lang="pl-PL" sz="16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pl-PL" sz="1600" dirty="0" err="1">
                <a:solidFill>
                  <a:schemeClr val="bg1">
                    <a:lumMod val="65000"/>
                  </a:schemeClr>
                </a:solidFill>
              </a:rPr>
              <a:t>solution</a:t>
            </a:r>
            <a:r>
              <a:rPr lang="pl-PL" sz="16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pl-PL" sz="1600" dirty="0" err="1">
                <a:solidFill>
                  <a:schemeClr val="bg1">
                    <a:lumMod val="65000"/>
                  </a:schemeClr>
                </a:solidFill>
              </a:rPr>
              <a:t>dynamisc</a:t>
            </a:r>
            <a:r>
              <a:rPr lang="pl-PL" sz="1600" dirty="0">
                <a:solidFill>
                  <a:schemeClr val="bg1">
                    <a:lumMod val="65000"/>
                  </a:schemeClr>
                </a:solidFill>
              </a:rPr>
              <a:t>, but </a:t>
            </a:r>
            <a:r>
              <a:rPr lang="pl-PL" sz="1600" b="1" u="sng" dirty="0" err="1">
                <a:solidFill>
                  <a:schemeClr val="bg1">
                    <a:lumMod val="65000"/>
                  </a:schemeClr>
                </a:solidFill>
              </a:rPr>
              <a:t>had</a:t>
            </a:r>
            <a:r>
              <a:rPr lang="pl-PL" sz="1600" b="1" u="sng" dirty="0">
                <a:solidFill>
                  <a:schemeClr val="bg1">
                    <a:lumMod val="65000"/>
                  </a:schemeClr>
                </a:solidFill>
              </a:rPr>
              <a:t> not influence to </a:t>
            </a:r>
            <a:r>
              <a:rPr lang="en-US" sz="1600" b="1" dirty="0">
                <a:solidFill>
                  <a:schemeClr val="bg1">
                    <a:lumMod val="65000"/>
                  </a:schemeClr>
                </a:solidFill>
              </a:rPr>
              <a:t>increasing the leaching of mineral sulfur</a:t>
            </a:r>
            <a:r>
              <a:rPr lang="pl-PL" sz="1600" dirty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which is the result of only washing the substrates</a:t>
            </a:r>
            <a:r>
              <a:rPr lang="pl-PL" sz="1600" dirty="0">
                <a:solidFill>
                  <a:schemeClr val="bg1">
                    <a:lumMod val="65000"/>
                  </a:schemeClr>
                </a:solidFill>
              </a:rPr>
              <a:t>;</a:t>
            </a:r>
          </a:p>
          <a:p>
            <a:pPr lvl="0" algn="just">
              <a:buNone/>
            </a:pPr>
            <a:r>
              <a:rPr lang="pl-PL" sz="1600" dirty="0">
                <a:solidFill>
                  <a:schemeClr val="bg1">
                    <a:lumMod val="65000"/>
                  </a:schemeClr>
                </a:solidFill>
              </a:rPr>
              <a:t>	 → 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significant reduction of sulfur content in the substrate as a result of washing will take place in the contaminated environment for a long time and without neutralization the soil detoxification effect will not be achieved.</a:t>
            </a:r>
            <a:endParaRPr lang="pl-PL" sz="16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F5041-58F6-4C47-A4C2-07EC7D1E79E6}" type="slidenum">
              <a:rPr lang="pl-PL" smtClean="0"/>
              <a:pPr/>
              <a:t>20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782935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Sumary and </a:t>
            </a:r>
            <a:r>
              <a:rPr lang="pl-PL" dirty="0" err="1"/>
              <a:t>conclusion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51520" y="1340768"/>
            <a:ext cx="8435280" cy="5328592"/>
          </a:xfrm>
        </p:spPr>
        <p:txBody>
          <a:bodyPr>
            <a:noAutofit/>
          </a:bodyPr>
          <a:lstStyle/>
          <a:p>
            <a:pPr lvl="0" algn="just"/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in the </a:t>
            </a:r>
            <a:r>
              <a:rPr lang="pl-PL" sz="1600" dirty="0" err="1">
                <a:solidFill>
                  <a:schemeClr val="bg1">
                    <a:lumMod val="65000"/>
                  </a:schemeClr>
                </a:solidFill>
              </a:rPr>
              <a:t>researched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 area there are still </a:t>
            </a:r>
            <a:r>
              <a:rPr lang="pl-PL" sz="1600" dirty="0">
                <a:solidFill>
                  <a:schemeClr val="bg1">
                    <a:lumMod val="65000"/>
                  </a:schemeClr>
                </a:solidFill>
              </a:rPr>
              <a:t>hot </a:t>
            </a:r>
            <a:r>
              <a:rPr lang="pl-PL" sz="1600" dirty="0" err="1">
                <a:solidFill>
                  <a:schemeClr val="bg1">
                    <a:lumMod val="65000"/>
                  </a:schemeClr>
                </a:solidFill>
              </a:rPr>
              <a:t>spots</a:t>
            </a:r>
            <a:r>
              <a:rPr lang="pl-PL" sz="16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of very high concentration of sulfur in the soil (even up to </a:t>
            </a:r>
            <a:r>
              <a:rPr lang="en-US" sz="1600" b="1" dirty="0">
                <a:solidFill>
                  <a:schemeClr val="bg1">
                    <a:lumMod val="65000"/>
                  </a:schemeClr>
                </a:solidFill>
              </a:rPr>
              <a:t>45000 mg kg-1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), low </a:t>
            </a:r>
            <a:r>
              <a:rPr lang="en-US" sz="1600" b="1" dirty="0">
                <a:solidFill>
                  <a:schemeClr val="bg1">
                    <a:lumMod val="65000"/>
                  </a:schemeClr>
                </a:solidFill>
              </a:rPr>
              <a:t>pH &lt;2.0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, and </a:t>
            </a:r>
            <a:r>
              <a:rPr lang="pl-PL" sz="1600" dirty="0">
                <a:solidFill>
                  <a:schemeClr val="bg1">
                    <a:lumMod val="65000"/>
                  </a:schemeClr>
                </a:solidFill>
              </a:rPr>
              <a:t>EC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 reaches even </a:t>
            </a:r>
            <a:r>
              <a:rPr lang="pl-PL" sz="16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pl-PL" sz="1600" b="1" dirty="0">
                <a:solidFill>
                  <a:schemeClr val="bg1">
                    <a:lumMod val="65000"/>
                  </a:schemeClr>
                </a:solidFill>
              </a:rPr>
              <a:t>2080</a:t>
            </a:r>
            <a:r>
              <a:rPr lang="pl-PL" sz="16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pl-PL" sz="1600" b="1" dirty="0">
                <a:solidFill>
                  <a:schemeClr val="bg1">
                    <a:lumMod val="65000"/>
                  </a:schemeClr>
                </a:solidFill>
              </a:rPr>
              <a:t>µS·cm</a:t>
            </a:r>
            <a:r>
              <a:rPr lang="pl-PL" sz="1600" b="1" baseline="30000" dirty="0">
                <a:solidFill>
                  <a:schemeClr val="bg1">
                    <a:lumMod val="65000"/>
                  </a:schemeClr>
                </a:solidFill>
              </a:rPr>
              <a:t>-1</a:t>
            </a:r>
            <a:r>
              <a:rPr lang="pl-PL" sz="1600" b="1" dirty="0">
                <a:solidFill>
                  <a:schemeClr val="bg1">
                    <a:lumMod val="65000"/>
                  </a:schemeClr>
                </a:solidFill>
              </a:rPr>
              <a:t>;</a:t>
            </a:r>
          </a:p>
          <a:p>
            <a:pPr lvl="0" algn="just"/>
            <a:endParaRPr lang="pl-PL" sz="1600" b="1" dirty="0"/>
          </a:p>
          <a:p>
            <a:pPr lvl="0" algn="just"/>
            <a:r>
              <a:rPr lang="en-US" sz="1600" b="1" dirty="0">
                <a:solidFill>
                  <a:schemeClr val="bg1">
                    <a:lumMod val="65000"/>
                  </a:schemeClr>
                </a:solidFill>
              </a:rPr>
              <a:t>surface waters 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were characterized by good chemical parameters, </a:t>
            </a:r>
            <a:r>
              <a:rPr lang="en-US" sz="1600" u="sng" dirty="0">
                <a:solidFill>
                  <a:schemeClr val="bg1">
                    <a:lumMod val="65000"/>
                  </a:schemeClr>
                </a:solidFill>
              </a:rPr>
              <a:t>however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 there were points (hot spots)</a:t>
            </a:r>
            <a:r>
              <a:rPr lang="pl-PL" sz="1600" dirty="0">
                <a:solidFill>
                  <a:schemeClr val="bg1">
                    <a:lumMod val="65000"/>
                  </a:schemeClr>
                </a:solidFill>
              </a:rPr>
              <a:t> with 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low pH and high </a:t>
            </a:r>
            <a:r>
              <a:rPr lang="pl-PL" sz="1600" b="1" dirty="0">
                <a:solidFill>
                  <a:schemeClr val="bg1">
                    <a:lumMod val="65000"/>
                  </a:schemeClr>
                </a:solidFill>
              </a:rPr>
              <a:t>SO</a:t>
            </a:r>
            <a:r>
              <a:rPr lang="pl-PL" sz="1600" b="1" baseline="-25000" dirty="0">
                <a:solidFill>
                  <a:schemeClr val="bg1">
                    <a:lumMod val="65000"/>
                  </a:schemeClr>
                </a:solidFill>
              </a:rPr>
              <a:t>4</a:t>
            </a:r>
            <a:r>
              <a:rPr lang="pl-PL" sz="1600" b="1" baseline="30000" dirty="0">
                <a:solidFill>
                  <a:schemeClr val="bg1">
                    <a:lumMod val="65000"/>
                  </a:schemeClr>
                </a:solidFill>
              </a:rPr>
              <a:t>2-</a:t>
            </a:r>
            <a:r>
              <a:rPr lang="pl-PL" sz="1600" dirty="0">
                <a:solidFill>
                  <a:schemeClr val="bg1">
                    <a:lumMod val="65000"/>
                  </a:schemeClr>
                </a:solidFill>
              </a:rPr>
              <a:t>;</a:t>
            </a:r>
          </a:p>
          <a:p>
            <a:pPr lvl="0" algn="just"/>
            <a:endParaRPr lang="pl-PL" sz="1600" dirty="0">
              <a:solidFill>
                <a:schemeClr val="bg1">
                  <a:lumMod val="65000"/>
                </a:schemeClr>
              </a:solidFill>
            </a:endParaRPr>
          </a:p>
          <a:p>
            <a:pPr lvl="0" algn="just"/>
            <a:r>
              <a:rPr lang="en-US" sz="1600" dirty="0"/>
              <a:t>after neutralization, the growth of herbaceous plants and trees</a:t>
            </a:r>
            <a:r>
              <a:rPr lang="pl-PL" sz="1600" dirty="0"/>
              <a:t> was </a:t>
            </a:r>
            <a:r>
              <a:rPr lang="pl-PL" sz="1600" dirty="0" err="1"/>
              <a:t>possible</a:t>
            </a:r>
            <a:r>
              <a:rPr lang="en-US" sz="1600" dirty="0"/>
              <a:t>, </a:t>
            </a:r>
            <a:r>
              <a:rPr lang="en-US" sz="1600" b="1" dirty="0"/>
              <a:t>birch and pine stands was characterized by relatively good growth parameters and viability</a:t>
            </a:r>
            <a:r>
              <a:rPr lang="pl-PL" sz="1600" b="1" dirty="0"/>
              <a:t>;</a:t>
            </a:r>
          </a:p>
          <a:p>
            <a:pPr lvl="0" algn="just"/>
            <a:endParaRPr lang="pl-PL" sz="1600" b="1" dirty="0">
              <a:solidFill>
                <a:schemeClr val="bg1">
                  <a:lumMod val="65000"/>
                </a:schemeClr>
              </a:solidFill>
            </a:endParaRPr>
          </a:p>
          <a:p>
            <a:pPr lvl="0" algn="just"/>
            <a:r>
              <a:rPr lang="pl-PL" sz="1600" b="1" dirty="0">
                <a:solidFill>
                  <a:schemeClr val="bg1">
                    <a:lumMod val="65000"/>
                  </a:schemeClr>
                </a:solidFill>
              </a:rPr>
              <a:t>Wood small-</a:t>
            </a:r>
            <a:r>
              <a:rPr lang="pl-PL" sz="1600" b="1" dirty="0" err="1">
                <a:solidFill>
                  <a:schemeClr val="bg1">
                    <a:lumMod val="65000"/>
                  </a:schemeClr>
                </a:solidFill>
              </a:rPr>
              <a:t>reed</a:t>
            </a:r>
            <a:r>
              <a:rPr lang="pl-PL" sz="16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pl-PL" sz="1600" dirty="0" err="1">
                <a:solidFill>
                  <a:schemeClr val="bg1">
                    <a:lumMod val="65000"/>
                  </a:schemeClr>
                </a:solidFill>
              </a:rPr>
              <a:t>had</a:t>
            </a:r>
            <a:r>
              <a:rPr lang="pl-PL" sz="1600" dirty="0">
                <a:solidFill>
                  <a:schemeClr val="bg1">
                    <a:lumMod val="65000"/>
                  </a:schemeClr>
                </a:solidFill>
              </a:rPr>
              <a:t>  </a:t>
            </a:r>
            <a:r>
              <a:rPr lang="pl-PL" sz="1600" b="1" dirty="0">
                <a:solidFill>
                  <a:schemeClr val="bg1">
                    <a:lumMod val="65000"/>
                  </a:schemeClr>
                </a:solidFill>
              </a:rPr>
              <a:t>high </a:t>
            </a:r>
            <a:r>
              <a:rPr lang="pl-PL" sz="1600" b="1" dirty="0" err="1">
                <a:solidFill>
                  <a:schemeClr val="bg1">
                    <a:lumMod val="65000"/>
                  </a:schemeClr>
                </a:solidFill>
              </a:rPr>
              <a:t>tole</a:t>
            </a:r>
            <a:r>
              <a:rPr lang="pl-PL" sz="1600" dirty="0">
                <a:solidFill>
                  <a:schemeClr val="bg1">
                    <a:lumMod val="65000"/>
                  </a:schemeClr>
                </a:solidFill>
              </a:rPr>
              <a:t> to high </a:t>
            </a:r>
            <a:r>
              <a:rPr lang="pl-PL" sz="1600" dirty="0" err="1">
                <a:solidFill>
                  <a:schemeClr val="bg1">
                    <a:lumMod val="65000"/>
                  </a:schemeClr>
                </a:solidFill>
              </a:rPr>
              <a:t>sulfur</a:t>
            </a:r>
            <a:r>
              <a:rPr lang="pl-PL" sz="16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pl-PL" sz="1600" dirty="0" err="1">
                <a:solidFill>
                  <a:schemeClr val="bg1">
                    <a:lumMod val="65000"/>
                  </a:schemeClr>
                </a:solidFill>
              </a:rPr>
              <a:t>concentration</a:t>
            </a:r>
            <a:r>
              <a:rPr lang="pl-PL" sz="1600" dirty="0">
                <a:solidFill>
                  <a:schemeClr val="bg1">
                    <a:lumMod val="65000"/>
                  </a:schemeClr>
                </a:solidFill>
              </a:rPr>
              <a:t> in </a:t>
            </a:r>
            <a:r>
              <a:rPr lang="pl-PL" sz="1600" dirty="0" err="1">
                <a:solidFill>
                  <a:schemeClr val="bg1">
                    <a:lumMod val="65000"/>
                  </a:schemeClr>
                </a:solidFill>
              </a:rPr>
              <a:t>soil</a:t>
            </a:r>
            <a:r>
              <a:rPr lang="pl-PL" sz="1600" dirty="0">
                <a:solidFill>
                  <a:schemeClr val="bg1">
                    <a:lumMod val="65000"/>
                  </a:schemeClr>
                </a:solidFill>
              </a:rPr>
              <a:t> → 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the function of temporary biological stabilization;</a:t>
            </a:r>
            <a:endParaRPr lang="pl-PL" sz="1600" dirty="0">
              <a:solidFill>
                <a:schemeClr val="bg1">
                  <a:lumMod val="65000"/>
                </a:schemeClr>
              </a:solidFill>
            </a:endParaRPr>
          </a:p>
          <a:p>
            <a:pPr lvl="0" algn="just"/>
            <a:endParaRPr lang="pl-PL" sz="1600" dirty="0">
              <a:solidFill>
                <a:schemeClr val="bg1">
                  <a:lumMod val="65000"/>
                </a:schemeClr>
              </a:solidFill>
            </a:endParaRPr>
          </a:p>
          <a:p>
            <a:pPr algn="just"/>
            <a:r>
              <a:rPr lang="pl-PL" sz="1600" b="1" dirty="0" err="1">
                <a:solidFill>
                  <a:schemeClr val="bg1">
                    <a:lumMod val="65000"/>
                  </a:schemeClr>
                </a:solidFill>
              </a:rPr>
              <a:t>Organic</a:t>
            </a:r>
            <a:r>
              <a:rPr lang="pl-PL" sz="1600" b="1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pl-PL" sz="1600" b="1" dirty="0" err="1">
                <a:solidFill>
                  <a:schemeClr val="bg1">
                    <a:lumMod val="65000"/>
                  </a:schemeClr>
                </a:solidFill>
              </a:rPr>
              <a:t>matter</a:t>
            </a:r>
            <a:r>
              <a:rPr lang="pl-PL" sz="1600" b="1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pl-PL" sz="1600" b="1" u="sng" dirty="0" err="1">
                <a:solidFill>
                  <a:schemeClr val="bg1">
                    <a:lumMod val="65000"/>
                  </a:schemeClr>
                </a:solidFill>
              </a:rPr>
              <a:t>had</a:t>
            </a:r>
            <a:r>
              <a:rPr lang="pl-PL" sz="1600" b="1" u="sng" dirty="0">
                <a:solidFill>
                  <a:schemeClr val="bg1">
                    <a:lumMod val="65000"/>
                  </a:schemeClr>
                </a:solidFill>
              </a:rPr>
              <a:t> influence</a:t>
            </a:r>
            <a:r>
              <a:rPr lang="pl-PL" sz="1600" b="1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pl-PL" sz="1600" dirty="0">
                <a:solidFill>
                  <a:schemeClr val="bg1">
                    <a:lumMod val="65000"/>
                  </a:schemeClr>
                </a:solidFill>
              </a:rPr>
              <a:t>to</a:t>
            </a:r>
            <a:r>
              <a:rPr lang="pl-PL" sz="1600" b="1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pl-PL" sz="16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pl-PL" sz="1600" dirty="0" err="1">
                <a:solidFill>
                  <a:schemeClr val="bg1">
                    <a:lumMod val="65000"/>
                  </a:schemeClr>
                </a:solidFill>
              </a:rPr>
              <a:t>soil</a:t>
            </a:r>
            <a:r>
              <a:rPr lang="pl-PL" sz="16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pl-PL" sz="1600" dirty="0" err="1">
                <a:solidFill>
                  <a:schemeClr val="bg1">
                    <a:lumMod val="65000"/>
                  </a:schemeClr>
                </a:solidFill>
              </a:rPr>
              <a:t>solution</a:t>
            </a:r>
            <a:r>
              <a:rPr lang="pl-PL" sz="16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pl-PL" sz="1600" dirty="0" err="1">
                <a:solidFill>
                  <a:schemeClr val="bg1">
                    <a:lumMod val="65000"/>
                  </a:schemeClr>
                </a:solidFill>
              </a:rPr>
              <a:t>dynamisc</a:t>
            </a:r>
            <a:r>
              <a:rPr lang="pl-PL" sz="1600" dirty="0">
                <a:solidFill>
                  <a:schemeClr val="bg1">
                    <a:lumMod val="65000"/>
                  </a:schemeClr>
                </a:solidFill>
              </a:rPr>
              <a:t>, but </a:t>
            </a:r>
            <a:r>
              <a:rPr lang="pl-PL" sz="1600" b="1" u="sng" dirty="0" err="1">
                <a:solidFill>
                  <a:schemeClr val="bg1">
                    <a:lumMod val="65000"/>
                  </a:schemeClr>
                </a:solidFill>
              </a:rPr>
              <a:t>had</a:t>
            </a:r>
            <a:r>
              <a:rPr lang="pl-PL" sz="1600" b="1" u="sng" dirty="0">
                <a:solidFill>
                  <a:schemeClr val="bg1">
                    <a:lumMod val="65000"/>
                  </a:schemeClr>
                </a:solidFill>
              </a:rPr>
              <a:t> not influence to </a:t>
            </a:r>
            <a:r>
              <a:rPr lang="en-US" sz="1600" b="1" dirty="0">
                <a:solidFill>
                  <a:schemeClr val="bg1">
                    <a:lumMod val="65000"/>
                  </a:schemeClr>
                </a:solidFill>
              </a:rPr>
              <a:t>increasing the leaching of mineral sulfur</a:t>
            </a:r>
            <a:r>
              <a:rPr lang="pl-PL" sz="1600" dirty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which is the result of only washing the substrates</a:t>
            </a:r>
            <a:r>
              <a:rPr lang="pl-PL" sz="1600" dirty="0">
                <a:solidFill>
                  <a:schemeClr val="bg1">
                    <a:lumMod val="65000"/>
                  </a:schemeClr>
                </a:solidFill>
              </a:rPr>
              <a:t>;</a:t>
            </a:r>
          </a:p>
          <a:p>
            <a:pPr lvl="0" algn="just">
              <a:buNone/>
            </a:pPr>
            <a:r>
              <a:rPr lang="pl-PL" sz="1600" dirty="0">
                <a:solidFill>
                  <a:schemeClr val="bg1">
                    <a:lumMod val="65000"/>
                  </a:schemeClr>
                </a:solidFill>
              </a:rPr>
              <a:t>	 → 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significant reduction of sulfur content in the substrate as a result of washing will take place in the contaminated environment for a long time and without neutralization the soil detoxification effect will not be achieved.</a:t>
            </a:r>
            <a:endParaRPr lang="pl-PL" sz="16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F5041-58F6-4C47-A4C2-07EC7D1E79E6}" type="slidenum">
              <a:rPr lang="pl-PL" smtClean="0"/>
              <a:pPr/>
              <a:t>21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258079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Sumary and </a:t>
            </a:r>
            <a:r>
              <a:rPr lang="pl-PL" dirty="0" err="1"/>
              <a:t>conclusion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51520" y="1340768"/>
            <a:ext cx="8435280" cy="5328592"/>
          </a:xfrm>
        </p:spPr>
        <p:txBody>
          <a:bodyPr>
            <a:noAutofit/>
          </a:bodyPr>
          <a:lstStyle/>
          <a:p>
            <a:pPr lvl="0" algn="just"/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in the </a:t>
            </a:r>
            <a:r>
              <a:rPr lang="pl-PL" sz="1600" dirty="0" err="1">
                <a:solidFill>
                  <a:schemeClr val="bg1">
                    <a:lumMod val="65000"/>
                  </a:schemeClr>
                </a:solidFill>
              </a:rPr>
              <a:t>researched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 area there are still </a:t>
            </a:r>
            <a:r>
              <a:rPr lang="pl-PL" sz="1600" dirty="0">
                <a:solidFill>
                  <a:schemeClr val="bg1">
                    <a:lumMod val="65000"/>
                  </a:schemeClr>
                </a:solidFill>
              </a:rPr>
              <a:t>hot </a:t>
            </a:r>
            <a:r>
              <a:rPr lang="pl-PL" sz="1600" dirty="0" err="1">
                <a:solidFill>
                  <a:schemeClr val="bg1">
                    <a:lumMod val="65000"/>
                  </a:schemeClr>
                </a:solidFill>
              </a:rPr>
              <a:t>spots</a:t>
            </a:r>
            <a:r>
              <a:rPr lang="pl-PL" sz="16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of very high concentration of sulfur in the soil (even up to </a:t>
            </a:r>
            <a:r>
              <a:rPr lang="en-US" sz="1600" b="1" dirty="0">
                <a:solidFill>
                  <a:schemeClr val="bg1">
                    <a:lumMod val="65000"/>
                  </a:schemeClr>
                </a:solidFill>
              </a:rPr>
              <a:t>45000 mg kg-1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), low </a:t>
            </a:r>
            <a:r>
              <a:rPr lang="en-US" sz="1600" b="1" dirty="0">
                <a:solidFill>
                  <a:schemeClr val="bg1">
                    <a:lumMod val="65000"/>
                  </a:schemeClr>
                </a:solidFill>
              </a:rPr>
              <a:t>pH &lt;2.0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, and </a:t>
            </a:r>
            <a:r>
              <a:rPr lang="pl-PL" sz="1600" dirty="0">
                <a:solidFill>
                  <a:schemeClr val="bg1">
                    <a:lumMod val="65000"/>
                  </a:schemeClr>
                </a:solidFill>
              </a:rPr>
              <a:t>EC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 reaches even </a:t>
            </a:r>
            <a:r>
              <a:rPr lang="pl-PL" sz="16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pl-PL" sz="1600" b="1" dirty="0">
                <a:solidFill>
                  <a:schemeClr val="bg1">
                    <a:lumMod val="65000"/>
                  </a:schemeClr>
                </a:solidFill>
              </a:rPr>
              <a:t>2080</a:t>
            </a:r>
            <a:r>
              <a:rPr lang="pl-PL" sz="16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pl-PL" sz="1600" b="1" dirty="0">
                <a:solidFill>
                  <a:schemeClr val="bg1">
                    <a:lumMod val="65000"/>
                  </a:schemeClr>
                </a:solidFill>
              </a:rPr>
              <a:t>µS·cm</a:t>
            </a:r>
            <a:r>
              <a:rPr lang="pl-PL" sz="1600" b="1" baseline="30000" dirty="0">
                <a:solidFill>
                  <a:schemeClr val="bg1">
                    <a:lumMod val="65000"/>
                  </a:schemeClr>
                </a:solidFill>
              </a:rPr>
              <a:t>-1</a:t>
            </a:r>
            <a:r>
              <a:rPr lang="pl-PL" sz="1600" b="1" dirty="0">
                <a:solidFill>
                  <a:schemeClr val="bg1">
                    <a:lumMod val="65000"/>
                  </a:schemeClr>
                </a:solidFill>
              </a:rPr>
              <a:t>;</a:t>
            </a:r>
          </a:p>
          <a:p>
            <a:pPr lvl="0" algn="just"/>
            <a:endParaRPr lang="pl-PL" sz="1600" b="1" dirty="0"/>
          </a:p>
          <a:p>
            <a:pPr lvl="0" algn="just"/>
            <a:r>
              <a:rPr lang="en-US" sz="1600" b="1" dirty="0">
                <a:solidFill>
                  <a:schemeClr val="bg1">
                    <a:lumMod val="65000"/>
                  </a:schemeClr>
                </a:solidFill>
              </a:rPr>
              <a:t>surface waters 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were characterized by good chemical parameters, </a:t>
            </a:r>
            <a:r>
              <a:rPr lang="en-US" sz="1600" u="sng" dirty="0">
                <a:solidFill>
                  <a:schemeClr val="bg1">
                    <a:lumMod val="65000"/>
                  </a:schemeClr>
                </a:solidFill>
              </a:rPr>
              <a:t>however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 there were points (hot spots)</a:t>
            </a:r>
            <a:r>
              <a:rPr lang="pl-PL" sz="1600" dirty="0">
                <a:solidFill>
                  <a:schemeClr val="bg1">
                    <a:lumMod val="65000"/>
                  </a:schemeClr>
                </a:solidFill>
              </a:rPr>
              <a:t> with 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low pH and high </a:t>
            </a:r>
            <a:r>
              <a:rPr lang="pl-PL" sz="1600" b="1" dirty="0">
                <a:solidFill>
                  <a:schemeClr val="bg1">
                    <a:lumMod val="65000"/>
                  </a:schemeClr>
                </a:solidFill>
              </a:rPr>
              <a:t>SO</a:t>
            </a:r>
            <a:r>
              <a:rPr lang="pl-PL" sz="1600" b="1" baseline="-25000" dirty="0">
                <a:solidFill>
                  <a:schemeClr val="bg1">
                    <a:lumMod val="65000"/>
                  </a:schemeClr>
                </a:solidFill>
              </a:rPr>
              <a:t>4</a:t>
            </a:r>
            <a:r>
              <a:rPr lang="pl-PL" sz="1600" b="1" baseline="30000" dirty="0">
                <a:solidFill>
                  <a:schemeClr val="bg1">
                    <a:lumMod val="65000"/>
                  </a:schemeClr>
                </a:solidFill>
              </a:rPr>
              <a:t>2-</a:t>
            </a:r>
            <a:r>
              <a:rPr lang="pl-PL" sz="1600" dirty="0">
                <a:solidFill>
                  <a:schemeClr val="bg1">
                    <a:lumMod val="65000"/>
                  </a:schemeClr>
                </a:solidFill>
              </a:rPr>
              <a:t>;</a:t>
            </a:r>
          </a:p>
          <a:p>
            <a:pPr lvl="0" algn="just"/>
            <a:endParaRPr lang="pl-PL" sz="1600" dirty="0">
              <a:solidFill>
                <a:schemeClr val="bg1">
                  <a:lumMod val="65000"/>
                </a:schemeClr>
              </a:solidFill>
            </a:endParaRPr>
          </a:p>
          <a:p>
            <a:pPr lvl="0" algn="just"/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after neutralization, the growth of herbaceous plants and trees</a:t>
            </a:r>
            <a:r>
              <a:rPr lang="pl-PL" sz="1600" dirty="0">
                <a:solidFill>
                  <a:schemeClr val="bg1">
                    <a:lumMod val="65000"/>
                  </a:schemeClr>
                </a:solidFill>
              </a:rPr>
              <a:t> was </a:t>
            </a:r>
            <a:r>
              <a:rPr lang="pl-PL" sz="1600" dirty="0" err="1">
                <a:solidFill>
                  <a:schemeClr val="bg1">
                    <a:lumMod val="65000"/>
                  </a:schemeClr>
                </a:solidFill>
              </a:rPr>
              <a:t>possible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sz="1600" b="1" dirty="0">
                <a:solidFill>
                  <a:schemeClr val="bg1">
                    <a:lumMod val="65000"/>
                  </a:schemeClr>
                </a:solidFill>
              </a:rPr>
              <a:t>birch and pine stands was characterized by relatively good growth parameters and viability</a:t>
            </a:r>
            <a:r>
              <a:rPr lang="pl-PL" sz="1600" b="1" dirty="0">
                <a:solidFill>
                  <a:schemeClr val="bg1">
                    <a:lumMod val="65000"/>
                  </a:schemeClr>
                </a:solidFill>
              </a:rPr>
              <a:t>;</a:t>
            </a:r>
          </a:p>
          <a:p>
            <a:pPr lvl="0" algn="just"/>
            <a:endParaRPr lang="pl-PL" sz="1600" b="1" dirty="0">
              <a:solidFill>
                <a:schemeClr val="bg1">
                  <a:lumMod val="65000"/>
                </a:schemeClr>
              </a:solidFill>
            </a:endParaRPr>
          </a:p>
          <a:p>
            <a:pPr lvl="0" algn="just"/>
            <a:r>
              <a:rPr lang="pl-PL" sz="1600" b="1" dirty="0"/>
              <a:t>Wood small-</a:t>
            </a:r>
            <a:r>
              <a:rPr lang="pl-PL" sz="1600" b="1" dirty="0" err="1"/>
              <a:t>reed</a:t>
            </a:r>
            <a:r>
              <a:rPr lang="pl-PL" sz="1600" dirty="0"/>
              <a:t> </a:t>
            </a:r>
            <a:r>
              <a:rPr lang="pl-PL" sz="1600" dirty="0" err="1"/>
              <a:t>had</a:t>
            </a:r>
            <a:r>
              <a:rPr lang="pl-PL" sz="1600" dirty="0"/>
              <a:t>  </a:t>
            </a:r>
            <a:r>
              <a:rPr lang="pl-PL" sz="1600" b="1" dirty="0"/>
              <a:t>high </a:t>
            </a:r>
            <a:r>
              <a:rPr lang="pl-PL" sz="1600" b="1" dirty="0" err="1"/>
              <a:t>tole</a:t>
            </a:r>
            <a:r>
              <a:rPr lang="pl-PL" sz="1600" dirty="0"/>
              <a:t> to high </a:t>
            </a:r>
            <a:r>
              <a:rPr lang="pl-PL" sz="1600" dirty="0" err="1"/>
              <a:t>sulfur</a:t>
            </a:r>
            <a:r>
              <a:rPr lang="pl-PL" sz="1600" dirty="0"/>
              <a:t> </a:t>
            </a:r>
            <a:r>
              <a:rPr lang="pl-PL" sz="1600" dirty="0" err="1"/>
              <a:t>concentration</a:t>
            </a:r>
            <a:r>
              <a:rPr lang="pl-PL" sz="1600" dirty="0"/>
              <a:t> in </a:t>
            </a:r>
            <a:r>
              <a:rPr lang="pl-PL" sz="1600" dirty="0" err="1"/>
              <a:t>soil</a:t>
            </a:r>
            <a:r>
              <a:rPr lang="pl-PL" sz="1600" dirty="0"/>
              <a:t> → </a:t>
            </a:r>
            <a:r>
              <a:rPr lang="en-US" sz="1600" dirty="0"/>
              <a:t>the function of temporary biological stabilization;</a:t>
            </a:r>
            <a:endParaRPr lang="pl-PL" sz="1600" dirty="0"/>
          </a:p>
          <a:p>
            <a:pPr lvl="0" algn="just"/>
            <a:endParaRPr lang="pl-PL" sz="1600" dirty="0">
              <a:solidFill>
                <a:schemeClr val="bg1">
                  <a:lumMod val="65000"/>
                </a:schemeClr>
              </a:solidFill>
            </a:endParaRPr>
          </a:p>
          <a:p>
            <a:pPr algn="just"/>
            <a:r>
              <a:rPr lang="pl-PL" sz="1600" b="1" dirty="0" err="1">
                <a:solidFill>
                  <a:schemeClr val="bg1">
                    <a:lumMod val="65000"/>
                  </a:schemeClr>
                </a:solidFill>
              </a:rPr>
              <a:t>Organic</a:t>
            </a:r>
            <a:r>
              <a:rPr lang="pl-PL" sz="1600" b="1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pl-PL" sz="1600" b="1" dirty="0" err="1">
                <a:solidFill>
                  <a:schemeClr val="bg1">
                    <a:lumMod val="65000"/>
                  </a:schemeClr>
                </a:solidFill>
              </a:rPr>
              <a:t>matter</a:t>
            </a:r>
            <a:r>
              <a:rPr lang="pl-PL" sz="1600" b="1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pl-PL" sz="1600" b="1" u="sng" dirty="0" err="1">
                <a:solidFill>
                  <a:schemeClr val="bg1">
                    <a:lumMod val="65000"/>
                  </a:schemeClr>
                </a:solidFill>
              </a:rPr>
              <a:t>had</a:t>
            </a:r>
            <a:r>
              <a:rPr lang="pl-PL" sz="1600" b="1" u="sng" dirty="0">
                <a:solidFill>
                  <a:schemeClr val="bg1">
                    <a:lumMod val="65000"/>
                  </a:schemeClr>
                </a:solidFill>
              </a:rPr>
              <a:t> influence</a:t>
            </a:r>
            <a:r>
              <a:rPr lang="pl-PL" sz="1600" b="1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pl-PL" sz="1600" dirty="0">
                <a:solidFill>
                  <a:schemeClr val="bg1">
                    <a:lumMod val="65000"/>
                  </a:schemeClr>
                </a:solidFill>
              </a:rPr>
              <a:t>to</a:t>
            </a:r>
            <a:r>
              <a:rPr lang="pl-PL" sz="1600" b="1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pl-PL" sz="16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pl-PL" sz="1600" dirty="0" err="1">
                <a:solidFill>
                  <a:schemeClr val="bg1">
                    <a:lumMod val="65000"/>
                  </a:schemeClr>
                </a:solidFill>
              </a:rPr>
              <a:t>soil</a:t>
            </a:r>
            <a:r>
              <a:rPr lang="pl-PL" sz="16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pl-PL" sz="1600" dirty="0" err="1">
                <a:solidFill>
                  <a:schemeClr val="bg1">
                    <a:lumMod val="65000"/>
                  </a:schemeClr>
                </a:solidFill>
              </a:rPr>
              <a:t>solution</a:t>
            </a:r>
            <a:r>
              <a:rPr lang="pl-PL" sz="16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pl-PL" sz="1600" dirty="0" err="1">
                <a:solidFill>
                  <a:schemeClr val="bg1">
                    <a:lumMod val="65000"/>
                  </a:schemeClr>
                </a:solidFill>
              </a:rPr>
              <a:t>dynamisc</a:t>
            </a:r>
            <a:r>
              <a:rPr lang="pl-PL" sz="1600" dirty="0">
                <a:solidFill>
                  <a:schemeClr val="bg1">
                    <a:lumMod val="65000"/>
                  </a:schemeClr>
                </a:solidFill>
              </a:rPr>
              <a:t>, but </a:t>
            </a:r>
            <a:r>
              <a:rPr lang="pl-PL" sz="1600" b="1" u="sng" dirty="0" err="1">
                <a:solidFill>
                  <a:schemeClr val="bg1">
                    <a:lumMod val="65000"/>
                  </a:schemeClr>
                </a:solidFill>
              </a:rPr>
              <a:t>had</a:t>
            </a:r>
            <a:r>
              <a:rPr lang="pl-PL" sz="1600" b="1" u="sng" dirty="0">
                <a:solidFill>
                  <a:schemeClr val="bg1">
                    <a:lumMod val="65000"/>
                  </a:schemeClr>
                </a:solidFill>
              </a:rPr>
              <a:t> not influence to </a:t>
            </a:r>
            <a:r>
              <a:rPr lang="en-US" sz="1600" b="1" dirty="0">
                <a:solidFill>
                  <a:schemeClr val="bg1">
                    <a:lumMod val="65000"/>
                  </a:schemeClr>
                </a:solidFill>
              </a:rPr>
              <a:t>increasing the leaching of mineral sulfur</a:t>
            </a:r>
            <a:r>
              <a:rPr lang="pl-PL" sz="1600" dirty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which is the result of only washing the substrates</a:t>
            </a:r>
            <a:r>
              <a:rPr lang="pl-PL" sz="1600" dirty="0">
                <a:solidFill>
                  <a:schemeClr val="bg1">
                    <a:lumMod val="65000"/>
                  </a:schemeClr>
                </a:solidFill>
              </a:rPr>
              <a:t>;</a:t>
            </a:r>
          </a:p>
          <a:p>
            <a:pPr lvl="0" algn="just">
              <a:buNone/>
            </a:pPr>
            <a:r>
              <a:rPr lang="pl-PL" sz="1600" dirty="0">
                <a:solidFill>
                  <a:schemeClr val="bg1">
                    <a:lumMod val="65000"/>
                  </a:schemeClr>
                </a:solidFill>
              </a:rPr>
              <a:t>	 → 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significant reduction of sulfur content in the substrate as a result of washing will take place in the contaminated environment for a long time and without neutralization the soil detoxification effect will not be achieved.</a:t>
            </a:r>
            <a:endParaRPr lang="pl-PL" sz="16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F5041-58F6-4C47-A4C2-07EC7D1E79E6}" type="slidenum">
              <a:rPr lang="pl-PL" smtClean="0"/>
              <a:pPr/>
              <a:t>22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320697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Sumary and </a:t>
            </a:r>
            <a:r>
              <a:rPr lang="pl-PL" dirty="0" err="1"/>
              <a:t>conclusion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51520" y="1340768"/>
            <a:ext cx="8435280" cy="5328592"/>
          </a:xfrm>
        </p:spPr>
        <p:txBody>
          <a:bodyPr>
            <a:noAutofit/>
          </a:bodyPr>
          <a:lstStyle/>
          <a:p>
            <a:pPr lvl="0" algn="just"/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in the </a:t>
            </a:r>
            <a:r>
              <a:rPr lang="pl-PL" sz="1600" dirty="0" err="1">
                <a:solidFill>
                  <a:schemeClr val="bg1">
                    <a:lumMod val="65000"/>
                  </a:schemeClr>
                </a:solidFill>
              </a:rPr>
              <a:t>researched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 area there are still </a:t>
            </a:r>
            <a:r>
              <a:rPr lang="pl-PL" sz="1600" dirty="0">
                <a:solidFill>
                  <a:schemeClr val="bg1">
                    <a:lumMod val="65000"/>
                  </a:schemeClr>
                </a:solidFill>
              </a:rPr>
              <a:t>hot </a:t>
            </a:r>
            <a:r>
              <a:rPr lang="pl-PL" sz="1600" dirty="0" err="1">
                <a:solidFill>
                  <a:schemeClr val="bg1">
                    <a:lumMod val="65000"/>
                  </a:schemeClr>
                </a:solidFill>
              </a:rPr>
              <a:t>spots</a:t>
            </a:r>
            <a:r>
              <a:rPr lang="pl-PL" sz="16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of very high concentration of sulfur in the soil (even up to </a:t>
            </a:r>
            <a:r>
              <a:rPr lang="en-US" sz="1600" b="1" dirty="0">
                <a:solidFill>
                  <a:schemeClr val="bg1">
                    <a:lumMod val="65000"/>
                  </a:schemeClr>
                </a:solidFill>
              </a:rPr>
              <a:t>45000 mg kg-1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), low </a:t>
            </a:r>
            <a:r>
              <a:rPr lang="en-US" sz="1600" b="1" dirty="0">
                <a:solidFill>
                  <a:schemeClr val="bg1">
                    <a:lumMod val="65000"/>
                  </a:schemeClr>
                </a:solidFill>
              </a:rPr>
              <a:t>pH &lt;2.0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, and </a:t>
            </a:r>
            <a:r>
              <a:rPr lang="pl-PL" sz="1600" dirty="0">
                <a:solidFill>
                  <a:schemeClr val="bg1">
                    <a:lumMod val="65000"/>
                  </a:schemeClr>
                </a:solidFill>
              </a:rPr>
              <a:t>EC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 reaches even </a:t>
            </a:r>
            <a:r>
              <a:rPr lang="pl-PL" sz="16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pl-PL" sz="1600" b="1" dirty="0">
                <a:solidFill>
                  <a:schemeClr val="bg1">
                    <a:lumMod val="65000"/>
                  </a:schemeClr>
                </a:solidFill>
              </a:rPr>
              <a:t>2080</a:t>
            </a:r>
            <a:r>
              <a:rPr lang="pl-PL" sz="16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pl-PL" sz="1600" b="1" dirty="0">
                <a:solidFill>
                  <a:schemeClr val="bg1">
                    <a:lumMod val="65000"/>
                  </a:schemeClr>
                </a:solidFill>
              </a:rPr>
              <a:t>µS·cm</a:t>
            </a:r>
            <a:r>
              <a:rPr lang="pl-PL" sz="1600" b="1" baseline="30000" dirty="0">
                <a:solidFill>
                  <a:schemeClr val="bg1">
                    <a:lumMod val="65000"/>
                  </a:schemeClr>
                </a:solidFill>
              </a:rPr>
              <a:t>-1</a:t>
            </a:r>
            <a:r>
              <a:rPr lang="pl-PL" sz="1600" b="1" dirty="0">
                <a:solidFill>
                  <a:schemeClr val="bg1">
                    <a:lumMod val="65000"/>
                  </a:schemeClr>
                </a:solidFill>
              </a:rPr>
              <a:t>;</a:t>
            </a:r>
          </a:p>
          <a:p>
            <a:pPr lvl="0" algn="just"/>
            <a:endParaRPr lang="pl-PL" sz="1600" b="1" dirty="0"/>
          </a:p>
          <a:p>
            <a:pPr lvl="0" algn="just"/>
            <a:r>
              <a:rPr lang="en-US" sz="1600" b="1" dirty="0">
                <a:solidFill>
                  <a:schemeClr val="bg1">
                    <a:lumMod val="65000"/>
                  </a:schemeClr>
                </a:solidFill>
              </a:rPr>
              <a:t>surface waters 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were characterized by good chemical parameters, </a:t>
            </a:r>
            <a:r>
              <a:rPr lang="en-US" sz="1600" u="sng" dirty="0">
                <a:solidFill>
                  <a:schemeClr val="bg1">
                    <a:lumMod val="65000"/>
                  </a:schemeClr>
                </a:solidFill>
              </a:rPr>
              <a:t>however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 there were points (hot spots)</a:t>
            </a:r>
            <a:r>
              <a:rPr lang="pl-PL" sz="1600" dirty="0">
                <a:solidFill>
                  <a:schemeClr val="bg1">
                    <a:lumMod val="65000"/>
                  </a:schemeClr>
                </a:solidFill>
              </a:rPr>
              <a:t> with 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low pH and high </a:t>
            </a:r>
            <a:r>
              <a:rPr lang="pl-PL" sz="1600" b="1" dirty="0">
                <a:solidFill>
                  <a:schemeClr val="bg1">
                    <a:lumMod val="65000"/>
                  </a:schemeClr>
                </a:solidFill>
              </a:rPr>
              <a:t>SO</a:t>
            </a:r>
            <a:r>
              <a:rPr lang="pl-PL" sz="1600" b="1" baseline="-25000" dirty="0">
                <a:solidFill>
                  <a:schemeClr val="bg1">
                    <a:lumMod val="65000"/>
                  </a:schemeClr>
                </a:solidFill>
              </a:rPr>
              <a:t>4</a:t>
            </a:r>
            <a:r>
              <a:rPr lang="pl-PL" sz="1600" b="1" baseline="30000" dirty="0">
                <a:solidFill>
                  <a:schemeClr val="bg1">
                    <a:lumMod val="65000"/>
                  </a:schemeClr>
                </a:solidFill>
              </a:rPr>
              <a:t>2-</a:t>
            </a:r>
            <a:r>
              <a:rPr lang="pl-PL" sz="1600" dirty="0">
                <a:solidFill>
                  <a:schemeClr val="bg1">
                    <a:lumMod val="65000"/>
                  </a:schemeClr>
                </a:solidFill>
              </a:rPr>
              <a:t>;</a:t>
            </a:r>
          </a:p>
          <a:p>
            <a:pPr lvl="0" algn="just"/>
            <a:endParaRPr lang="pl-PL" sz="1600" dirty="0">
              <a:solidFill>
                <a:schemeClr val="bg1">
                  <a:lumMod val="65000"/>
                </a:schemeClr>
              </a:solidFill>
            </a:endParaRPr>
          </a:p>
          <a:p>
            <a:pPr lvl="0" algn="just"/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after neutralization, the growth of herbaceous plants and trees</a:t>
            </a:r>
            <a:r>
              <a:rPr lang="pl-PL" sz="1600" dirty="0">
                <a:solidFill>
                  <a:schemeClr val="bg1">
                    <a:lumMod val="65000"/>
                  </a:schemeClr>
                </a:solidFill>
              </a:rPr>
              <a:t> was </a:t>
            </a:r>
            <a:r>
              <a:rPr lang="pl-PL" sz="1600" dirty="0" err="1">
                <a:solidFill>
                  <a:schemeClr val="bg1">
                    <a:lumMod val="65000"/>
                  </a:schemeClr>
                </a:solidFill>
              </a:rPr>
              <a:t>possible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sz="1600" b="1" dirty="0">
                <a:solidFill>
                  <a:schemeClr val="bg1">
                    <a:lumMod val="65000"/>
                  </a:schemeClr>
                </a:solidFill>
              </a:rPr>
              <a:t>birch and pine stands was characterized by relatively good growth parameters and viability</a:t>
            </a:r>
            <a:r>
              <a:rPr lang="pl-PL" sz="1600" b="1" dirty="0">
                <a:solidFill>
                  <a:schemeClr val="bg1">
                    <a:lumMod val="65000"/>
                  </a:schemeClr>
                </a:solidFill>
              </a:rPr>
              <a:t>;</a:t>
            </a:r>
          </a:p>
          <a:p>
            <a:pPr lvl="0" algn="just"/>
            <a:endParaRPr lang="pl-PL" sz="1600" b="1" dirty="0">
              <a:solidFill>
                <a:schemeClr val="bg1">
                  <a:lumMod val="65000"/>
                </a:schemeClr>
              </a:solidFill>
            </a:endParaRPr>
          </a:p>
          <a:p>
            <a:pPr lvl="0" algn="just"/>
            <a:r>
              <a:rPr lang="pl-PL" sz="1600" b="1" dirty="0">
                <a:solidFill>
                  <a:schemeClr val="bg1">
                    <a:lumMod val="65000"/>
                  </a:schemeClr>
                </a:solidFill>
              </a:rPr>
              <a:t>Wood small-</a:t>
            </a:r>
            <a:r>
              <a:rPr lang="pl-PL" sz="1600" b="1" dirty="0" err="1">
                <a:solidFill>
                  <a:schemeClr val="bg1">
                    <a:lumMod val="65000"/>
                  </a:schemeClr>
                </a:solidFill>
              </a:rPr>
              <a:t>reed</a:t>
            </a:r>
            <a:r>
              <a:rPr lang="pl-PL" sz="16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pl-PL" sz="1600" dirty="0" err="1">
                <a:solidFill>
                  <a:schemeClr val="bg1">
                    <a:lumMod val="65000"/>
                  </a:schemeClr>
                </a:solidFill>
              </a:rPr>
              <a:t>had</a:t>
            </a:r>
            <a:r>
              <a:rPr lang="pl-PL" sz="1600" dirty="0">
                <a:solidFill>
                  <a:schemeClr val="bg1">
                    <a:lumMod val="65000"/>
                  </a:schemeClr>
                </a:solidFill>
              </a:rPr>
              <a:t>  </a:t>
            </a:r>
            <a:r>
              <a:rPr lang="pl-PL" sz="1600" b="1" dirty="0">
                <a:solidFill>
                  <a:schemeClr val="bg1">
                    <a:lumMod val="65000"/>
                  </a:schemeClr>
                </a:solidFill>
              </a:rPr>
              <a:t>high </a:t>
            </a:r>
            <a:r>
              <a:rPr lang="pl-PL" sz="1600" b="1" dirty="0" err="1">
                <a:solidFill>
                  <a:schemeClr val="bg1">
                    <a:lumMod val="65000"/>
                  </a:schemeClr>
                </a:solidFill>
              </a:rPr>
              <a:t>tole</a:t>
            </a:r>
            <a:r>
              <a:rPr lang="pl-PL" sz="1600" dirty="0">
                <a:solidFill>
                  <a:schemeClr val="bg1">
                    <a:lumMod val="65000"/>
                  </a:schemeClr>
                </a:solidFill>
              </a:rPr>
              <a:t> to high </a:t>
            </a:r>
            <a:r>
              <a:rPr lang="pl-PL" sz="1600" dirty="0" err="1">
                <a:solidFill>
                  <a:schemeClr val="bg1">
                    <a:lumMod val="65000"/>
                  </a:schemeClr>
                </a:solidFill>
              </a:rPr>
              <a:t>sulfur</a:t>
            </a:r>
            <a:r>
              <a:rPr lang="pl-PL" sz="16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pl-PL" sz="1600" dirty="0" err="1">
                <a:solidFill>
                  <a:schemeClr val="bg1">
                    <a:lumMod val="65000"/>
                  </a:schemeClr>
                </a:solidFill>
              </a:rPr>
              <a:t>concentration</a:t>
            </a:r>
            <a:r>
              <a:rPr lang="pl-PL" sz="1600" dirty="0">
                <a:solidFill>
                  <a:schemeClr val="bg1">
                    <a:lumMod val="65000"/>
                  </a:schemeClr>
                </a:solidFill>
              </a:rPr>
              <a:t> in </a:t>
            </a:r>
            <a:r>
              <a:rPr lang="pl-PL" sz="1600" dirty="0" err="1">
                <a:solidFill>
                  <a:schemeClr val="bg1">
                    <a:lumMod val="65000"/>
                  </a:schemeClr>
                </a:solidFill>
              </a:rPr>
              <a:t>soil</a:t>
            </a:r>
            <a:r>
              <a:rPr lang="pl-PL" sz="1600" dirty="0">
                <a:solidFill>
                  <a:schemeClr val="bg1">
                    <a:lumMod val="65000"/>
                  </a:schemeClr>
                </a:solidFill>
              </a:rPr>
              <a:t> → 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the function of temporary biological stabilization;</a:t>
            </a:r>
            <a:endParaRPr lang="pl-PL" sz="1600" dirty="0">
              <a:solidFill>
                <a:schemeClr val="bg1">
                  <a:lumMod val="65000"/>
                </a:schemeClr>
              </a:solidFill>
            </a:endParaRPr>
          </a:p>
          <a:p>
            <a:pPr lvl="0" algn="just"/>
            <a:endParaRPr lang="pl-PL" sz="1600" dirty="0">
              <a:solidFill>
                <a:schemeClr val="bg1">
                  <a:lumMod val="65000"/>
                </a:schemeClr>
              </a:solidFill>
            </a:endParaRPr>
          </a:p>
          <a:p>
            <a:pPr algn="just"/>
            <a:r>
              <a:rPr lang="pl-PL" sz="1600" b="1" dirty="0" err="1"/>
              <a:t>Organic</a:t>
            </a:r>
            <a:r>
              <a:rPr lang="pl-PL" sz="1600" b="1" dirty="0"/>
              <a:t> </a:t>
            </a:r>
            <a:r>
              <a:rPr lang="pl-PL" sz="1600" b="1" dirty="0" err="1"/>
              <a:t>matter</a:t>
            </a:r>
            <a:r>
              <a:rPr lang="pl-PL" sz="1600" b="1" dirty="0"/>
              <a:t> </a:t>
            </a:r>
            <a:r>
              <a:rPr lang="pl-PL" sz="1600" b="1" u="sng" dirty="0" err="1"/>
              <a:t>had</a:t>
            </a:r>
            <a:r>
              <a:rPr lang="pl-PL" sz="1600" b="1" u="sng" dirty="0"/>
              <a:t> influence</a:t>
            </a:r>
            <a:r>
              <a:rPr lang="pl-PL" sz="1600" b="1" dirty="0"/>
              <a:t> </a:t>
            </a:r>
            <a:r>
              <a:rPr lang="pl-PL" sz="1600" dirty="0"/>
              <a:t>to</a:t>
            </a:r>
            <a:r>
              <a:rPr lang="pl-PL" sz="1600" b="1" dirty="0"/>
              <a:t> </a:t>
            </a:r>
            <a:r>
              <a:rPr lang="pl-PL" sz="1600" dirty="0"/>
              <a:t> </a:t>
            </a:r>
            <a:r>
              <a:rPr lang="pl-PL" sz="1600" dirty="0" err="1"/>
              <a:t>soil</a:t>
            </a:r>
            <a:r>
              <a:rPr lang="pl-PL" sz="1600" dirty="0"/>
              <a:t> </a:t>
            </a:r>
            <a:r>
              <a:rPr lang="pl-PL" sz="1600" dirty="0" err="1"/>
              <a:t>solution</a:t>
            </a:r>
            <a:r>
              <a:rPr lang="pl-PL" sz="1600" dirty="0"/>
              <a:t> </a:t>
            </a:r>
            <a:r>
              <a:rPr lang="pl-PL" sz="1600" dirty="0" err="1"/>
              <a:t>dynamisc</a:t>
            </a:r>
            <a:r>
              <a:rPr lang="pl-PL" sz="1600" dirty="0"/>
              <a:t>, but </a:t>
            </a:r>
            <a:r>
              <a:rPr lang="pl-PL" sz="1600" b="1" u="sng" dirty="0" err="1"/>
              <a:t>had</a:t>
            </a:r>
            <a:r>
              <a:rPr lang="pl-PL" sz="1600" b="1" u="sng" dirty="0"/>
              <a:t> not influence to </a:t>
            </a:r>
            <a:r>
              <a:rPr lang="en-US" sz="1600" b="1" dirty="0"/>
              <a:t>increasing the leaching of mineral sulfur</a:t>
            </a:r>
            <a:r>
              <a:rPr lang="pl-PL" sz="1600" dirty="0"/>
              <a:t>, </a:t>
            </a:r>
            <a:r>
              <a:rPr lang="en-US" sz="1600" dirty="0"/>
              <a:t>which is the result of only washing the substrates</a:t>
            </a:r>
            <a:r>
              <a:rPr lang="pl-PL" sz="1600" dirty="0"/>
              <a:t>;</a:t>
            </a:r>
          </a:p>
          <a:p>
            <a:pPr lvl="0" algn="just">
              <a:buNone/>
            </a:pPr>
            <a:r>
              <a:rPr lang="pl-PL" sz="1600" dirty="0"/>
              <a:t>	 → </a:t>
            </a:r>
            <a:r>
              <a:rPr lang="en-US" sz="1600" dirty="0"/>
              <a:t>significant reduction of sulfur content in the substrate as a result of washing will take place in the contaminated environment for a long time and without neutralization the soil detoxification effect will not be achieved.</a:t>
            </a:r>
            <a:endParaRPr lang="pl-PL" sz="1600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F5041-58F6-4C47-A4C2-07EC7D1E79E6}" type="slidenum">
              <a:rPr lang="pl-PL" smtClean="0"/>
              <a:pPr/>
              <a:t>23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925701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Thank</a:t>
            </a:r>
            <a:r>
              <a:rPr lang="pl-PL" dirty="0"/>
              <a:t> </a:t>
            </a:r>
            <a:r>
              <a:rPr lang="pl-PL" dirty="0" err="1"/>
              <a:t>you</a:t>
            </a:r>
            <a:r>
              <a:rPr lang="pl-PL" dirty="0"/>
              <a:t> for </a:t>
            </a:r>
            <a:r>
              <a:rPr lang="pl-PL" dirty="0" err="1"/>
              <a:t>attention</a:t>
            </a:r>
            <a:r>
              <a:rPr lang="pl-PL" dirty="0"/>
              <a:t>!</a:t>
            </a:r>
          </a:p>
        </p:txBody>
      </p:sp>
      <p:pic>
        <p:nvPicPr>
          <p:cNvPr id="358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9649" y="1700808"/>
            <a:ext cx="2162162" cy="14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 descr="H:\Jeziórko pobór próbek glebowych\IMG_263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09889" y="1700808"/>
            <a:ext cx="2162111" cy="1440000"/>
          </a:xfrm>
          <a:prstGeom prst="rect">
            <a:avLst/>
          </a:prstGeom>
          <a:noFill/>
        </p:spPr>
      </p:pic>
      <p:pic>
        <p:nvPicPr>
          <p:cNvPr id="5123" name="Picture 3" descr="H:\Jeziórko pobór próbek glebowych\IMG_2536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09889" y="3140968"/>
            <a:ext cx="2160240" cy="1440000"/>
          </a:xfrm>
          <a:prstGeom prst="rect">
            <a:avLst/>
          </a:prstGeom>
          <a:noFill/>
        </p:spPr>
      </p:pic>
      <p:pic>
        <p:nvPicPr>
          <p:cNvPr id="5124" name="Picture 4" descr="H:\Jeziórko pobór próbek glebowych\IMG_2515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30369" y="1700808"/>
            <a:ext cx="2162111" cy="1440000"/>
          </a:xfrm>
          <a:prstGeom prst="rect">
            <a:avLst/>
          </a:prstGeom>
          <a:noFill/>
        </p:spPr>
      </p:pic>
      <p:pic>
        <p:nvPicPr>
          <p:cNvPr id="5125" name="Picture 5" descr="H:\Jeziórko pobór próbek glebowych\IMG_2540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0129" y="3140968"/>
            <a:ext cx="2160240" cy="1440000"/>
          </a:xfrm>
          <a:prstGeom prst="rect">
            <a:avLst/>
          </a:prstGeom>
          <a:noFill/>
        </p:spPr>
      </p:pic>
      <p:pic>
        <p:nvPicPr>
          <p:cNvPr id="5126" name="Picture 6" descr="H:\Jeziórko pobór próbek glebowych\IMG_2546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4942194" y="1328743"/>
            <a:ext cx="1440160" cy="2184290"/>
          </a:xfrm>
          <a:prstGeom prst="rect">
            <a:avLst/>
          </a:prstGeom>
          <a:noFill/>
        </p:spPr>
      </p:pic>
      <p:pic>
        <p:nvPicPr>
          <p:cNvPr id="5127" name="Picture 7" descr="H:\Jeziórko pobór próbek glebowych\IMG_2563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0129" y="4581128"/>
            <a:ext cx="2162111" cy="1440000"/>
          </a:xfrm>
          <a:prstGeom prst="rect">
            <a:avLst/>
          </a:prstGeom>
          <a:noFill/>
        </p:spPr>
      </p:pic>
      <p:pic>
        <p:nvPicPr>
          <p:cNvPr id="5128" name="Picture 8" descr="H:\Jeziórko pobór próbek glebowych\IMG_2579.JP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9649" y="3140968"/>
            <a:ext cx="2162111" cy="1440000"/>
          </a:xfrm>
          <a:prstGeom prst="rect">
            <a:avLst/>
          </a:prstGeom>
          <a:noFill/>
        </p:spPr>
      </p:pic>
      <p:pic>
        <p:nvPicPr>
          <p:cNvPr id="5129" name="Picture 9" descr="H:\Jeziórko pobór próbek glebowych\IMG_2578.JPG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30369" y="3140968"/>
            <a:ext cx="2162111" cy="1440000"/>
          </a:xfrm>
          <a:prstGeom prst="rect">
            <a:avLst/>
          </a:prstGeom>
          <a:noFill/>
        </p:spPr>
      </p:pic>
      <p:pic>
        <p:nvPicPr>
          <p:cNvPr id="5130" name="Picture 10" descr="H:\Jeziórko pobór próbek glebowych\IMG_2681.JPG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9649" y="4581128"/>
            <a:ext cx="2162111" cy="1440000"/>
          </a:xfrm>
          <a:prstGeom prst="rect">
            <a:avLst/>
          </a:prstGeom>
          <a:noFill/>
        </p:spPr>
      </p:pic>
      <p:pic>
        <p:nvPicPr>
          <p:cNvPr id="5131" name="Picture 11" descr="H:\Jeziórko pobór próbek glebowych\IMG_2684.JPG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09889" y="4581288"/>
            <a:ext cx="2162111" cy="1440000"/>
          </a:xfrm>
          <a:prstGeom prst="rect">
            <a:avLst/>
          </a:prstGeom>
          <a:noFill/>
        </p:spPr>
      </p:pic>
      <p:pic>
        <p:nvPicPr>
          <p:cNvPr id="5132" name="Picture 12" descr="H:\Jeziórko pobór próbek glebowych\IMG_2670.JPG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30369" y="4581128"/>
            <a:ext cx="2162111" cy="1440000"/>
          </a:xfrm>
          <a:prstGeom prst="rect">
            <a:avLst/>
          </a:prstGeom>
          <a:noFill/>
        </p:spPr>
      </p:pic>
      <p:sp>
        <p:nvSpPr>
          <p:cNvPr id="16" name="Symbol zastępczy numeru slajdu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F5041-58F6-4C47-A4C2-07EC7D1E79E6}" type="slidenum">
              <a:rPr lang="pl-PL" smtClean="0"/>
              <a:pPr/>
              <a:t>24</a:t>
            </a:fld>
            <a:endParaRPr lang="pl-PL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err="1"/>
              <a:t>Introduction</a:t>
            </a:r>
            <a:r>
              <a:rPr lang="pl-PL" dirty="0"/>
              <a:t> - </a:t>
            </a:r>
            <a:r>
              <a:rPr lang="pl-PL" dirty="0" err="1"/>
              <a:t>reclamation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1368152"/>
          </a:xfrm>
        </p:spPr>
        <p:txBody>
          <a:bodyPr>
            <a:normAutofit/>
          </a:bodyPr>
          <a:lstStyle/>
          <a:p>
            <a:pPr algn="just"/>
            <a:r>
              <a:rPr lang="en-US" sz="1800" dirty="0"/>
              <a:t>in the case of the borehole mining method, chemical, </a:t>
            </a:r>
            <a:r>
              <a:rPr lang="en-US" sz="1800" dirty="0" err="1"/>
              <a:t>geomechanical</a:t>
            </a:r>
            <a:r>
              <a:rPr lang="en-US" sz="1800" dirty="0"/>
              <a:t> and hydrological transformations of the environment </a:t>
            </a:r>
            <a:r>
              <a:rPr lang="pl-PL" sz="1800" dirty="0" err="1"/>
              <a:t>are</a:t>
            </a:r>
            <a:r>
              <a:rPr lang="pl-PL" sz="1800" dirty="0"/>
              <a:t> </a:t>
            </a:r>
            <a:r>
              <a:rPr lang="pl-PL" sz="1800" dirty="0" err="1"/>
              <a:t>occured</a:t>
            </a:r>
            <a:endParaRPr lang="pl-PL" sz="1800" dirty="0"/>
          </a:p>
          <a:p>
            <a:pPr algn="just"/>
            <a:r>
              <a:rPr lang="pl-PL" sz="1800" dirty="0"/>
              <a:t>re</a:t>
            </a:r>
            <a:r>
              <a:rPr lang="en-US" sz="1800" dirty="0" err="1"/>
              <a:t>clamation</a:t>
            </a:r>
            <a:r>
              <a:rPr lang="en-US" sz="1800" dirty="0"/>
              <a:t> of </a:t>
            </a:r>
            <a:r>
              <a:rPr lang="pl-PL" sz="1800" dirty="0"/>
              <a:t> </a:t>
            </a:r>
            <a:r>
              <a:rPr lang="pl-PL" sz="1800" dirty="0" err="1"/>
              <a:t>former</a:t>
            </a:r>
            <a:r>
              <a:rPr lang="pl-PL" sz="1800" dirty="0"/>
              <a:t> </a:t>
            </a:r>
            <a:r>
              <a:rPr lang="pl-PL" sz="1800" dirty="0" err="1"/>
              <a:t>sulfur</a:t>
            </a:r>
            <a:r>
              <a:rPr lang="pl-PL" sz="1800" dirty="0"/>
              <a:t> </a:t>
            </a:r>
            <a:r>
              <a:rPr lang="pl-PL" sz="1800" dirty="0" err="1"/>
              <a:t>mine</a:t>
            </a:r>
            <a:r>
              <a:rPr lang="pl-PL" sz="1800" dirty="0"/>
              <a:t> </a:t>
            </a:r>
            <a:r>
              <a:rPr lang="en-US" sz="1800" dirty="0" err="1"/>
              <a:t>Jeziórko</a:t>
            </a:r>
            <a:r>
              <a:rPr lang="en-US" sz="1800" dirty="0"/>
              <a:t> chemical transformations were </a:t>
            </a:r>
            <a:r>
              <a:rPr lang="pl-PL" sz="1800" dirty="0"/>
              <a:t>the </a:t>
            </a:r>
            <a:r>
              <a:rPr lang="pl-PL" sz="1800" dirty="0" err="1"/>
              <a:t>biggest</a:t>
            </a:r>
            <a:r>
              <a:rPr lang="en-US" sz="1800" dirty="0"/>
              <a:t> challenge for reclamation</a:t>
            </a:r>
            <a:endParaRPr lang="pl-PL" sz="1800" dirty="0"/>
          </a:p>
          <a:p>
            <a:pPr algn="just"/>
            <a:endParaRPr lang="pl-PL" sz="1800" dirty="0"/>
          </a:p>
        </p:txBody>
      </p:sp>
      <p:pic>
        <p:nvPicPr>
          <p:cNvPr id="2050" name="Picture 2" descr="H:\Jeziórko pobór próbek glebowych\IMG_2519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87824" y="3429000"/>
            <a:ext cx="2952328" cy="2700000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90554" y="3429000"/>
            <a:ext cx="2973934" cy="27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3429000"/>
            <a:ext cx="2664296" cy="27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ymbol zastępczy numeru slajd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F5041-58F6-4C47-A4C2-07EC7D1E79E6}" type="slidenum">
              <a:rPr lang="pl-PL" smtClean="0"/>
              <a:pPr/>
              <a:t>3</a:t>
            </a:fld>
            <a:endParaRPr lang="pl-PL"/>
          </a:p>
        </p:txBody>
      </p:sp>
      <p:sp>
        <p:nvSpPr>
          <p:cNvPr id="4" name="pole tekstowe 3"/>
          <p:cNvSpPr txBox="1"/>
          <p:nvPr/>
        </p:nvSpPr>
        <p:spPr>
          <a:xfrm>
            <a:off x="251520" y="6225545"/>
            <a:ext cx="19442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100" dirty="0"/>
              <a:t>Photo by </a:t>
            </a:r>
            <a:r>
              <a:rPr lang="pl-PL" sz="1100" dirty="0" err="1"/>
              <a:t>J.Likus</a:t>
            </a:r>
            <a:r>
              <a:rPr lang="pl-PL" sz="1100" dirty="0"/>
              <a:t>-Cieślik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Why</a:t>
            </a:r>
            <a:r>
              <a:rPr lang="pl-PL" dirty="0"/>
              <a:t> the </a:t>
            </a:r>
            <a:r>
              <a:rPr lang="pl-PL" dirty="0" err="1"/>
              <a:t>studies</a:t>
            </a:r>
            <a:r>
              <a:rPr lang="pl-PL" dirty="0"/>
              <a:t> </a:t>
            </a:r>
            <a:r>
              <a:rPr lang="pl-PL" dirty="0" err="1"/>
              <a:t>were</a:t>
            </a:r>
            <a:r>
              <a:rPr lang="pl-PL" dirty="0"/>
              <a:t> </a:t>
            </a:r>
            <a:r>
              <a:rPr lang="pl-PL" dirty="0" err="1"/>
              <a:t>conducted</a:t>
            </a:r>
            <a:r>
              <a:rPr lang="pl-PL" dirty="0"/>
              <a:t>?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21800" y="2780928"/>
            <a:ext cx="8229600" cy="4176464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pl-PL" sz="1600" b="1" dirty="0"/>
              <a:t>	</a:t>
            </a:r>
          </a:p>
          <a:p>
            <a:pPr algn="just">
              <a:buNone/>
            </a:pPr>
            <a:r>
              <a:rPr lang="pl-PL" sz="1600" b="1" u="sng" dirty="0" err="1">
                <a:solidFill>
                  <a:srgbClr val="002060"/>
                </a:solidFill>
              </a:rPr>
              <a:t>Goals</a:t>
            </a:r>
            <a:r>
              <a:rPr lang="pl-PL" sz="1600" b="1" u="sng" dirty="0">
                <a:solidFill>
                  <a:srgbClr val="002060"/>
                </a:solidFill>
              </a:rPr>
              <a:t>:</a:t>
            </a:r>
          </a:p>
          <a:p>
            <a:pPr algn="just"/>
            <a:endParaRPr lang="pl-PL" sz="1400" dirty="0"/>
          </a:p>
          <a:p>
            <a:pPr marL="514350" lvl="0" indent="-514350" algn="just">
              <a:buFont typeface="+mj-lt"/>
              <a:buAutoNum type="arabicPeriod"/>
            </a:pPr>
            <a:r>
              <a:rPr lang="pl-PL" sz="2000" b="1" dirty="0" err="1">
                <a:solidFill>
                  <a:srgbClr val="002060"/>
                </a:solidFill>
              </a:rPr>
              <a:t>degree</a:t>
            </a:r>
            <a:r>
              <a:rPr lang="pl-PL" sz="2000" b="1" dirty="0">
                <a:solidFill>
                  <a:srgbClr val="002060"/>
                </a:solidFill>
              </a:rPr>
              <a:t> of </a:t>
            </a:r>
            <a:r>
              <a:rPr lang="pl-PL" sz="2000" b="1" dirty="0" err="1">
                <a:solidFill>
                  <a:srgbClr val="002060"/>
                </a:solidFill>
              </a:rPr>
              <a:t>topsoil</a:t>
            </a:r>
            <a:r>
              <a:rPr lang="pl-PL" sz="2000" b="1" dirty="0">
                <a:solidFill>
                  <a:srgbClr val="002060"/>
                </a:solidFill>
              </a:rPr>
              <a:t> </a:t>
            </a:r>
            <a:r>
              <a:rPr lang="pl-PL" sz="2000" b="1" dirty="0" err="1">
                <a:solidFill>
                  <a:srgbClr val="002060"/>
                </a:solidFill>
              </a:rPr>
              <a:t>contamination</a:t>
            </a:r>
            <a:r>
              <a:rPr lang="pl-PL" sz="2000" b="1" dirty="0">
                <a:solidFill>
                  <a:srgbClr val="002060"/>
                </a:solidFill>
              </a:rPr>
              <a:t> by </a:t>
            </a:r>
            <a:r>
              <a:rPr lang="pl-PL" sz="2000" b="1" dirty="0" err="1">
                <a:solidFill>
                  <a:srgbClr val="002060"/>
                </a:solidFill>
              </a:rPr>
              <a:t>sulfur</a:t>
            </a:r>
            <a:endParaRPr lang="pl-PL" sz="2000" b="1" dirty="0">
              <a:solidFill>
                <a:srgbClr val="002060"/>
              </a:solidFill>
            </a:endParaRPr>
          </a:p>
          <a:p>
            <a:pPr marL="514350" lvl="0" indent="-514350" algn="just">
              <a:buFont typeface="+mj-lt"/>
              <a:buAutoNum type="arabicPeriod"/>
            </a:pPr>
            <a:r>
              <a:rPr lang="en-US" sz="2000" b="1" dirty="0" err="1">
                <a:solidFill>
                  <a:srgbClr val="002060"/>
                </a:solidFill>
              </a:rPr>
              <a:t>chemi</a:t>
            </a:r>
            <a:r>
              <a:rPr lang="pl-PL" sz="2000" b="1" dirty="0" err="1">
                <a:solidFill>
                  <a:srgbClr val="002060"/>
                </a:solidFill>
              </a:rPr>
              <a:t>stry</a:t>
            </a:r>
            <a:r>
              <a:rPr lang="pl-PL" sz="2000" b="1" dirty="0">
                <a:solidFill>
                  <a:srgbClr val="002060"/>
                </a:solidFill>
              </a:rPr>
              <a:t> and </a:t>
            </a:r>
            <a:r>
              <a:rPr lang="en-US" sz="2000" b="1" dirty="0">
                <a:solidFill>
                  <a:srgbClr val="002060"/>
                </a:solidFill>
              </a:rPr>
              <a:t>seasonal variability of surface water</a:t>
            </a:r>
            <a:endParaRPr lang="pl-PL" sz="2000" b="1" dirty="0">
              <a:solidFill>
                <a:srgbClr val="002060"/>
              </a:solidFill>
            </a:endParaRPr>
          </a:p>
          <a:p>
            <a:pPr marL="514350" lvl="0" indent="-514350" algn="just">
              <a:buFont typeface="+mj-lt"/>
              <a:buAutoNum type="arabicPeriod"/>
            </a:pPr>
            <a:r>
              <a:rPr lang="pl-PL" sz="2000" b="1" dirty="0">
                <a:solidFill>
                  <a:srgbClr val="002060"/>
                </a:solidFill>
              </a:rPr>
              <a:t>AMD </a:t>
            </a:r>
            <a:r>
              <a:rPr lang="pl-PL" sz="2000" b="1" dirty="0" err="1">
                <a:solidFill>
                  <a:srgbClr val="002060"/>
                </a:solidFill>
              </a:rPr>
              <a:t>risk</a:t>
            </a:r>
            <a:r>
              <a:rPr lang="pl-PL" sz="2000" b="1" dirty="0">
                <a:solidFill>
                  <a:srgbClr val="002060"/>
                </a:solidFill>
              </a:rPr>
              <a:t> </a:t>
            </a:r>
            <a:r>
              <a:rPr lang="pl-PL" sz="2000" b="1" dirty="0" err="1">
                <a:solidFill>
                  <a:srgbClr val="002060"/>
                </a:solidFill>
              </a:rPr>
              <a:t>assessment</a:t>
            </a:r>
            <a:endParaRPr lang="pl-PL" sz="2000" b="1" dirty="0">
              <a:solidFill>
                <a:srgbClr val="002060"/>
              </a:solidFill>
            </a:endParaRPr>
          </a:p>
          <a:p>
            <a:pPr marL="514350" lvl="0" indent="-514350" algn="just">
              <a:buFont typeface="+mj-lt"/>
              <a:buAutoNum type="arabicPeriod"/>
            </a:pPr>
            <a:r>
              <a:rPr lang="pl-PL" sz="2000" b="1" dirty="0" err="1">
                <a:solidFill>
                  <a:srgbClr val="002060"/>
                </a:solidFill>
              </a:rPr>
              <a:t>Vegetation</a:t>
            </a:r>
            <a:r>
              <a:rPr lang="pl-PL" sz="2000" b="1" dirty="0">
                <a:solidFill>
                  <a:srgbClr val="002060"/>
                </a:solidFill>
              </a:rPr>
              <a:t> and </a:t>
            </a:r>
            <a:r>
              <a:rPr lang="pl-PL" sz="2000" b="1" dirty="0" err="1">
                <a:solidFill>
                  <a:srgbClr val="002060"/>
                </a:solidFill>
              </a:rPr>
              <a:t>trees</a:t>
            </a:r>
            <a:r>
              <a:rPr lang="pl-PL" sz="2000" b="1" dirty="0">
                <a:solidFill>
                  <a:srgbClr val="002060"/>
                </a:solidFill>
              </a:rPr>
              <a:t> </a:t>
            </a:r>
            <a:r>
              <a:rPr lang="pl-PL" sz="2000" b="1" dirty="0" err="1">
                <a:solidFill>
                  <a:srgbClr val="002060"/>
                </a:solidFill>
              </a:rPr>
              <a:t>growth</a:t>
            </a:r>
            <a:r>
              <a:rPr lang="pl-PL" sz="2000" b="1" dirty="0">
                <a:solidFill>
                  <a:srgbClr val="002060"/>
                </a:solidFill>
              </a:rPr>
              <a:t> </a:t>
            </a:r>
            <a:r>
              <a:rPr lang="pl-PL" sz="2000" b="1" dirty="0" err="1">
                <a:solidFill>
                  <a:srgbClr val="002060"/>
                </a:solidFill>
              </a:rPr>
              <a:t>reaction</a:t>
            </a:r>
            <a:r>
              <a:rPr lang="pl-PL" sz="2000" b="1" dirty="0">
                <a:solidFill>
                  <a:srgbClr val="002060"/>
                </a:solidFill>
              </a:rPr>
              <a:t>, </a:t>
            </a:r>
            <a:r>
              <a:rPr lang="pl-PL" sz="2000" b="1" dirty="0" err="1">
                <a:solidFill>
                  <a:srgbClr val="002060"/>
                </a:solidFill>
              </a:rPr>
              <a:t>viability</a:t>
            </a:r>
            <a:r>
              <a:rPr lang="pl-PL" sz="2000" b="1" dirty="0">
                <a:solidFill>
                  <a:srgbClr val="002060"/>
                </a:solidFill>
              </a:rPr>
              <a:t> and </a:t>
            </a:r>
            <a:r>
              <a:rPr lang="pl-PL" sz="2000" b="1" dirty="0" err="1">
                <a:solidFill>
                  <a:srgbClr val="002060"/>
                </a:solidFill>
              </a:rPr>
              <a:t>macronutrient</a:t>
            </a:r>
            <a:r>
              <a:rPr lang="pl-PL" sz="2000" b="1" dirty="0">
                <a:solidFill>
                  <a:srgbClr val="002060"/>
                </a:solidFill>
              </a:rPr>
              <a:t> </a:t>
            </a:r>
            <a:r>
              <a:rPr lang="pl-PL" sz="2000" b="1" dirty="0" err="1">
                <a:solidFill>
                  <a:srgbClr val="002060"/>
                </a:solidFill>
              </a:rPr>
              <a:t>supply</a:t>
            </a:r>
            <a:r>
              <a:rPr lang="pl-PL" sz="2000" b="1" dirty="0">
                <a:solidFill>
                  <a:srgbClr val="002060"/>
                </a:solidFill>
              </a:rPr>
              <a:t> </a:t>
            </a:r>
          </a:p>
          <a:p>
            <a:pPr marL="514350" lvl="0" indent="-514350" algn="just">
              <a:buFont typeface="+mj-lt"/>
              <a:buAutoNum type="arabicPeriod"/>
            </a:pPr>
            <a:r>
              <a:rPr lang="en-US" sz="2000" b="1" dirty="0">
                <a:solidFill>
                  <a:srgbClr val="002060"/>
                </a:solidFill>
              </a:rPr>
              <a:t>chemistry and dynamics of soil solution</a:t>
            </a:r>
            <a:r>
              <a:rPr lang="pl-PL" sz="2000" b="1" dirty="0">
                <a:solidFill>
                  <a:srgbClr val="002060"/>
                </a:solidFill>
              </a:rPr>
              <a:t> (</a:t>
            </a:r>
            <a:r>
              <a:rPr lang="en-US" sz="2000" b="1" dirty="0">
                <a:solidFill>
                  <a:srgbClr val="002060"/>
                </a:solidFill>
              </a:rPr>
              <a:t>sulfur load </a:t>
            </a:r>
            <a:r>
              <a:rPr lang="pl-PL" sz="2000" b="1" dirty="0" err="1">
                <a:solidFill>
                  <a:srgbClr val="002060"/>
                </a:solidFill>
              </a:rPr>
              <a:t>leachated</a:t>
            </a:r>
            <a:r>
              <a:rPr lang="pl-PL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>
                <a:solidFill>
                  <a:srgbClr val="002060"/>
                </a:solidFill>
              </a:rPr>
              <a:t>from </a:t>
            </a:r>
            <a:r>
              <a:rPr lang="en-US" sz="2000" b="1" dirty="0" err="1">
                <a:solidFill>
                  <a:srgbClr val="002060"/>
                </a:solidFill>
              </a:rPr>
              <a:t>sul</a:t>
            </a:r>
            <a:r>
              <a:rPr lang="pl-PL" sz="2000" b="1" dirty="0">
                <a:solidFill>
                  <a:srgbClr val="002060"/>
                </a:solidFill>
              </a:rPr>
              <a:t>f</a:t>
            </a:r>
            <a:r>
              <a:rPr lang="en-US" sz="2000" b="1" dirty="0" err="1">
                <a:solidFill>
                  <a:srgbClr val="002060"/>
                </a:solidFill>
              </a:rPr>
              <a:t>ated</a:t>
            </a:r>
            <a:r>
              <a:rPr lang="en-US" sz="2000" b="1" dirty="0">
                <a:solidFill>
                  <a:srgbClr val="002060"/>
                </a:solidFill>
              </a:rPr>
              <a:t> soil substrates</a:t>
            </a:r>
            <a:r>
              <a:rPr lang="pl-PL" sz="2000" b="1" dirty="0">
                <a:solidFill>
                  <a:srgbClr val="002060"/>
                </a:solidFill>
              </a:rPr>
              <a:t> and </a:t>
            </a:r>
            <a:r>
              <a:rPr lang="pl-PL" sz="2000" b="1" dirty="0" err="1">
                <a:solidFill>
                  <a:srgbClr val="002060"/>
                </a:solidFill>
              </a:rPr>
              <a:t>potential</a:t>
            </a:r>
            <a:r>
              <a:rPr lang="pl-PL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>
                <a:solidFill>
                  <a:srgbClr val="002060"/>
                </a:solidFill>
              </a:rPr>
              <a:t>remediation effect of birch and pine</a:t>
            </a:r>
            <a:r>
              <a:rPr lang="pl-PL" sz="2000" b="1" dirty="0">
                <a:solidFill>
                  <a:srgbClr val="002060"/>
                </a:solidFill>
              </a:rPr>
              <a:t> liter)</a:t>
            </a: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F5041-58F6-4C47-A4C2-07EC7D1E79E6}" type="slidenum">
              <a:rPr lang="pl-PL" smtClean="0"/>
              <a:pPr/>
              <a:t>4</a:t>
            </a:fld>
            <a:endParaRPr lang="pl-PL"/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5736" y="1340768"/>
            <a:ext cx="4681728" cy="1801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54982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err="1"/>
              <a:t>Research</a:t>
            </a:r>
            <a:r>
              <a:rPr lang="pl-PL" dirty="0"/>
              <a:t> </a:t>
            </a:r>
            <a:r>
              <a:rPr lang="pl-PL" dirty="0" err="1"/>
              <a:t>area</a:t>
            </a:r>
            <a:endParaRPr lang="pl-PL" dirty="0"/>
          </a:p>
        </p:txBody>
      </p:sp>
      <p:sp>
        <p:nvSpPr>
          <p:cNvPr id="6" name="Prostokąt 5"/>
          <p:cNvSpPr/>
          <p:nvPr/>
        </p:nvSpPr>
        <p:spPr>
          <a:xfrm>
            <a:off x="4283968" y="6309320"/>
            <a:ext cx="486003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100" dirty="0"/>
              <a:t>Fig. 2 </a:t>
            </a:r>
            <a:r>
              <a:rPr lang="pl-PL" sz="1100" dirty="0" err="1"/>
              <a:t>Location</a:t>
            </a:r>
            <a:r>
              <a:rPr lang="pl-PL" sz="1100" dirty="0"/>
              <a:t> of </a:t>
            </a:r>
            <a:r>
              <a:rPr lang="pl-PL" sz="1100" dirty="0" err="1"/>
              <a:t>research</a:t>
            </a:r>
            <a:r>
              <a:rPr lang="pl-PL" sz="1100" dirty="0"/>
              <a:t> </a:t>
            </a:r>
            <a:r>
              <a:rPr lang="pl-PL" sz="1100" dirty="0" err="1"/>
              <a:t>area</a:t>
            </a:r>
            <a:r>
              <a:rPr lang="pl-PL" sz="1100" dirty="0"/>
              <a:t>, ad </a:t>
            </a:r>
            <a:r>
              <a:rPr lang="pl-PL" sz="1100" dirty="0" err="1"/>
              <a:t>border</a:t>
            </a:r>
            <a:r>
              <a:rPr lang="pl-PL" sz="1100" dirty="0"/>
              <a:t> of </a:t>
            </a:r>
            <a:r>
              <a:rPr lang="pl-PL" sz="1100" dirty="0" err="1"/>
              <a:t>reclaimed</a:t>
            </a:r>
            <a:r>
              <a:rPr lang="pl-PL" sz="1100" dirty="0"/>
              <a:t> and </a:t>
            </a:r>
            <a:r>
              <a:rPr lang="pl-PL" sz="1100" dirty="0" err="1"/>
              <a:t>aforested</a:t>
            </a:r>
            <a:r>
              <a:rPr lang="pl-PL" sz="1100" dirty="0"/>
              <a:t> </a:t>
            </a:r>
            <a:r>
              <a:rPr lang="pl-PL" sz="1100" dirty="0" err="1"/>
              <a:t>area</a:t>
            </a:r>
            <a:r>
              <a:rPr lang="pl-PL" sz="1100" dirty="0"/>
              <a:t> </a:t>
            </a:r>
            <a:r>
              <a:rPr lang="pl-PL" sz="1100" dirty="0" err="1"/>
              <a:t>tansferred</a:t>
            </a:r>
            <a:r>
              <a:rPr lang="pl-PL" sz="1100" dirty="0"/>
              <a:t> to </a:t>
            </a:r>
            <a:r>
              <a:rPr lang="pl-PL" sz="1100" dirty="0" err="1"/>
              <a:t>Forest</a:t>
            </a:r>
            <a:r>
              <a:rPr lang="pl-PL" sz="1100" dirty="0"/>
              <a:t> </a:t>
            </a:r>
            <a:r>
              <a:rPr lang="pl-PL" sz="1100" dirty="0" err="1"/>
              <a:t>State</a:t>
            </a:r>
            <a:r>
              <a:rPr lang="pl-PL" sz="1100" dirty="0"/>
              <a:t> </a:t>
            </a:r>
            <a:r>
              <a:rPr lang="pl-PL" sz="1100" dirty="0" err="1"/>
              <a:t>administration</a:t>
            </a:r>
            <a:r>
              <a:rPr lang="pl-PL" sz="1100" dirty="0"/>
              <a:t>   (Likus-Cieślik et al. 2015)</a:t>
            </a:r>
          </a:p>
        </p:txBody>
      </p:sp>
      <p:pic>
        <p:nvPicPr>
          <p:cNvPr id="2051" name="Picture 3" descr="C:\Users\tysia_doktorat\Desktop\pogladowa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5976" y="1268760"/>
            <a:ext cx="4471988" cy="4965700"/>
          </a:xfrm>
          <a:prstGeom prst="rect">
            <a:avLst/>
          </a:prstGeom>
          <a:noFill/>
        </p:spPr>
      </p:pic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3906122737"/>
              </p:ext>
            </p:extLst>
          </p:nvPr>
        </p:nvGraphicFramePr>
        <p:xfrm>
          <a:off x="611560" y="1772816"/>
          <a:ext cx="3456384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cxnSp>
        <p:nvCxnSpPr>
          <p:cNvPr id="10" name="Łącznik prosty ze strzałką 9"/>
          <p:cNvCxnSpPr/>
          <p:nvPr/>
        </p:nvCxnSpPr>
        <p:spPr>
          <a:xfrm>
            <a:off x="2483768" y="5373216"/>
            <a:ext cx="1944216" cy="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Symbol zastępczy zawartości 8"/>
          <p:cNvPicPr>
            <a:picLocks noGrp="1" noChangeAspect="1"/>
          </p:cNvPicPr>
          <p:nvPr>
            <p:ph idx="1"/>
          </p:nvPr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91970" y="1124744"/>
            <a:ext cx="2322351" cy="208266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Reclamation</a:t>
            </a:r>
            <a:r>
              <a:rPr lang="pl-PL" dirty="0"/>
              <a:t> </a:t>
            </a:r>
            <a:r>
              <a:rPr lang="pl-PL" dirty="0" err="1"/>
              <a:t>treatment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5194920" cy="452596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pl-PL" b="1" dirty="0" err="1"/>
              <a:t>Reclamation</a:t>
            </a:r>
            <a:r>
              <a:rPr lang="pl-PL" b="1" dirty="0"/>
              <a:t> </a:t>
            </a:r>
            <a:r>
              <a:rPr lang="pl-PL" b="1" dirty="0" err="1"/>
              <a:t>treatment</a:t>
            </a:r>
            <a:r>
              <a:rPr lang="pl-PL" b="1" dirty="0"/>
              <a:t> </a:t>
            </a:r>
            <a:r>
              <a:rPr lang="pl-PL" dirty="0" err="1"/>
              <a:t>started</a:t>
            </a:r>
            <a:r>
              <a:rPr lang="pl-PL" dirty="0"/>
              <a:t> in </a:t>
            </a:r>
            <a:r>
              <a:rPr lang="pl-PL" b="1" dirty="0"/>
              <a:t>1993</a:t>
            </a:r>
            <a:r>
              <a:rPr lang="pl-PL" dirty="0"/>
              <a:t> and </a:t>
            </a:r>
            <a:r>
              <a:rPr lang="pl-PL" b="1" dirty="0" err="1"/>
              <a:t>included</a:t>
            </a:r>
            <a:r>
              <a:rPr lang="pl-PL" dirty="0"/>
              <a:t>:</a:t>
            </a:r>
          </a:p>
          <a:p>
            <a:r>
              <a:rPr lang="pl-PL" dirty="0" err="1"/>
              <a:t>Removing</a:t>
            </a:r>
            <a:r>
              <a:rPr lang="pl-PL" dirty="0"/>
              <a:t> </a:t>
            </a:r>
            <a:r>
              <a:rPr lang="pl-PL" dirty="0" err="1"/>
              <a:t>main</a:t>
            </a:r>
            <a:r>
              <a:rPr lang="pl-PL" dirty="0"/>
              <a:t> </a:t>
            </a:r>
            <a:r>
              <a:rPr lang="pl-PL" b="1" dirty="0" err="1"/>
              <a:t>infrastructure</a:t>
            </a:r>
            <a:r>
              <a:rPr lang="pl-PL" b="1" dirty="0"/>
              <a:t> </a:t>
            </a:r>
            <a:r>
              <a:rPr lang="pl-PL" sz="2300" dirty="0"/>
              <a:t>(</a:t>
            </a:r>
            <a:r>
              <a:rPr lang="pl-PL" sz="2300" dirty="0" err="1"/>
              <a:t>wells</a:t>
            </a:r>
            <a:r>
              <a:rPr lang="pl-PL" sz="2300" dirty="0"/>
              <a:t>, </a:t>
            </a:r>
            <a:r>
              <a:rPr lang="pl-PL" sz="2300" dirty="0" err="1"/>
              <a:t>pipelines</a:t>
            </a:r>
            <a:r>
              <a:rPr lang="pl-PL" sz="2300" dirty="0"/>
              <a:t>, </a:t>
            </a:r>
            <a:r>
              <a:rPr lang="pl-PL" sz="2300" dirty="0" err="1"/>
              <a:t>access</a:t>
            </a:r>
            <a:r>
              <a:rPr lang="pl-PL" sz="2300" dirty="0"/>
              <a:t> </a:t>
            </a:r>
            <a:r>
              <a:rPr lang="pl-PL" sz="2300" dirty="0" err="1"/>
              <a:t>roads</a:t>
            </a:r>
            <a:r>
              <a:rPr lang="pl-PL" sz="2300" dirty="0"/>
              <a:t>);</a:t>
            </a:r>
          </a:p>
          <a:p>
            <a:r>
              <a:rPr lang="pl-PL" dirty="0" err="1"/>
              <a:t>Improving</a:t>
            </a:r>
            <a:r>
              <a:rPr lang="pl-PL" dirty="0"/>
              <a:t> </a:t>
            </a:r>
            <a:r>
              <a:rPr lang="pl-PL" dirty="0" err="1"/>
              <a:t>hydrographic</a:t>
            </a:r>
            <a:r>
              <a:rPr lang="pl-PL" dirty="0"/>
              <a:t> </a:t>
            </a:r>
            <a:r>
              <a:rPr lang="pl-PL" dirty="0" err="1"/>
              <a:t>condition</a:t>
            </a:r>
            <a:r>
              <a:rPr lang="pl-PL" dirty="0"/>
              <a:t>, </a:t>
            </a:r>
            <a:r>
              <a:rPr lang="pl-PL" dirty="0" err="1"/>
              <a:t>landscaping</a:t>
            </a:r>
            <a:r>
              <a:rPr lang="pl-PL" dirty="0"/>
              <a:t>, </a:t>
            </a:r>
          </a:p>
          <a:p>
            <a:r>
              <a:rPr lang="pl-PL" b="1" dirty="0" err="1"/>
              <a:t>neutralizing</a:t>
            </a:r>
            <a:r>
              <a:rPr lang="pl-PL" b="1" dirty="0"/>
              <a:t> the </a:t>
            </a:r>
            <a:r>
              <a:rPr lang="pl-PL" b="1" dirty="0" err="1"/>
              <a:t>pH</a:t>
            </a:r>
            <a:r>
              <a:rPr lang="pl-PL" b="1" dirty="0"/>
              <a:t> </a:t>
            </a:r>
            <a:r>
              <a:rPr lang="pl-PL" dirty="0"/>
              <a:t>by </a:t>
            </a:r>
            <a:r>
              <a:rPr lang="pl-PL" dirty="0" err="1"/>
              <a:t>liming</a:t>
            </a:r>
            <a:r>
              <a:rPr lang="pl-PL" dirty="0"/>
              <a:t>:</a:t>
            </a:r>
          </a:p>
          <a:p>
            <a:pPr lvl="1"/>
            <a:r>
              <a:rPr lang="pl-PL" sz="2400" dirty="0"/>
              <a:t>400-500 Mg ha</a:t>
            </a:r>
            <a:r>
              <a:rPr lang="pl-PL" sz="2400" baseline="30000" dirty="0"/>
              <a:t>-1</a:t>
            </a:r>
            <a:r>
              <a:rPr lang="pl-PL" sz="2400" dirty="0"/>
              <a:t> of </a:t>
            </a:r>
            <a:r>
              <a:rPr lang="pl-PL" sz="2400" b="1" dirty="0" err="1"/>
              <a:t>sludge</a:t>
            </a:r>
            <a:r>
              <a:rPr lang="pl-PL" sz="2400" b="1" dirty="0"/>
              <a:t> </a:t>
            </a:r>
            <a:r>
              <a:rPr lang="pl-PL" sz="2400" b="1" dirty="0" err="1"/>
              <a:t>lime</a:t>
            </a:r>
            <a:r>
              <a:rPr lang="pl-PL" sz="2400" b="1" dirty="0"/>
              <a:t>;</a:t>
            </a:r>
          </a:p>
          <a:p>
            <a:pPr lvl="1"/>
            <a:r>
              <a:rPr lang="pl-PL" sz="2400" b="1" dirty="0" err="1"/>
              <a:t>Fertylizing</a:t>
            </a:r>
            <a:r>
              <a:rPr lang="pl-PL" sz="2400" dirty="0"/>
              <a:t> 70 kg ha</a:t>
            </a:r>
            <a:r>
              <a:rPr lang="pl-PL" sz="2400" baseline="30000" dirty="0"/>
              <a:t>-1</a:t>
            </a:r>
            <a:r>
              <a:rPr lang="pl-PL" sz="2400" dirty="0"/>
              <a:t> P</a:t>
            </a:r>
            <a:r>
              <a:rPr lang="pl-PL" sz="2400" baseline="-25000" dirty="0"/>
              <a:t>2</a:t>
            </a:r>
            <a:r>
              <a:rPr lang="pl-PL" sz="2400" dirty="0"/>
              <a:t>O</a:t>
            </a:r>
            <a:r>
              <a:rPr lang="pl-PL" sz="2400" baseline="-25000" dirty="0"/>
              <a:t>5,</a:t>
            </a:r>
            <a:r>
              <a:rPr lang="pl-PL" sz="2400" dirty="0"/>
              <a:t> 60 kg ha</a:t>
            </a:r>
            <a:r>
              <a:rPr lang="pl-PL" sz="2400" baseline="30000" dirty="0"/>
              <a:t>-1</a:t>
            </a:r>
            <a:r>
              <a:rPr lang="pl-PL" sz="2400" dirty="0"/>
              <a:t> K</a:t>
            </a:r>
            <a:r>
              <a:rPr lang="pl-PL" sz="2400" baseline="-25000" dirty="0"/>
              <a:t>2</a:t>
            </a:r>
            <a:r>
              <a:rPr lang="pl-PL" sz="2400" dirty="0"/>
              <a:t>O;</a:t>
            </a:r>
          </a:p>
          <a:p>
            <a:pPr lvl="1"/>
            <a:r>
              <a:rPr lang="pl-PL" sz="2400" dirty="0" err="1"/>
              <a:t>Sewing</a:t>
            </a:r>
            <a:r>
              <a:rPr lang="pl-PL" sz="2400" dirty="0"/>
              <a:t> </a:t>
            </a:r>
            <a:r>
              <a:rPr lang="pl-PL" sz="2400" b="1" dirty="0" err="1"/>
              <a:t>grasses</a:t>
            </a:r>
            <a:r>
              <a:rPr lang="pl-PL" sz="2400" dirty="0"/>
              <a:t>;</a:t>
            </a:r>
          </a:p>
          <a:p>
            <a:pPr lvl="1"/>
            <a:r>
              <a:rPr lang="pl-PL" sz="2400" b="1" dirty="0" err="1"/>
              <a:t>Afforestation</a:t>
            </a:r>
            <a:r>
              <a:rPr lang="pl-PL" sz="2400" dirty="0"/>
              <a:t> by </a:t>
            </a:r>
            <a:r>
              <a:rPr lang="pl-PL" sz="2400" dirty="0" err="1"/>
              <a:t>Scots</a:t>
            </a:r>
            <a:r>
              <a:rPr lang="pl-PL" sz="2400" dirty="0"/>
              <a:t> </a:t>
            </a:r>
            <a:r>
              <a:rPr lang="pl-PL" sz="2400" dirty="0" err="1"/>
              <a:t>pine</a:t>
            </a:r>
            <a:r>
              <a:rPr lang="pl-PL" sz="2400" dirty="0"/>
              <a:t>, </a:t>
            </a:r>
            <a:r>
              <a:rPr lang="pl-PL" sz="2400" dirty="0" err="1"/>
              <a:t>silver</a:t>
            </a:r>
            <a:r>
              <a:rPr lang="pl-PL" sz="2400" dirty="0"/>
              <a:t> </a:t>
            </a:r>
            <a:r>
              <a:rPr lang="pl-PL" sz="2400" dirty="0" err="1"/>
              <a:t>birch</a:t>
            </a:r>
            <a:r>
              <a:rPr lang="pl-PL" sz="2400" dirty="0"/>
              <a:t> and </a:t>
            </a:r>
            <a:r>
              <a:rPr lang="pl-PL" sz="2400" dirty="0" err="1"/>
              <a:t>boreal</a:t>
            </a:r>
            <a:r>
              <a:rPr lang="pl-PL" sz="2400" dirty="0"/>
              <a:t> </a:t>
            </a:r>
            <a:r>
              <a:rPr lang="pl-PL" sz="2400" dirty="0" err="1"/>
              <a:t>oak</a:t>
            </a:r>
            <a:endParaRPr lang="pl-PL" sz="2400" dirty="0"/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F5041-58F6-4C47-A4C2-07EC7D1E79E6}" type="slidenum">
              <a:rPr lang="pl-PL" smtClean="0"/>
              <a:pPr/>
              <a:t>6</a:t>
            </a:fld>
            <a:endParaRPr lang="pl-PL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42554" y="1195919"/>
            <a:ext cx="2669101" cy="1777621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42554" y="2999783"/>
            <a:ext cx="2664296" cy="1774421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42554" y="4881498"/>
            <a:ext cx="2711145" cy="1800200"/>
          </a:xfrm>
          <a:prstGeom prst="rect">
            <a:avLst/>
          </a:prstGeom>
        </p:spPr>
      </p:pic>
      <p:sp>
        <p:nvSpPr>
          <p:cNvPr id="9" name="pole tekstowe 8"/>
          <p:cNvSpPr txBox="1"/>
          <p:nvPr/>
        </p:nvSpPr>
        <p:spPr>
          <a:xfrm>
            <a:off x="5868144" y="4713158"/>
            <a:ext cx="194421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800" dirty="0"/>
              <a:t>Photo by </a:t>
            </a:r>
            <a:r>
              <a:rPr lang="pl-PL" sz="800" dirty="0" err="1"/>
              <a:t>J.Likus</a:t>
            </a:r>
            <a:r>
              <a:rPr lang="pl-PL" sz="800" dirty="0"/>
              <a:t>-Cieślik</a:t>
            </a:r>
          </a:p>
        </p:txBody>
      </p:sp>
      <p:sp>
        <p:nvSpPr>
          <p:cNvPr id="10" name="pole tekstowe 9"/>
          <p:cNvSpPr txBox="1"/>
          <p:nvPr/>
        </p:nvSpPr>
        <p:spPr>
          <a:xfrm>
            <a:off x="5855865" y="6659635"/>
            <a:ext cx="194421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800" dirty="0"/>
              <a:t>Photo by Geoportal.gov.pl</a:t>
            </a:r>
          </a:p>
        </p:txBody>
      </p:sp>
    </p:spTree>
    <p:extLst>
      <p:ext uri="{BB962C8B-B14F-4D97-AF65-F5344CB8AC3E}">
        <p14:creationId xmlns:p14="http://schemas.microsoft.com/office/powerpoint/2010/main" val="2573584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a 4"/>
          <p:cNvGrpSpPr/>
          <p:nvPr/>
        </p:nvGrpSpPr>
        <p:grpSpPr>
          <a:xfrm>
            <a:off x="4296406" y="1988440"/>
            <a:ext cx="5028122" cy="3600400"/>
            <a:chOff x="4296406" y="1988440"/>
            <a:chExt cx="5028122" cy="3600400"/>
          </a:xfrm>
        </p:grpSpPr>
        <p:pic>
          <p:nvPicPr>
            <p:cNvPr id="1028" name="Picture 4" descr="H:\AA\rysunek 3.jpg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96406" y="1988840"/>
              <a:ext cx="5028122" cy="3600000"/>
            </a:xfrm>
            <a:prstGeom prst="rect">
              <a:avLst/>
            </a:prstGeom>
            <a:noFill/>
          </p:spPr>
        </p:pic>
        <p:pic>
          <p:nvPicPr>
            <p:cNvPr id="4" name="Obraz 3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308304" y="1988440"/>
              <a:ext cx="1584176" cy="648072"/>
            </a:xfrm>
            <a:prstGeom prst="rect">
              <a:avLst/>
            </a:prstGeom>
          </p:spPr>
        </p:pic>
      </p:grp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3100" dirty="0" err="1"/>
              <a:t>Methods</a:t>
            </a:r>
            <a:r>
              <a:rPr lang="pl-PL" sz="3100" dirty="0"/>
              <a:t> </a:t>
            </a:r>
            <a:br>
              <a:rPr lang="pl-PL" dirty="0"/>
            </a:br>
            <a:r>
              <a:rPr lang="pl-PL" dirty="0"/>
              <a:t> </a:t>
            </a:r>
            <a:r>
              <a:rPr lang="en-US" sz="2200" b="1" dirty="0"/>
              <a:t>Assessment of the degree and spatial </a:t>
            </a:r>
            <a:r>
              <a:rPr lang="pl-PL" sz="2200" b="1" dirty="0" err="1"/>
              <a:t>distribution</a:t>
            </a:r>
            <a:r>
              <a:rPr lang="en-US" sz="2200" b="1" dirty="0"/>
              <a:t> of </a:t>
            </a:r>
            <a:r>
              <a:rPr lang="pl-PL" sz="2200" b="1" dirty="0" err="1"/>
              <a:t>sulfur</a:t>
            </a:r>
            <a:r>
              <a:rPr lang="pl-PL" sz="2200" b="1" dirty="0"/>
              <a:t> </a:t>
            </a:r>
            <a:r>
              <a:rPr lang="en-US" sz="2200" b="1" dirty="0"/>
              <a:t>soil contamination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0" y="1916832"/>
            <a:ext cx="5086400" cy="4525963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pl-PL" sz="4200" b="1" dirty="0">
                <a:solidFill>
                  <a:srgbClr val="00B050"/>
                </a:solidFill>
              </a:rPr>
              <a:t>88</a:t>
            </a:r>
            <a:r>
              <a:rPr lang="pl-PL" b="1" dirty="0">
                <a:solidFill>
                  <a:srgbClr val="00B050"/>
                </a:solidFill>
              </a:rPr>
              <a:t> </a:t>
            </a:r>
            <a:r>
              <a:rPr lang="pl-PL" sz="3800" b="1" dirty="0" err="1">
                <a:solidFill>
                  <a:srgbClr val="00B050"/>
                </a:solidFill>
              </a:rPr>
              <a:t>research</a:t>
            </a:r>
            <a:r>
              <a:rPr lang="pl-PL" sz="3800" b="1" dirty="0">
                <a:solidFill>
                  <a:srgbClr val="00B050"/>
                </a:solidFill>
              </a:rPr>
              <a:t> </a:t>
            </a:r>
            <a:r>
              <a:rPr lang="pl-PL" sz="3800" b="1" dirty="0" err="1">
                <a:solidFill>
                  <a:srgbClr val="00B050"/>
                </a:solidFill>
              </a:rPr>
              <a:t>points</a:t>
            </a:r>
            <a:r>
              <a:rPr lang="pl-PL" dirty="0"/>
              <a:t>:</a:t>
            </a:r>
          </a:p>
          <a:p>
            <a:r>
              <a:rPr lang="pl-PL" dirty="0" err="1"/>
              <a:t>Soil</a:t>
            </a:r>
            <a:r>
              <a:rPr lang="pl-PL" dirty="0"/>
              <a:t> </a:t>
            </a:r>
            <a:r>
              <a:rPr lang="pl-PL" dirty="0" err="1"/>
              <a:t>samples</a:t>
            </a:r>
            <a:r>
              <a:rPr lang="pl-PL" dirty="0"/>
              <a:t> from </a:t>
            </a:r>
            <a:r>
              <a:rPr lang="pl-PL" dirty="0" err="1"/>
              <a:t>toplayer</a:t>
            </a:r>
            <a:r>
              <a:rPr lang="pl-PL" dirty="0"/>
              <a:t> </a:t>
            </a:r>
            <a:r>
              <a:rPr lang="pl-PL" b="1" dirty="0"/>
              <a:t>0-20 cm:</a:t>
            </a:r>
          </a:p>
          <a:p>
            <a:pPr lvl="1"/>
            <a:r>
              <a:rPr lang="pl-PL" dirty="0" err="1"/>
              <a:t>Soil</a:t>
            </a:r>
            <a:r>
              <a:rPr lang="pl-PL" dirty="0"/>
              <a:t> </a:t>
            </a:r>
            <a:r>
              <a:rPr lang="pl-PL" dirty="0" err="1"/>
              <a:t>composiion</a:t>
            </a:r>
            <a:r>
              <a:rPr lang="pl-PL" dirty="0"/>
              <a:t>,</a:t>
            </a:r>
          </a:p>
          <a:p>
            <a:pPr lvl="1"/>
            <a:r>
              <a:rPr lang="pl-PL" dirty="0" err="1"/>
              <a:t>pH</a:t>
            </a:r>
            <a:r>
              <a:rPr lang="pl-PL" dirty="0"/>
              <a:t>, </a:t>
            </a:r>
          </a:p>
          <a:p>
            <a:pPr lvl="1"/>
            <a:r>
              <a:rPr lang="pl-PL" dirty="0"/>
              <a:t>EC,</a:t>
            </a:r>
          </a:p>
          <a:p>
            <a:pPr lvl="1"/>
            <a:r>
              <a:rPr lang="pl-PL" dirty="0" err="1"/>
              <a:t>Coi</a:t>
            </a:r>
            <a:r>
              <a:rPr lang="pl-PL" dirty="0"/>
              <a:t> </a:t>
            </a:r>
            <a:r>
              <a:rPr lang="pl-PL" dirty="0" err="1"/>
              <a:t>organic</a:t>
            </a:r>
            <a:r>
              <a:rPr lang="pl-PL" dirty="0"/>
              <a:t> </a:t>
            </a:r>
            <a:r>
              <a:rPr lang="pl-PL" dirty="0" err="1"/>
              <a:t>carbon</a:t>
            </a:r>
            <a:r>
              <a:rPr lang="pl-PL" dirty="0"/>
              <a:t> (SOC), </a:t>
            </a:r>
          </a:p>
          <a:p>
            <a:pPr lvl="1"/>
            <a:r>
              <a:rPr lang="pl-PL" dirty="0"/>
              <a:t>Total </a:t>
            </a:r>
            <a:r>
              <a:rPr lang="pl-PL" dirty="0" err="1"/>
              <a:t>ntrogen</a:t>
            </a:r>
            <a:r>
              <a:rPr lang="pl-PL" dirty="0"/>
              <a:t> (N</a:t>
            </a:r>
            <a:r>
              <a:rPr lang="pl-PL" baseline="-25000" dirty="0"/>
              <a:t>T</a:t>
            </a:r>
            <a:r>
              <a:rPr lang="pl-PL" dirty="0"/>
              <a:t>),</a:t>
            </a:r>
          </a:p>
          <a:p>
            <a:pPr lvl="1"/>
            <a:r>
              <a:rPr lang="pl-PL" dirty="0" err="1"/>
              <a:t>Toal</a:t>
            </a:r>
            <a:r>
              <a:rPr lang="pl-PL" dirty="0"/>
              <a:t> </a:t>
            </a:r>
            <a:r>
              <a:rPr lang="pl-PL" dirty="0" err="1"/>
              <a:t>slfur</a:t>
            </a:r>
            <a:r>
              <a:rPr lang="pl-PL" dirty="0"/>
              <a:t> (S</a:t>
            </a:r>
            <a:r>
              <a:rPr lang="pl-PL" baseline="-25000" dirty="0"/>
              <a:t>T</a:t>
            </a:r>
            <a:r>
              <a:rPr lang="pl-PL" dirty="0"/>
              <a:t>),</a:t>
            </a:r>
          </a:p>
          <a:p>
            <a:pPr lvl="1"/>
            <a:endParaRPr lang="pl-PL" dirty="0"/>
          </a:p>
          <a:p>
            <a:pPr marL="342900" lvl="1" indent="-342900">
              <a:buFont typeface="Arial" pitchFamily="34" charset="0"/>
              <a:buChar char="•"/>
            </a:pPr>
            <a:r>
              <a:rPr lang="pl-PL" sz="3300" dirty="0"/>
              <a:t>The </a:t>
            </a:r>
            <a:r>
              <a:rPr lang="pl-PL" sz="3300" dirty="0" err="1"/>
              <a:t>degree</a:t>
            </a:r>
            <a:r>
              <a:rPr lang="pl-PL" sz="3300" dirty="0"/>
              <a:t> of </a:t>
            </a:r>
            <a:r>
              <a:rPr lang="pl-PL" sz="3300" dirty="0" err="1"/>
              <a:t>sulfur</a:t>
            </a:r>
            <a:r>
              <a:rPr lang="pl-PL" sz="3300" dirty="0"/>
              <a:t> </a:t>
            </a:r>
            <a:r>
              <a:rPr lang="pl-PL" sz="3300" dirty="0" err="1"/>
              <a:t>soil</a:t>
            </a:r>
            <a:r>
              <a:rPr lang="pl-PL" sz="3300" dirty="0"/>
              <a:t> </a:t>
            </a:r>
            <a:r>
              <a:rPr lang="pl-PL" sz="3300" dirty="0" err="1"/>
              <a:t>contamination</a:t>
            </a:r>
            <a:r>
              <a:rPr lang="pl-PL" sz="3300" dirty="0"/>
              <a:t> </a:t>
            </a:r>
            <a:r>
              <a:rPr lang="pl-PL" sz="3300" dirty="0" err="1"/>
              <a:t>basis</a:t>
            </a:r>
            <a:r>
              <a:rPr lang="pl-PL" sz="3300" dirty="0"/>
              <a:t> on </a:t>
            </a:r>
            <a:r>
              <a:rPr lang="pl-PL" sz="3300" dirty="0" err="1"/>
              <a:t>polish</a:t>
            </a:r>
            <a:r>
              <a:rPr lang="pl-PL" sz="3300" dirty="0"/>
              <a:t> </a:t>
            </a:r>
            <a:r>
              <a:rPr lang="pl-PL" sz="3300" dirty="0" err="1"/>
              <a:t>standards</a:t>
            </a:r>
            <a:r>
              <a:rPr lang="pl-PL" sz="3300" dirty="0"/>
              <a:t> by </a:t>
            </a:r>
            <a:r>
              <a:rPr lang="en-US" sz="3600" dirty="0"/>
              <a:t>Institute of Soil Cultivation and Fertilization</a:t>
            </a:r>
            <a:endParaRPr lang="pl-PL" sz="4000" b="1" dirty="0"/>
          </a:p>
          <a:p>
            <a:pPr marL="342900" lvl="1" indent="-342900">
              <a:buFont typeface="Arial" pitchFamily="34" charset="0"/>
              <a:buChar char="•"/>
            </a:pPr>
            <a:endParaRPr lang="pl-PL" sz="3300" dirty="0"/>
          </a:p>
          <a:p>
            <a:r>
              <a:rPr lang="en-US" sz="3600" dirty="0"/>
              <a:t>assessment of land cover by vegetation</a:t>
            </a:r>
            <a:r>
              <a:rPr lang="pl-PL" sz="3600" dirty="0"/>
              <a:t> (</a:t>
            </a:r>
            <a:r>
              <a:rPr lang="pl-PL" sz="3600" dirty="0" err="1"/>
              <a:t>bais</a:t>
            </a:r>
            <a:r>
              <a:rPr lang="pl-PL" sz="3600" dirty="0"/>
              <a:t> on </a:t>
            </a:r>
            <a:r>
              <a:rPr lang="pl-PL" sz="3400" dirty="0"/>
              <a:t>Braun-</a:t>
            </a:r>
            <a:r>
              <a:rPr lang="pl-PL" sz="3400" dirty="0" err="1"/>
              <a:t>Blanquet</a:t>
            </a:r>
            <a:r>
              <a:rPr lang="pl-PL" sz="3400" dirty="0"/>
              <a:t> </a:t>
            </a:r>
            <a:r>
              <a:rPr lang="pl-PL" sz="3400" dirty="0" err="1"/>
              <a:t>scale</a:t>
            </a:r>
            <a:r>
              <a:rPr lang="pl-PL" sz="3400" dirty="0"/>
              <a:t>) on the </a:t>
            </a:r>
            <a:r>
              <a:rPr lang="pl-PL" sz="3400" dirty="0" err="1"/>
              <a:t>circular</a:t>
            </a:r>
            <a:r>
              <a:rPr lang="pl-PL" sz="3400" dirty="0"/>
              <a:t> </a:t>
            </a:r>
            <a:r>
              <a:rPr lang="pl-PL" sz="3400" dirty="0" err="1"/>
              <a:t>plots</a:t>
            </a:r>
            <a:r>
              <a:rPr lang="pl-PL" sz="3400" dirty="0"/>
              <a:t> </a:t>
            </a:r>
            <a:br>
              <a:rPr lang="pl-PL" sz="3400" dirty="0"/>
            </a:br>
            <a:r>
              <a:rPr lang="pl-PL" sz="3400" dirty="0"/>
              <a:t>(r=5,64 m, 100 m</a:t>
            </a:r>
            <a:r>
              <a:rPr lang="pl-PL" sz="3400" baseline="30000" dirty="0"/>
              <a:t>2</a:t>
            </a:r>
            <a:r>
              <a:rPr lang="pl-PL" sz="3400" dirty="0"/>
              <a:t> )</a:t>
            </a:r>
          </a:p>
          <a:p>
            <a:endParaRPr lang="pl-PL" sz="3400" baseline="30000" dirty="0"/>
          </a:p>
          <a:p>
            <a:endParaRPr lang="pl-PL" baseline="30000" dirty="0"/>
          </a:p>
        </p:txBody>
      </p:sp>
      <p:sp>
        <p:nvSpPr>
          <p:cNvPr id="6" name="pole tekstowe 5"/>
          <p:cNvSpPr txBox="1"/>
          <p:nvPr/>
        </p:nvSpPr>
        <p:spPr>
          <a:xfrm>
            <a:off x="5004048" y="5589240"/>
            <a:ext cx="41681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000" dirty="0"/>
              <a:t>Fig. 3. </a:t>
            </a:r>
            <a:r>
              <a:rPr lang="pl-PL" sz="1000" dirty="0" err="1"/>
              <a:t>Schem</a:t>
            </a:r>
            <a:r>
              <a:rPr lang="pl-PL" sz="1000" dirty="0"/>
              <a:t> of </a:t>
            </a:r>
            <a:r>
              <a:rPr lang="pl-PL" sz="1000" dirty="0" err="1"/>
              <a:t>research</a:t>
            </a:r>
            <a:r>
              <a:rPr lang="pl-PL" sz="1000" dirty="0"/>
              <a:t> </a:t>
            </a:r>
            <a:r>
              <a:rPr lang="pl-PL" sz="1000" dirty="0" err="1"/>
              <a:t>points</a:t>
            </a:r>
            <a:r>
              <a:rPr lang="pl-PL" sz="1000" dirty="0"/>
              <a:t>  </a:t>
            </a:r>
            <a:r>
              <a:rPr lang="pl-PL" sz="1000" dirty="0" err="1"/>
              <a:t>location</a:t>
            </a:r>
            <a:r>
              <a:rPr lang="pl-PL" sz="1000" dirty="0"/>
              <a:t> on </a:t>
            </a:r>
            <a:r>
              <a:rPr lang="pl-PL" sz="1000" dirty="0" err="1"/>
              <a:t>reclaimed</a:t>
            </a:r>
            <a:r>
              <a:rPr lang="pl-PL" sz="1000" dirty="0"/>
              <a:t> and </a:t>
            </a:r>
            <a:r>
              <a:rPr lang="pl-PL" sz="1000" dirty="0" err="1"/>
              <a:t>afforested</a:t>
            </a:r>
            <a:r>
              <a:rPr lang="pl-PL" sz="1000" dirty="0"/>
              <a:t> FSMJ </a:t>
            </a:r>
          </a:p>
          <a:p>
            <a:r>
              <a:rPr lang="pl-PL" sz="1000" dirty="0" err="1"/>
              <a:t>area</a:t>
            </a:r>
            <a:endParaRPr lang="pl-PL" sz="1000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F5041-58F6-4C47-A4C2-07EC7D1E79E6}" type="slidenum">
              <a:rPr lang="pl-PL" smtClean="0"/>
              <a:pPr/>
              <a:t>7</a:t>
            </a:fld>
            <a:endParaRPr lang="pl-PL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51520" y="1340768"/>
            <a:ext cx="8640960" cy="2376264"/>
          </a:xfrm>
        </p:spPr>
        <p:txBody>
          <a:bodyPr>
            <a:normAutofit fontScale="70000" lnSpcReduction="20000"/>
          </a:bodyPr>
          <a:lstStyle/>
          <a:p>
            <a:r>
              <a:rPr lang="pl-PL" sz="3800" b="1" dirty="0">
                <a:solidFill>
                  <a:srgbClr val="00B050"/>
                </a:solidFill>
              </a:rPr>
              <a:t>15 monitoring </a:t>
            </a:r>
            <a:r>
              <a:rPr lang="pl-PL" sz="3800" b="1" dirty="0" err="1">
                <a:solidFill>
                  <a:srgbClr val="00B050"/>
                </a:solidFill>
              </a:rPr>
              <a:t>points</a:t>
            </a:r>
            <a:r>
              <a:rPr lang="pl-PL" sz="3800" b="1" dirty="0">
                <a:solidFill>
                  <a:srgbClr val="00B050"/>
                </a:solidFill>
              </a:rPr>
              <a:t> </a:t>
            </a:r>
            <a:r>
              <a:rPr lang="pl-PL" sz="3800" dirty="0"/>
              <a:t>on </a:t>
            </a:r>
            <a:r>
              <a:rPr lang="pl-PL" sz="3800" dirty="0" err="1"/>
              <a:t>streams</a:t>
            </a:r>
            <a:r>
              <a:rPr lang="pl-PL" sz="3800" dirty="0"/>
              <a:t> and </a:t>
            </a:r>
            <a:r>
              <a:rPr lang="pl-PL" sz="3800" dirty="0" err="1"/>
              <a:t>pounds</a:t>
            </a:r>
            <a:endParaRPr lang="pl-PL" dirty="0"/>
          </a:p>
          <a:p>
            <a:pPr>
              <a:buNone/>
            </a:pPr>
            <a:r>
              <a:rPr lang="pl-PL" dirty="0"/>
              <a:t>	</a:t>
            </a:r>
            <a:r>
              <a:rPr lang="pl-PL" b="1" dirty="0"/>
              <a:t>in </a:t>
            </a:r>
            <a:r>
              <a:rPr lang="pl-PL" b="1" dirty="0" err="1"/>
              <a:t>four</a:t>
            </a:r>
            <a:r>
              <a:rPr lang="pl-PL" b="1" dirty="0"/>
              <a:t> </a:t>
            </a:r>
            <a:r>
              <a:rPr lang="pl-PL" b="1" dirty="0" err="1"/>
              <a:t>seasons</a:t>
            </a:r>
            <a:r>
              <a:rPr lang="pl-PL" b="1" dirty="0"/>
              <a:t>: </a:t>
            </a:r>
            <a:r>
              <a:rPr lang="pl-PL" b="1" dirty="0" err="1"/>
              <a:t>summer</a:t>
            </a:r>
            <a:r>
              <a:rPr lang="pl-PL" b="1" dirty="0"/>
              <a:t>, </a:t>
            </a:r>
            <a:r>
              <a:rPr lang="pl-PL" b="1" dirty="0" err="1"/>
              <a:t>autumn</a:t>
            </a:r>
            <a:r>
              <a:rPr lang="pl-PL" b="1" dirty="0"/>
              <a:t>, </a:t>
            </a:r>
            <a:r>
              <a:rPr lang="pl-PL" b="1" dirty="0" err="1"/>
              <a:t>winter</a:t>
            </a:r>
            <a:r>
              <a:rPr lang="pl-PL" b="1" dirty="0"/>
              <a:t> and spring</a:t>
            </a:r>
          </a:p>
          <a:p>
            <a:pPr>
              <a:buNone/>
            </a:pPr>
            <a:endParaRPr lang="pl-PL" dirty="0"/>
          </a:p>
          <a:p>
            <a:r>
              <a:rPr lang="pl-PL" dirty="0" err="1"/>
              <a:t>analyses</a:t>
            </a:r>
            <a:r>
              <a:rPr lang="pl-PL" dirty="0"/>
              <a:t>:</a:t>
            </a:r>
          </a:p>
          <a:p>
            <a:pPr lvl="1"/>
            <a:r>
              <a:rPr lang="pl-PL" dirty="0" err="1"/>
              <a:t>pH</a:t>
            </a:r>
            <a:r>
              <a:rPr lang="pl-PL" dirty="0"/>
              <a:t>, </a:t>
            </a:r>
          </a:p>
          <a:p>
            <a:pPr lvl="1"/>
            <a:r>
              <a:rPr lang="pl-PL" dirty="0"/>
              <a:t>EC,</a:t>
            </a:r>
          </a:p>
          <a:p>
            <a:pPr lvl="1"/>
            <a:r>
              <a:rPr lang="pl-PL" dirty="0" err="1"/>
              <a:t>Ion</a:t>
            </a:r>
            <a:r>
              <a:rPr lang="pl-PL" dirty="0"/>
              <a:t> </a:t>
            </a:r>
            <a:r>
              <a:rPr lang="pl-PL" dirty="0" err="1"/>
              <a:t>composition</a:t>
            </a:r>
            <a:r>
              <a:rPr lang="pl-PL" dirty="0"/>
              <a:t> (Ca</a:t>
            </a:r>
            <a:r>
              <a:rPr lang="pl-PL" baseline="30000" dirty="0"/>
              <a:t>2+</a:t>
            </a:r>
            <a:r>
              <a:rPr lang="pl-PL" dirty="0"/>
              <a:t> Mg</a:t>
            </a:r>
            <a:r>
              <a:rPr lang="pl-PL" baseline="30000" dirty="0"/>
              <a:t>2+</a:t>
            </a:r>
            <a:r>
              <a:rPr lang="pl-PL" dirty="0"/>
              <a:t>, Na</a:t>
            </a:r>
            <a:r>
              <a:rPr lang="pl-PL" baseline="30000" dirty="0"/>
              <a:t>+</a:t>
            </a:r>
            <a:r>
              <a:rPr lang="pl-PL" dirty="0"/>
              <a:t>, NO</a:t>
            </a:r>
            <a:r>
              <a:rPr lang="pl-PL" baseline="-25000" dirty="0"/>
              <a:t>3</a:t>
            </a:r>
            <a:r>
              <a:rPr lang="pl-PL" baseline="30000" dirty="0"/>
              <a:t>–</a:t>
            </a:r>
            <a:r>
              <a:rPr lang="pl-PL" dirty="0"/>
              <a:t>, SO</a:t>
            </a:r>
            <a:r>
              <a:rPr lang="pl-PL" baseline="-25000" dirty="0"/>
              <a:t>4</a:t>
            </a:r>
            <a:r>
              <a:rPr lang="pl-PL" baseline="30000" dirty="0"/>
              <a:t>2–</a:t>
            </a:r>
            <a:r>
              <a:rPr lang="pl-PL" dirty="0"/>
              <a:t>, Cl</a:t>
            </a:r>
            <a:r>
              <a:rPr lang="pl-PL" baseline="30000" dirty="0"/>
              <a:t>–</a:t>
            </a:r>
            <a:r>
              <a:rPr lang="pl-PL" dirty="0"/>
              <a:t>, HCO</a:t>
            </a:r>
            <a:r>
              <a:rPr lang="pl-PL" baseline="-25000" dirty="0"/>
              <a:t>3</a:t>
            </a:r>
            <a:r>
              <a:rPr lang="pl-PL" baseline="30000" dirty="0"/>
              <a:t>–</a:t>
            </a:r>
            <a:r>
              <a:rPr lang="pl-PL" dirty="0"/>
              <a:t>)</a:t>
            </a:r>
          </a:p>
          <a:p>
            <a:endParaRPr lang="pl-PL" dirty="0"/>
          </a:p>
        </p:txBody>
      </p:sp>
      <p:sp>
        <p:nvSpPr>
          <p:cNvPr id="4" name="Tytuł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l-PL" sz="3100" dirty="0" err="1"/>
              <a:t>Methods</a:t>
            </a:r>
            <a:br>
              <a:rPr lang="pl-PL" dirty="0"/>
            </a:br>
            <a:r>
              <a:rPr lang="pl-PL" dirty="0"/>
              <a:t> </a:t>
            </a:r>
            <a:r>
              <a:rPr lang="pl-PL" sz="2200" b="1" dirty="0" err="1"/>
              <a:t>Chemistry</a:t>
            </a:r>
            <a:r>
              <a:rPr lang="pl-PL" sz="2200" b="1" dirty="0"/>
              <a:t> of </a:t>
            </a:r>
            <a:r>
              <a:rPr lang="pl-PL" sz="2200" b="1" dirty="0" err="1"/>
              <a:t>surface</a:t>
            </a:r>
            <a:r>
              <a:rPr lang="pl-PL" sz="2200" b="1" dirty="0"/>
              <a:t> </a:t>
            </a:r>
            <a:r>
              <a:rPr lang="pl-PL" sz="2200" b="1" dirty="0" err="1"/>
              <a:t>water</a:t>
            </a:r>
            <a:endParaRPr lang="pl-PL" b="1" dirty="0"/>
          </a:p>
        </p:txBody>
      </p:sp>
      <p:pic>
        <p:nvPicPr>
          <p:cNvPr id="4098" name="Picture 2" descr="F:\UCZELNIA\Autoreferat\Artykuł\rysunki TIFF\figure 2_col.tif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496" y="3789040"/>
            <a:ext cx="4758654" cy="2664296"/>
          </a:xfrm>
          <a:prstGeom prst="rect">
            <a:avLst/>
          </a:prstGeom>
          <a:noFill/>
        </p:spPr>
      </p:pic>
      <p:pic>
        <p:nvPicPr>
          <p:cNvPr id="4101" name="Picture 5" descr="H:\Jeziórko pobór próbek glebowych\IMG_2700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4048" y="3782865"/>
            <a:ext cx="3672408" cy="2670471"/>
          </a:xfrm>
          <a:prstGeom prst="rect">
            <a:avLst/>
          </a:prstGeom>
          <a:noFill/>
        </p:spPr>
      </p:pic>
      <p:sp>
        <p:nvSpPr>
          <p:cNvPr id="9" name="pole tekstowe 8"/>
          <p:cNvSpPr txBox="1"/>
          <p:nvPr/>
        </p:nvSpPr>
        <p:spPr>
          <a:xfrm>
            <a:off x="179512" y="6525344"/>
            <a:ext cx="191590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000" dirty="0"/>
              <a:t>Fig. 4. </a:t>
            </a:r>
            <a:r>
              <a:rPr lang="pl-PL" sz="1000" dirty="0" err="1"/>
              <a:t>Research</a:t>
            </a:r>
            <a:r>
              <a:rPr lang="pl-PL" sz="1000" dirty="0"/>
              <a:t> point </a:t>
            </a:r>
            <a:r>
              <a:rPr lang="pl-PL" sz="1000" dirty="0" err="1"/>
              <a:t>localization</a:t>
            </a:r>
            <a:endParaRPr lang="pl-PL" sz="1000" dirty="0"/>
          </a:p>
        </p:txBody>
      </p:sp>
      <p:sp>
        <p:nvSpPr>
          <p:cNvPr id="10" name="Symbol zastępczy numeru slajdu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F5041-58F6-4C47-A4C2-07EC7D1E79E6}" type="slidenum">
              <a:rPr lang="pl-PL" smtClean="0"/>
              <a:pPr/>
              <a:t>8</a:t>
            </a:fld>
            <a:endParaRPr lang="pl-PL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0" y="1412776"/>
            <a:ext cx="8892480" cy="2448272"/>
          </a:xfrm>
        </p:spPr>
        <p:txBody>
          <a:bodyPr>
            <a:normAutofit fontScale="70000" lnSpcReduction="20000"/>
          </a:bodyPr>
          <a:lstStyle/>
          <a:p>
            <a:r>
              <a:rPr lang="pl-PL" dirty="0"/>
              <a:t>3 </a:t>
            </a:r>
            <a:r>
              <a:rPr lang="pl-PL" dirty="0" err="1"/>
              <a:t>category</a:t>
            </a:r>
            <a:r>
              <a:rPr lang="pl-PL" dirty="0"/>
              <a:t> of land </a:t>
            </a:r>
            <a:r>
              <a:rPr lang="pl-PL" dirty="0" err="1"/>
              <a:t>cover</a:t>
            </a:r>
            <a:r>
              <a:rPr lang="pl-PL" dirty="0"/>
              <a:t> </a:t>
            </a:r>
            <a:r>
              <a:rPr lang="pl-PL" dirty="0" err="1"/>
              <a:t>class</a:t>
            </a:r>
            <a:r>
              <a:rPr lang="pl-PL" dirty="0"/>
              <a:t>:</a:t>
            </a:r>
          </a:p>
          <a:p>
            <a:endParaRPr lang="pl-PL" dirty="0"/>
          </a:p>
          <a:p>
            <a:pPr lvl="1"/>
            <a:r>
              <a:rPr lang="en-US" sz="3200" dirty="0"/>
              <a:t>the category of areas effectively reclaimed and afforested in </a:t>
            </a:r>
            <a:r>
              <a:rPr lang="en-US" sz="3200" b="1" dirty="0"/>
              <a:t>pine </a:t>
            </a:r>
            <a:r>
              <a:rPr lang="en-US" sz="3200" dirty="0"/>
              <a:t>stands </a:t>
            </a:r>
            <a:r>
              <a:rPr lang="pl-PL" sz="3600" b="1" dirty="0">
                <a:solidFill>
                  <a:srgbClr val="00B050"/>
                </a:solidFill>
              </a:rPr>
              <a:t>P </a:t>
            </a:r>
          </a:p>
          <a:p>
            <a:pPr lvl="1"/>
            <a:r>
              <a:rPr lang="pl-PL" sz="3200" dirty="0"/>
              <a:t>t</a:t>
            </a:r>
            <a:r>
              <a:rPr lang="en-US" sz="3200" dirty="0"/>
              <a:t>he category of areas effectively reclaimed and afforested in </a:t>
            </a:r>
            <a:r>
              <a:rPr lang="pl-PL" sz="3200" b="1" dirty="0" err="1"/>
              <a:t>birch</a:t>
            </a:r>
            <a:r>
              <a:rPr lang="en-US" sz="3200" dirty="0"/>
              <a:t> stands </a:t>
            </a:r>
            <a:r>
              <a:rPr lang="pl-PL" sz="4000" b="1" dirty="0">
                <a:solidFill>
                  <a:srgbClr val="00B050"/>
                </a:solidFill>
              </a:rPr>
              <a:t>B</a:t>
            </a:r>
            <a:r>
              <a:rPr lang="pl-PL" sz="3000" dirty="0"/>
              <a:t> </a:t>
            </a:r>
          </a:p>
          <a:p>
            <a:pPr lvl="1"/>
            <a:r>
              <a:rPr lang="pl-PL" sz="3000" b="1" dirty="0" err="1"/>
              <a:t>Degraded</a:t>
            </a:r>
            <a:r>
              <a:rPr lang="pl-PL" sz="3000" b="1" dirty="0"/>
              <a:t> </a:t>
            </a:r>
            <a:r>
              <a:rPr lang="pl-PL" sz="3000" b="1" dirty="0" err="1"/>
              <a:t>category</a:t>
            </a:r>
            <a:r>
              <a:rPr lang="pl-PL" sz="3000" b="1" dirty="0"/>
              <a:t> </a:t>
            </a:r>
            <a:r>
              <a:rPr lang="pl-PL" sz="3000" dirty="0"/>
              <a:t> </a:t>
            </a:r>
            <a:r>
              <a:rPr lang="pl-PL" sz="4000" b="1" dirty="0">
                <a:solidFill>
                  <a:srgbClr val="00B050"/>
                </a:solidFill>
              </a:rPr>
              <a:t>D</a:t>
            </a:r>
            <a:r>
              <a:rPr lang="pl-PL" sz="3000" dirty="0"/>
              <a:t> </a:t>
            </a:r>
          </a:p>
          <a:p>
            <a:pPr lvl="1"/>
            <a:endParaRPr lang="pl-PL" dirty="0"/>
          </a:p>
          <a:p>
            <a:pPr lvl="1"/>
            <a:endParaRPr lang="pl-PL" dirty="0"/>
          </a:p>
          <a:p>
            <a:pPr>
              <a:buNone/>
            </a:pPr>
            <a:endParaRPr lang="pl-PL" dirty="0"/>
          </a:p>
        </p:txBody>
      </p:sp>
      <p:sp>
        <p:nvSpPr>
          <p:cNvPr id="5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l-PL" sz="3100" dirty="0" err="1"/>
              <a:t>Methods</a:t>
            </a:r>
            <a:r>
              <a:rPr lang="pl-PL" sz="3100" dirty="0"/>
              <a:t> </a:t>
            </a:r>
            <a:br>
              <a:rPr lang="pl-PL" dirty="0"/>
            </a:br>
            <a:r>
              <a:rPr lang="pl-PL" dirty="0"/>
              <a:t> </a:t>
            </a:r>
            <a:r>
              <a:rPr lang="pl-PL" sz="2000" b="1" dirty="0" err="1"/>
              <a:t>Soil</a:t>
            </a:r>
            <a:r>
              <a:rPr lang="pl-PL" sz="2000" b="1" dirty="0"/>
              <a:t> </a:t>
            </a:r>
            <a:r>
              <a:rPr lang="pl-PL" sz="2000" b="1" dirty="0" err="1"/>
              <a:t>parameters</a:t>
            </a:r>
            <a:r>
              <a:rPr lang="pl-PL" sz="2000" b="1" dirty="0"/>
              <a:t> and </a:t>
            </a:r>
            <a:r>
              <a:rPr lang="pl-PL" sz="2000" b="1" dirty="0" err="1"/>
              <a:t>vegetation</a:t>
            </a:r>
            <a:r>
              <a:rPr lang="pl-PL" sz="2000" b="1" dirty="0"/>
              <a:t> </a:t>
            </a:r>
            <a:r>
              <a:rPr lang="pl-PL" sz="2000" b="1" dirty="0" err="1"/>
              <a:t>assessment</a:t>
            </a:r>
            <a:r>
              <a:rPr lang="pl-PL" sz="2000" b="1" dirty="0"/>
              <a:t> </a:t>
            </a:r>
            <a:endParaRPr lang="pl-PL" b="1" dirty="0"/>
          </a:p>
        </p:txBody>
      </p:sp>
      <p:sp>
        <p:nvSpPr>
          <p:cNvPr id="8" name="Symbol zastępczy numeru slajd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F5041-58F6-4C47-A4C2-07EC7D1E79E6}" type="slidenum">
              <a:rPr lang="pl-PL" smtClean="0"/>
              <a:pPr/>
              <a:t>9</a:t>
            </a:fld>
            <a:endParaRPr lang="pl-PL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11195" y="4473336"/>
            <a:ext cx="2972973" cy="19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35531" y="4473336"/>
            <a:ext cx="2972973" cy="19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859" y="4473336"/>
            <a:ext cx="2972973" cy="19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pole tekstowe 12"/>
          <p:cNvSpPr txBox="1"/>
          <p:nvPr/>
        </p:nvSpPr>
        <p:spPr>
          <a:xfrm>
            <a:off x="15822" y="4041288"/>
            <a:ext cx="7721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err="1"/>
              <a:t>cat</a:t>
            </a:r>
            <a:r>
              <a:rPr lang="pl-PL" dirty="0"/>
              <a:t>. D </a:t>
            </a:r>
          </a:p>
        </p:txBody>
      </p:sp>
      <p:sp>
        <p:nvSpPr>
          <p:cNvPr id="14" name="pole tekstowe 13"/>
          <p:cNvSpPr txBox="1"/>
          <p:nvPr/>
        </p:nvSpPr>
        <p:spPr>
          <a:xfrm>
            <a:off x="3057791" y="4041288"/>
            <a:ext cx="7480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err="1"/>
              <a:t>cat</a:t>
            </a:r>
            <a:r>
              <a:rPr lang="pl-PL" dirty="0"/>
              <a:t>. P </a:t>
            </a:r>
          </a:p>
        </p:txBody>
      </p:sp>
      <p:sp>
        <p:nvSpPr>
          <p:cNvPr id="15" name="pole tekstowe 14"/>
          <p:cNvSpPr txBox="1"/>
          <p:nvPr/>
        </p:nvSpPr>
        <p:spPr>
          <a:xfrm>
            <a:off x="6016531" y="4041288"/>
            <a:ext cx="7016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err="1"/>
              <a:t>cat</a:t>
            </a:r>
            <a:r>
              <a:rPr lang="pl-PL" dirty="0"/>
              <a:t>. B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8696</TotalTime>
  <Words>3078</Words>
  <Application>Microsoft Office PowerPoint</Application>
  <PresentationFormat>On-screen Show (4:3)</PresentationFormat>
  <Paragraphs>453</Paragraphs>
  <Slides>24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Arial</vt:lpstr>
      <vt:lpstr>Calibri</vt:lpstr>
      <vt:lpstr>Symbol</vt:lpstr>
      <vt:lpstr>Times New Roman</vt:lpstr>
      <vt:lpstr>Wingdings</vt:lpstr>
      <vt:lpstr>Motyw pakietu Office</vt:lpstr>
      <vt:lpstr>     Reclamation of sulfur borehole mine sites and environment consequences of S extraction</vt:lpstr>
      <vt:lpstr>Introduction – sulfur mining</vt:lpstr>
      <vt:lpstr>Introduction - reclamation</vt:lpstr>
      <vt:lpstr>Why the studies were conducted?</vt:lpstr>
      <vt:lpstr>Research area</vt:lpstr>
      <vt:lpstr>Reclamation treatment</vt:lpstr>
      <vt:lpstr>Methods   Assessment of the degree and spatial distribution of sulfur soil contamination</vt:lpstr>
      <vt:lpstr>Methods  Chemistry of surface water</vt:lpstr>
      <vt:lpstr>Methods   Soil parameters and vegetation assessment </vt:lpstr>
      <vt:lpstr>Methods   Soil parametries and vegetation assessment</vt:lpstr>
      <vt:lpstr>Methods   Chemistry of soil solution and the influence of organic matter in the form of a tree litter on the rate of sulfur oxidation from the soil substrate tested in the experiment under controlled conditions</vt:lpstr>
      <vt:lpstr>PowerPoint Presentation</vt:lpstr>
      <vt:lpstr>Results  Chemistry of surface water</vt:lpstr>
      <vt:lpstr>PowerPoint Presentation</vt:lpstr>
      <vt:lpstr>PowerPoint Presentation</vt:lpstr>
      <vt:lpstr>Results  Chemistry of the photosynthetic apparatus of trees and herbaceous vegetation, and the mineral condition of trees</vt:lpstr>
      <vt:lpstr>Results  Chemistry of the photosynthetic apparatus of trees and herbaceous vegetation, and the mineral condition of trees</vt:lpstr>
      <vt:lpstr>Results  Chemistry of soil solution and the influence of organic matter in the form of a tree litter on the rate of sulfur oxidation from the soil substrate tested in the experiment under controlled conditions</vt:lpstr>
      <vt:lpstr>Sumary and conclusion</vt:lpstr>
      <vt:lpstr>Sumary and conclusion</vt:lpstr>
      <vt:lpstr>Sumary and conclusion</vt:lpstr>
      <vt:lpstr>Sumary and conclusion</vt:lpstr>
      <vt:lpstr>Sumary and conclusion</vt:lpstr>
      <vt:lpstr>Thank you for attention!</vt:lpstr>
    </vt:vector>
  </TitlesOfParts>
  <Company>Acer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Wpływ podwyższonego stężenia siarki mineralnej na kształtowanie się właściwości gleb i roślinności na zrekultywowanych dla leśnictwa terenach po kopalni "Jeziórko"</dc:title>
  <dc:creator>tysia_doktorat</dc:creator>
  <cp:lastModifiedBy>Kevin Wolter</cp:lastModifiedBy>
  <cp:revision>262</cp:revision>
  <dcterms:created xsi:type="dcterms:W3CDTF">2018-07-24T09:15:11Z</dcterms:created>
  <dcterms:modified xsi:type="dcterms:W3CDTF">2019-06-17T17:52:20Z</dcterms:modified>
</cp:coreProperties>
</file>