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66" r:id="rId4"/>
    <p:sldId id="267" r:id="rId5"/>
    <p:sldId id="265" r:id="rId6"/>
    <p:sldId id="257" r:id="rId7"/>
    <p:sldId id="263" r:id="rId8"/>
    <p:sldId id="258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240ED-A17B-48E3-9E68-6F7914C7DC24}" v="5" dt="2019-05-24T20:59:08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85" d="100"/>
          <a:sy n="85" d="100"/>
        </p:scale>
        <p:origin x="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Darmody" userId="5f13fb5cfea26005" providerId="LiveId" clId="{0FF240ED-A17B-48E3-9E68-6F7914C7DC24}"/>
    <pc:docChg chg="modSld">
      <pc:chgData name="Robert Darmody" userId="5f13fb5cfea26005" providerId="LiveId" clId="{0FF240ED-A17B-48E3-9E68-6F7914C7DC24}" dt="2019-05-24T20:59:08.661" v="1"/>
      <pc:docMkLst>
        <pc:docMk/>
      </pc:docMkLst>
      <pc:sldChg chg="modTransition modAnim">
        <pc:chgData name="Robert Darmody" userId="5f13fb5cfea26005" providerId="LiveId" clId="{0FF240ED-A17B-48E3-9E68-6F7914C7DC24}" dt="2019-05-24T20:59:08.661" v="1"/>
        <pc:sldMkLst>
          <pc:docMk/>
          <pc:sldMk cId="156771275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63D9D-F9BE-4D75-A6A6-499862CC4978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BF4FF-0388-4F5D-B627-B4175884C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8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BF4FF-0388-4F5D-B627-B4175884CF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1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BF4FF-0388-4F5D-B627-B4175884CF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6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B2DF-8F30-4D0E-907B-78D9165D9B84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A58A-CAA3-4AFB-89A5-D4B01FAAAD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6576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3 to 7, 2019 Big Sky, Montana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Back to Montana: The Land of Reclamation Pioneers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397" y="5805414"/>
            <a:ext cx="1367406" cy="4207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32766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629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77"/>
            <a:ext cx="7315200" cy="3263023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4" y="25460"/>
            <a:ext cx="1463040" cy="146304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5460"/>
            <a:ext cx="1463040" cy="1463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152400"/>
            <a:ext cx="579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36th Annual Meeting of the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Society of Mining and Reclamation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48D35C-1180-469C-941E-A828F30BC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PLATINUM SPONSOR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15" y="2286000"/>
            <a:ext cx="3112970" cy="311297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0" y="1676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629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GOLD SPONSORS</a:t>
            </a:r>
            <a:endParaRPr lang="en-US" b="1" dirty="0"/>
          </a:p>
        </p:txBody>
      </p:sp>
      <p:pic>
        <p:nvPicPr>
          <p:cNvPr id="4" name="Content Placeholder 3" descr="F:\OneDrive\ASMR\National Meetings\2018 MO St Louis Meeting\Exhibitors and Sponsors\Logos\Peabody_logo_CMYK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391" y="2083031"/>
            <a:ext cx="4551218" cy="1379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1676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6629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350" y="4362696"/>
            <a:ext cx="4559300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SILVER SPONSORS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676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0" y="6629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960370"/>
            <a:ext cx="2450465" cy="1236980"/>
          </a:xfrm>
          <a:prstGeom prst="rect">
            <a:avLst/>
          </a:prstGeom>
        </p:spPr>
      </p:pic>
      <p:pic>
        <p:nvPicPr>
          <p:cNvPr id="7" name="image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8408" y="2895600"/>
            <a:ext cx="2000250" cy="1366520"/>
          </a:xfrm>
          <a:prstGeom prst="rect">
            <a:avLst/>
          </a:prstGeom>
        </p:spPr>
      </p:pic>
      <p:pic>
        <p:nvPicPr>
          <p:cNvPr id="8" name="image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3136900"/>
            <a:ext cx="2070735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EBDB-B444-437A-9BB2-52564DB29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3988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Bronze Sponsors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13716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0" y="6629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30924" y="1494343"/>
            <a:ext cx="5324685" cy="5099199"/>
            <a:chOff x="3630924" y="1494343"/>
            <a:chExt cx="5324685" cy="5099199"/>
          </a:xfrm>
        </p:grpSpPr>
        <p:pic>
          <p:nvPicPr>
            <p:cNvPr id="9" name="image7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884" y="5353598"/>
              <a:ext cx="1663700" cy="50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6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246" y="1494343"/>
              <a:ext cx="1796481" cy="66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5" descr="Foam Concepts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376" y="3184005"/>
              <a:ext cx="884431" cy="788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13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0924" y="2647427"/>
              <a:ext cx="2423795" cy="447675"/>
            </a:xfrm>
            <a:prstGeom prst="rect">
              <a:avLst/>
            </a:prstGeom>
          </p:spPr>
        </p:pic>
        <p:pic>
          <p:nvPicPr>
            <p:cNvPr id="23" name="image14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6750" y="2038356"/>
              <a:ext cx="971550" cy="1045845"/>
            </a:xfrm>
            <a:prstGeom prst="rect">
              <a:avLst/>
            </a:prstGeom>
          </p:spPr>
        </p:pic>
        <p:pic>
          <p:nvPicPr>
            <p:cNvPr id="24" name="image11.jpe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4093" y="4647792"/>
              <a:ext cx="2139315" cy="530860"/>
            </a:xfrm>
            <a:prstGeom prst="rect">
              <a:avLst/>
            </a:prstGeom>
          </p:spPr>
        </p:pic>
        <p:pic>
          <p:nvPicPr>
            <p:cNvPr id="27" name="image15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8468" y="3828583"/>
              <a:ext cx="1700530" cy="885825"/>
            </a:xfrm>
            <a:prstGeom prst="rect">
              <a:avLst/>
            </a:prstGeom>
          </p:spPr>
        </p:pic>
        <p:pic>
          <p:nvPicPr>
            <p:cNvPr id="1026" name="Picture 2" descr="MT Abandoned Mine Land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759" y="5031442"/>
              <a:ext cx="108585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53715" y="1371600"/>
            <a:ext cx="5291944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/>
              <a:t>BKS Environmental Associates, Inc.</a:t>
            </a:r>
          </a:p>
          <a:p>
            <a:pPr>
              <a:lnSpc>
                <a:spcPts val="5000"/>
              </a:lnSpc>
            </a:pPr>
            <a:r>
              <a:rPr lang="en-US" sz="2800" dirty="0"/>
              <a:t>Herrera Environmental Consultants</a:t>
            </a:r>
          </a:p>
          <a:p>
            <a:pPr>
              <a:lnSpc>
                <a:spcPts val="5000"/>
              </a:lnSpc>
            </a:pPr>
            <a:r>
              <a:rPr lang="en-US" sz="2800" dirty="0"/>
              <a:t>GeoEngineers</a:t>
            </a:r>
          </a:p>
          <a:p>
            <a:pPr>
              <a:lnSpc>
                <a:spcPts val="5000"/>
              </a:lnSpc>
            </a:pPr>
            <a:r>
              <a:rPr lang="en-US" sz="2800" dirty="0"/>
              <a:t>Foam Concepts LLC</a:t>
            </a:r>
          </a:p>
          <a:p>
            <a:pPr>
              <a:lnSpc>
                <a:spcPts val="5000"/>
              </a:lnSpc>
            </a:pPr>
            <a:r>
              <a:rPr lang="en-US" sz="2800" dirty="0"/>
              <a:t>Rocky Mountain Reclamation</a:t>
            </a:r>
          </a:p>
          <a:p>
            <a:pPr>
              <a:lnSpc>
                <a:spcPts val="5000"/>
              </a:lnSpc>
            </a:pPr>
            <a:r>
              <a:rPr lang="en-US" sz="2800" dirty="0"/>
              <a:t>Energy Laboratories Inc</a:t>
            </a:r>
          </a:p>
          <a:p>
            <a:pPr>
              <a:lnSpc>
                <a:spcPts val="5000"/>
              </a:lnSpc>
            </a:pPr>
            <a:r>
              <a:rPr lang="en-US" sz="2800" dirty="0"/>
              <a:t>Pacific Inter-Mountain Distribution</a:t>
            </a:r>
          </a:p>
          <a:p>
            <a:pPr>
              <a:lnSpc>
                <a:spcPts val="5000"/>
              </a:lnSpc>
            </a:pPr>
            <a:r>
              <a:rPr lang="en-US" sz="2800" dirty="0"/>
              <a:t>MT Abandoned Mine Lands</a:t>
            </a:r>
          </a:p>
        </p:txBody>
      </p:sp>
    </p:spTree>
    <p:extLst>
      <p:ext uri="{BB962C8B-B14F-4D97-AF65-F5344CB8AC3E}">
        <p14:creationId xmlns:p14="http://schemas.microsoft.com/office/powerpoint/2010/main" val="1567712750"/>
      </p:ext>
    </p:extLst>
  </p:cSld>
  <p:clrMapOvr>
    <a:masterClrMapping/>
  </p:clrMapOvr>
  <p:transition spd="med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4C8AFC-B177-4F2F-A5E5-402DBC191D1E}"/>
              </a:ext>
            </a:extLst>
          </p:cNvPr>
          <p:cNvSpPr txBox="1">
            <a:spLocks/>
          </p:cNvSpPr>
          <p:nvPr/>
        </p:nvSpPr>
        <p:spPr>
          <a:xfrm>
            <a:off x="662152" y="381000"/>
            <a:ext cx="7772400" cy="9143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itchFamily="34" charset="0"/>
                <a:cs typeface="Arial" pitchFamily="34" charset="0"/>
              </a:rPr>
              <a:t>Event Sponsors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1295399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6629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04800" y="1473647"/>
            <a:ext cx="7620000" cy="1571477"/>
            <a:chOff x="304800" y="1473647"/>
            <a:chExt cx="7620000" cy="1571477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04800" y="1473647"/>
              <a:ext cx="4572000" cy="1538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algn="l" defTabSz="914400" rtl="0" eaLnBrk="0" fontAlgn="base" latinLnBrk="0" hangingPunct="0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>
                  <a:ln>
                    <a:noFill/>
                  </a:ln>
                  <a:latin typeface="Bahnschrift" panose="020B0502040204020203" pitchFamily="34" charset="0"/>
                  <a:ea typeface="Calibri" panose="020F0502020204030204" pitchFamily="34" charset="0"/>
                </a:rPr>
                <a:t>Early Career Professional Event</a:t>
              </a:r>
            </a:p>
            <a:p>
              <a:pPr algn="ctr" eaLnBrk="0" fontAlgn="base" hangingPunct="0">
                <a:spcBef>
                  <a:spcPct val="0"/>
                </a:spcBef>
                <a:tabLst>
                  <a:tab pos="9966325" algn="l"/>
                </a:tabLst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Anonymous Donor</a:t>
              </a:r>
            </a:p>
            <a:p>
              <a:pPr algn="ctr" eaLnBrk="0" fontAlgn="base" hangingPunct="0">
                <a:spcBef>
                  <a:spcPct val="0"/>
                </a:spcBef>
                <a:tabLst>
                  <a:tab pos="9966325" algn="l"/>
                </a:tabLst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Inter-Mountain Labs</a:t>
              </a:r>
              <a:endParaRPr lang="en-US" altLang="en-US" sz="2000" dirty="0">
                <a:latin typeface="Bahnschrift" panose="020B0502040204020203" pitchFamily="34" charset="0"/>
              </a:endParaRPr>
            </a:p>
            <a:p>
              <a:pPr algn="ctr" defTabSz="914400" eaLnBrk="0" fontAlgn="base" hangingPunct="0">
                <a:spcBef>
                  <a:spcPct val="0"/>
                </a:spcBef>
                <a:tabLst>
                  <a:tab pos="9966325" algn="l"/>
                </a:tabLst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Virginia Tech</a:t>
              </a:r>
              <a:endParaRPr kumimoji="0" lang="en-US" altLang="en-US" sz="2000" i="0" u="none" strike="noStrike" cap="none" normalizeH="0" baseline="0" dirty="0">
                <a:ln>
                  <a:noFill/>
                </a:ln>
                <a:latin typeface="Bahnschrift" panose="020B0502040204020203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181600" y="1510326"/>
              <a:ext cx="2743200" cy="1534798"/>
              <a:chOff x="5181600" y="1510326"/>
              <a:chExt cx="2743200" cy="1534798"/>
            </a:xfrm>
          </p:grpSpPr>
          <p:pic>
            <p:nvPicPr>
              <p:cNvPr id="8" name="image16.jpe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611406"/>
                <a:ext cx="2743200" cy="433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6490" y="1510326"/>
                <a:ext cx="1366611" cy="822639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5524099" y="3323565"/>
            <a:ext cx="3619901" cy="1332798"/>
            <a:chOff x="5524099" y="3323565"/>
            <a:chExt cx="3619901" cy="1332798"/>
          </a:xfrm>
        </p:grpSpPr>
        <p:sp>
          <p:nvSpPr>
            <p:cNvPr id="4" name="Rectangle 3"/>
            <p:cNvSpPr/>
            <p:nvPr/>
          </p:nvSpPr>
          <p:spPr>
            <a:xfrm>
              <a:off x="5524099" y="3323565"/>
              <a:ext cx="36199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u="sng" dirty="0">
                  <a:latin typeface="Bahnschrift" panose="020B0502040204020203" pitchFamily="34" charset="0"/>
                  <a:ea typeface="Calibri" panose="020F0502020204030204" pitchFamily="34" charset="0"/>
                </a:rPr>
                <a:t>Field Tour Sponsor</a:t>
              </a: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1600" dirty="0">
                  <a:latin typeface="Bahnschrift" panose="020B0502040204020203" pitchFamily="34" charset="0"/>
                  <a:ea typeface="Calibri" panose="020F0502020204030204" pitchFamily="34" charset="0"/>
                </a:rPr>
                <a:t>High Altitude Revegetation Committee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03" y="4050096"/>
              <a:ext cx="1248806" cy="60626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6200" y="3150047"/>
            <a:ext cx="7929759" cy="3156156"/>
            <a:chOff x="76200" y="3150047"/>
            <a:chExt cx="7929759" cy="3156156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76200" y="3150047"/>
              <a:ext cx="4312398" cy="3077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sng" strike="noStrike" cap="none" normalizeH="0" baseline="0" dirty="0">
                  <a:ln>
                    <a:noFill/>
                  </a:ln>
                  <a:latin typeface="Bahnschrift" panose="020B0502040204020203" pitchFamily="34" charset="0"/>
                  <a:ea typeface="Calibri" panose="020F0502020204030204" pitchFamily="34" charset="0"/>
                </a:rPr>
                <a:t>Break and Meal Sponsors</a:t>
              </a:r>
              <a:endParaRPr kumimoji="0" lang="en-US" altLang="en-US" sz="2400" i="0" u="none" strike="noStrike" cap="none" normalizeH="0" baseline="0" dirty="0">
                <a:ln>
                  <a:noFill/>
                </a:ln>
                <a:latin typeface="Bahnschrift" panose="020B0502040204020203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Arkansas Valley Seed </a:t>
              </a: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Barr Engineering</a:t>
              </a: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Cedar Creek Assoc. Inc.</a:t>
              </a: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Crowley Fleck PLLP </a:t>
              </a: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Granite Seed and Erosion Control Co.</a:t>
              </a: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Hecla Mining Company</a:t>
              </a: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Tetra Tech, Inc</a:t>
              </a:r>
            </a:p>
            <a:p>
              <a:pPr lvl="0" algn="ctr" eaLnBrk="0" fontAlgn="base" hangingPunct="0">
                <a:spcBef>
                  <a:spcPct val="0"/>
                </a:spcBef>
              </a:pPr>
              <a:r>
                <a:rPr lang="en-US" altLang="en-US" sz="2000" dirty="0">
                  <a:latin typeface="Bahnschrift" panose="020B05020402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Westmoreland/Rosebud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566160" y="3586801"/>
              <a:ext cx="4439799" cy="2719402"/>
              <a:chOff x="3566160" y="3586801"/>
              <a:chExt cx="4439799" cy="2719402"/>
            </a:xfrm>
          </p:grpSpPr>
          <p:pic>
            <p:nvPicPr>
              <p:cNvPr id="12" name="image8.jpe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6271" y="4990069"/>
                <a:ext cx="1144739" cy="618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6160" y="3586801"/>
                <a:ext cx="1158240" cy="65738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9219" y="4050096"/>
                <a:ext cx="764762" cy="76317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5951" y="4512571"/>
                <a:ext cx="1143000" cy="47749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6507" y="4827471"/>
                <a:ext cx="997150" cy="55360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8951" y="5213682"/>
                <a:ext cx="1207008" cy="78190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5535" y="6094826"/>
                <a:ext cx="2856446" cy="21137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8301" y="5518146"/>
                <a:ext cx="1039309" cy="65507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ED5BB1-744B-4959-9887-27898FA7C267}"/>
              </a:ext>
            </a:extLst>
          </p:cNvPr>
          <p:cNvSpPr txBox="1">
            <a:spLocks/>
          </p:cNvSpPr>
          <p:nvPr/>
        </p:nvSpPr>
        <p:spPr>
          <a:xfrm>
            <a:off x="685800" y="457200"/>
            <a:ext cx="7772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itchFamily="34" charset="0"/>
                <a:cs typeface="Arial" pitchFamily="34" charset="0"/>
              </a:rPr>
              <a:t>Exhibitors</a:t>
            </a:r>
            <a:endParaRPr lang="en-US" dirty="0"/>
          </a:p>
        </p:txBody>
      </p:sp>
      <p:pic>
        <p:nvPicPr>
          <p:cNvPr id="7" name="Picture 16" descr="Voss Sign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525" y="5636281"/>
            <a:ext cx="2327927" cy="5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rua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719" y="5082708"/>
            <a:ext cx="1376090" cy="7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spec Logo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3166" y="3587649"/>
            <a:ext cx="58896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77" y="5137751"/>
            <a:ext cx="1058647" cy="6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0" y="13716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6629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150" y="3946034"/>
            <a:ext cx="2172030" cy="5802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126" y="158956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ACF West</a:t>
            </a:r>
          </a:p>
          <a:p>
            <a:r>
              <a:rPr lang="en-US" sz="2000" dirty="0"/>
              <a:t>ACZ Laboratories</a:t>
            </a:r>
          </a:p>
          <a:p>
            <a:r>
              <a:rPr lang="en-US" sz="2000" dirty="0"/>
              <a:t>Arkansas Valley Seed </a:t>
            </a:r>
          </a:p>
          <a:p>
            <a:r>
              <a:rPr lang="en-US" sz="2000" dirty="0"/>
              <a:t>BioLynceus</a:t>
            </a:r>
          </a:p>
          <a:p>
            <a:r>
              <a:rPr lang="en-US" sz="2000" dirty="0"/>
              <a:t>ERTEC Environmental Systems</a:t>
            </a:r>
          </a:p>
          <a:p>
            <a:r>
              <a:rPr lang="en-US" sz="2000" dirty="0"/>
              <a:t>Fiber Marketing International, Inc. </a:t>
            </a:r>
          </a:p>
          <a:p>
            <a:r>
              <a:rPr lang="en-US" sz="2000" dirty="0"/>
              <a:t>Granite Seed and Erosion Control Co.</a:t>
            </a:r>
          </a:p>
          <a:p>
            <a:r>
              <a:rPr lang="en-US" sz="2000" dirty="0"/>
              <a:t>Pioneer Technical Services</a:t>
            </a:r>
          </a:p>
          <a:p>
            <a:r>
              <a:rPr lang="en-US" sz="2000" dirty="0"/>
              <a:t>RESPEC</a:t>
            </a:r>
          </a:p>
          <a:p>
            <a:r>
              <a:rPr lang="en-US" sz="2000" dirty="0"/>
              <a:t>Rocky Mountain Bio Products</a:t>
            </a:r>
          </a:p>
          <a:p>
            <a:r>
              <a:rPr lang="en-US" sz="2000" dirty="0"/>
              <a:t>Sitesee-Ramboll</a:t>
            </a:r>
          </a:p>
          <a:p>
            <a:r>
              <a:rPr lang="en-US" sz="2000" dirty="0"/>
              <a:t>Stevenson Intermountain Seed, Inc.</a:t>
            </a:r>
          </a:p>
          <a:p>
            <a:r>
              <a:rPr lang="en-US" sz="2000" dirty="0"/>
              <a:t>Trihydro Corporation</a:t>
            </a:r>
          </a:p>
          <a:p>
            <a:r>
              <a:rPr lang="en-US" sz="2000" dirty="0"/>
              <a:t>Truax Co. Inc.</a:t>
            </a:r>
          </a:p>
          <a:p>
            <a:r>
              <a:rPr lang="en-US" sz="2000" dirty="0"/>
              <a:t>Voss Signs, LLC</a:t>
            </a:r>
          </a:p>
          <a:p>
            <a:r>
              <a:rPr lang="en-US" sz="2000" dirty="0"/>
              <a:t>Water &amp; Environmental Technologies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47075"/>
            <a:ext cx="1313964" cy="5956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29" y="1730562"/>
            <a:ext cx="1143000" cy="650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48" y="1965223"/>
            <a:ext cx="1329204" cy="7544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71" y="2463948"/>
            <a:ext cx="1581782" cy="5272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56" y="2526398"/>
            <a:ext cx="1762125" cy="581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15" y="2985272"/>
            <a:ext cx="1897137" cy="4497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16" y="3206252"/>
            <a:ext cx="1329204" cy="7184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20" y="3743830"/>
            <a:ext cx="1892808" cy="5917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64" y="4483655"/>
            <a:ext cx="1339600" cy="7111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32" y="5819464"/>
            <a:ext cx="1285683" cy="7337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41" y="4756974"/>
            <a:ext cx="1422250" cy="7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ED5BB1-744B-4959-9887-27898FA7C267}"/>
              </a:ext>
            </a:extLst>
          </p:cNvPr>
          <p:cNvSpPr txBox="1">
            <a:spLocks/>
          </p:cNvSpPr>
          <p:nvPr/>
        </p:nvSpPr>
        <p:spPr>
          <a:xfrm>
            <a:off x="685800" y="457200"/>
            <a:ext cx="7772400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itchFamily="34" charset="0"/>
                <a:cs typeface="Arial" pitchFamily="34" charset="0"/>
              </a:rPr>
              <a:t>Conference Mobile App Manager</a:t>
            </a:r>
            <a:endParaRPr lang="en-US" dirty="0"/>
          </a:p>
        </p:txBody>
      </p:sp>
      <p:pic>
        <p:nvPicPr>
          <p:cNvPr id="8" name="image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082647"/>
            <a:ext cx="1273175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3316665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Trihydro Corporation</a:t>
            </a:r>
            <a:endParaRPr lang="en-US" altLang="en-US" sz="2800" dirty="0">
              <a:latin typeface="Bahnschrift" panose="020B05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2057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6629400"/>
            <a:ext cx="9144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0858" y="5257800"/>
            <a:ext cx="694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150D47"/>
                </a:solidFill>
                <a:latin typeface="Cabin Condensed" panose="020B0506050202020004" pitchFamily="34" charset="0"/>
                <a:ea typeface="Cabin Condensed" panose="020B0506050202020004" pitchFamily="34" charset="0"/>
                <a:cs typeface="Cabin Condensed" panose="020B0506050202020004" pitchFamily="34" charset="0"/>
              </a:rPr>
              <a:t>Check our conference app at: </a:t>
            </a:r>
            <a:r>
              <a:rPr lang="en-US" sz="2400" u="heavy" dirty="0">
                <a:solidFill>
                  <a:srgbClr val="205E9E"/>
                </a:solidFill>
                <a:uFill>
                  <a:solidFill>
                    <a:srgbClr val="205E9E"/>
                  </a:solidFill>
                </a:uFill>
                <a:latin typeface="Cabin Condensed" panose="020B0506050202020004" pitchFamily="34" charset="0"/>
                <a:ea typeface="Cabin Condensed" panose="020B0506050202020004" pitchFamily="34" charset="0"/>
                <a:cs typeface="Cabin Condensed" panose="020B0506050202020004" pitchFamily="34" charset="0"/>
              </a:rPr>
              <a:t>https://yapp.us/JFFTRM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01948"/>
            <a:ext cx="7848600" cy="16167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Next Year Plan to Attend the</a:t>
            </a:r>
          </a:p>
          <a:p>
            <a:r>
              <a:rPr lang="en-US" sz="32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37</a:t>
            </a:r>
            <a:r>
              <a:rPr lang="en-US" sz="3200" b="1" baseline="30000" dirty="0">
                <a:latin typeface="Baskerville Old Face" panose="02020602080505020303" pitchFamily="18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 Annual American Society of Mining and Reclamation Meeting</a:t>
            </a:r>
            <a:br>
              <a:rPr lang="en-US" sz="3200" b="1" dirty="0">
                <a:latin typeface="Baskerville Old Face" panose="02020602080505020303" pitchFamily="18" charset="0"/>
                <a:cs typeface="Arial" panose="020B0604020202020204" pitchFamily="34" charset="0"/>
              </a:rPr>
            </a:br>
            <a:endParaRPr lang="en-US" sz="3200" b="1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6850" y="2133600"/>
            <a:ext cx="613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In Beautiful Duluth Minnesota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June 7-11,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087707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panose="020B0604020202020204" pitchFamily="34" charset="0"/>
              </a:rPr>
              <a:t>Transforming Pits and Piles into Lakes and Landscapes</a:t>
            </a:r>
            <a:endParaRPr lang="en-US" sz="28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33531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Conference field trips will involve reclamation efforts unique to the Duluth region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" y="4754880"/>
            <a:ext cx="2892282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754880"/>
            <a:ext cx="3036116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/>
          <a:stretch/>
        </p:blipFill>
        <p:spPr>
          <a:xfrm>
            <a:off x="5830349" y="4749986"/>
            <a:ext cx="3313651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220</Words>
  <Application>Microsoft Office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Bahnschrift</vt:lpstr>
      <vt:lpstr>Baskerville Old Face</vt:lpstr>
      <vt:lpstr>Cabin Condensed</vt:lpstr>
      <vt:lpstr>Calibri</vt:lpstr>
      <vt:lpstr>Office Theme</vt:lpstr>
      <vt:lpstr>PowerPoint Presentation</vt:lpstr>
      <vt:lpstr>PLATINUM SPONSOR</vt:lpstr>
      <vt:lpstr>GOLD SPONSORS</vt:lpstr>
      <vt:lpstr>SILVER SPONSORS</vt:lpstr>
      <vt:lpstr>Bronze Sponsors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ehenning</dc:creator>
  <cp:lastModifiedBy>Robert Darmody</cp:lastModifiedBy>
  <cp:revision>64</cp:revision>
  <dcterms:created xsi:type="dcterms:W3CDTF">2014-02-22T22:21:31Z</dcterms:created>
  <dcterms:modified xsi:type="dcterms:W3CDTF">2019-05-24T20:59:17Z</dcterms:modified>
</cp:coreProperties>
</file>