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6"/>
  </p:sldMasterIdLst>
  <p:notesMasterIdLst>
    <p:notesMasterId r:id="rId33"/>
  </p:notesMasterIdLst>
  <p:handoutMasterIdLst>
    <p:handoutMasterId r:id="rId34"/>
  </p:handoutMasterIdLst>
  <p:sldIdLst>
    <p:sldId id="262" r:id="rId7"/>
    <p:sldId id="263" r:id="rId8"/>
    <p:sldId id="265" r:id="rId9"/>
    <p:sldId id="267" r:id="rId10"/>
    <p:sldId id="269" r:id="rId11"/>
    <p:sldId id="270" r:id="rId12"/>
    <p:sldId id="271" r:id="rId13"/>
    <p:sldId id="275" r:id="rId14"/>
    <p:sldId id="277" r:id="rId15"/>
    <p:sldId id="272" r:id="rId16"/>
    <p:sldId id="369" r:id="rId17"/>
    <p:sldId id="373" r:id="rId18"/>
    <p:sldId id="370" r:id="rId19"/>
    <p:sldId id="274" r:id="rId20"/>
    <p:sldId id="378" r:id="rId21"/>
    <p:sldId id="379" r:id="rId22"/>
    <p:sldId id="380" r:id="rId23"/>
    <p:sldId id="1567" r:id="rId24"/>
    <p:sldId id="266" r:id="rId25"/>
    <p:sldId id="684" r:id="rId26"/>
    <p:sldId id="273" r:id="rId27"/>
    <p:sldId id="282" r:id="rId28"/>
    <p:sldId id="375" r:id="rId29"/>
    <p:sldId id="376" r:id="rId30"/>
    <p:sldId id="374" r:id="rId31"/>
    <p:sldId id="268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oney, Michele" initials="MM" lastIdx="3" clrIdx="0">
    <p:extLst>
      <p:ext uri="{19B8F6BF-5375-455C-9EA6-DF929625EA0E}">
        <p15:presenceInfo xmlns:p15="http://schemas.microsoft.com/office/powerpoint/2012/main" userId="S-1-5-21-1339303556-449845944-1601390327-147670" providerId="AD"/>
      </p:ext>
    </p:extLst>
  </p:cmAuthor>
  <p:cmAuthor id="2" name="Powell, Dan" initials="PD" lastIdx="2" clrIdx="1">
    <p:extLst>
      <p:ext uri="{19B8F6BF-5375-455C-9EA6-DF929625EA0E}">
        <p15:presenceInfo xmlns:p15="http://schemas.microsoft.com/office/powerpoint/2012/main" userId="S-1-5-21-1339303556-449845944-1601390327-147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6958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7159" autoAdjust="0"/>
  </p:normalViewPr>
  <p:slideViewPr>
    <p:cSldViewPr snapToGrid="0">
      <p:cViewPr varScale="1">
        <p:scale>
          <a:sx n="60" d="100"/>
          <a:sy n="60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69079701312303"/>
          <c:y val="5.8057742782152234E-2"/>
          <c:w val="0.85137300080456313"/>
          <c:h val="0.73435752596142878"/>
        </c:manualLayout>
      </c:layout>
      <c:lineChart>
        <c:grouping val="standard"/>
        <c:varyColors val="0"/>
        <c:ser>
          <c:idx val="0"/>
          <c:order val="0"/>
          <c:tx>
            <c:strRef>
              <c:f>'DATA_GW Trend'!$K$1</c:f>
              <c:strCache>
                <c:ptCount val="1"/>
                <c:pt idx="0">
                  <c:v>P&amp;T</c:v>
                </c:pt>
              </c:strCache>
            </c:strRef>
          </c:tx>
          <c:spPr>
            <a:ln w="28575" cap="rnd">
              <a:solidFill>
                <a:srgbClr val="C10202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0"/>
              <c:layout>
                <c:manualLayout>
                  <c:x val="-5.8404564955533783E-2"/>
                  <c:y val="-4.589371980676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E5-42D8-809A-7EA24AB2DFCC}"/>
                </c:ext>
              </c:extLst>
            </c:dLbl>
            <c:dLbl>
              <c:idx val="31"/>
              <c:layout>
                <c:manualLayout>
                  <c:x val="-5.8404564955533783E-2"/>
                  <c:y val="5.797101449275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E5-42D8-809A-7EA24AB2DFCC}"/>
                </c:ext>
              </c:extLst>
            </c:dLbl>
            <c:dLbl>
              <c:idx val="32"/>
              <c:layout>
                <c:manualLayout>
                  <c:x val="-1.1396012674250474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E5-42D8-809A-7EA24AB2D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'DATA_GW Trend'!$J$5:$J$38</c:f>
              <c:strCach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strCache>
            </c:strRef>
          </c:cat>
          <c:val>
            <c:numRef>
              <c:f>'DATA_GW Trend'!$K$5:$K$38</c:f>
              <c:numCache>
                <c:formatCode>0%</c:formatCode>
                <c:ptCount val="33"/>
                <c:pt idx="0">
                  <c:v>0.79411764705882348</c:v>
                </c:pt>
                <c:pt idx="1">
                  <c:v>0.69354838709677424</c:v>
                </c:pt>
                <c:pt idx="2">
                  <c:v>0.77083333333333337</c:v>
                </c:pt>
                <c:pt idx="3">
                  <c:v>0.82795698924731187</c:v>
                </c:pt>
                <c:pt idx="4">
                  <c:v>0.78823529411764703</c:v>
                </c:pt>
                <c:pt idx="5">
                  <c:v>0.80701754385964908</c:v>
                </c:pt>
                <c:pt idx="6">
                  <c:v>0.85074626865671643</c:v>
                </c:pt>
                <c:pt idx="7">
                  <c:v>0.77319587628865982</c:v>
                </c:pt>
                <c:pt idx="8">
                  <c:v>0.71028037383177567</c:v>
                </c:pt>
                <c:pt idx="9">
                  <c:v>0.71844660194174759</c:v>
                </c:pt>
                <c:pt idx="10">
                  <c:v>0.59615384615384615</c:v>
                </c:pt>
                <c:pt idx="11">
                  <c:v>0.58762886597938147</c:v>
                </c:pt>
                <c:pt idx="12">
                  <c:v>0.4375</c:v>
                </c:pt>
                <c:pt idx="13">
                  <c:v>0.37777777777777777</c:v>
                </c:pt>
                <c:pt idx="14">
                  <c:v>0.5</c:v>
                </c:pt>
                <c:pt idx="15">
                  <c:v>0.49450549450549453</c:v>
                </c:pt>
                <c:pt idx="16">
                  <c:v>0.43835616438356162</c:v>
                </c:pt>
                <c:pt idx="17">
                  <c:v>0.52542372881355937</c:v>
                </c:pt>
                <c:pt idx="18">
                  <c:v>0.33333333333333331</c:v>
                </c:pt>
                <c:pt idx="19">
                  <c:v>0.35384615384615387</c:v>
                </c:pt>
                <c:pt idx="20">
                  <c:v>0.41025641025641024</c:v>
                </c:pt>
                <c:pt idx="21">
                  <c:v>0.23711340206185566</c:v>
                </c:pt>
                <c:pt idx="22">
                  <c:v>0.28865979381443296</c:v>
                </c:pt>
                <c:pt idx="23">
                  <c:v>0.32307692307692309</c:v>
                </c:pt>
                <c:pt idx="24">
                  <c:v>0.25675675675675674</c:v>
                </c:pt>
                <c:pt idx="25">
                  <c:v>0.17333333333333334</c:v>
                </c:pt>
                <c:pt idx="26">
                  <c:v>0.22950819672131148</c:v>
                </c:pt>
                <c:pt idx="27">
                  <c:v>0.25862068965517243</c:v>
                </c:pt>
                <c:pt idx="28">
                  <c:v>0.26</c:v>
                </c:pt>
                <c:pt idx="29">
                  <c:v>0.16666666666666666</c:v>
                </c:pt>
                <c:pt idx="30">
                  <c:v>0.21428571428571427</c:v>
                </c:pt>
                <c:pt idx="31">
                  <c:v>0.2</c:v>
                </c:pt>
                <c:pt idx="32">
                  <c:v>0.18181818181818182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4E5-42D8-809A-7EA24AB2DFCC}"/>
            </c:ext>
          </c:extLst>
        </c:ser>
        <c:ser>
          <c:idx val="1"/>
          <c:order val="1"/>
          <c:tx>
            <c:strRef>
              <c:f>'DATA_GW Trend'!$L$1</c:f>
              <c:strCache>
                <c:ptCount val="1"/>
                <c:pt idx="0">
                  <c:v>In Situ Treatment</c:v>
                </c:pt>
              </c:strCache>
            </c:strRef>
          </c:tx>
          <c:spPr>
            <a:ln w="28575" cap="rnd">
              <a:solidFill>
                <a:srgbClr val="4785C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29"/>
              <c:layout>
                <c:manualLayout>
                  <c:x val="-5.2706558618408443E-2"/>
                  <c:y val="-7.004830917874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4E5-42D8-809A-7EA24AB2DFCC}"/>
                </c:ext>
              </c:extLst>
            </c:dLbl>
            <c:dLbl>
              <c:idx val="30"/>
              <c:layout>
                <c:manualLayout>
                  <c:x val="-3.2763536438470214E-2"/>
                  <c:y val="6.0386473429951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4E5-42D8-809A-7EA24AB2DFCC}"/>
                </c:ext>
              </c:extLst>
            </c:dLbl>
            <c:dLbl>
              <c:idx val="32"/>
              <c:layout>
                <c:manualLayout>
                  <c:x val="-1.9943022179938433E-2"/>
                  <c:y val="-3.864724789836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48723326908867E-2"/>
                      <c:h val="7.6159420289855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2-F4E5-42D8-809A-7EA24AB2DF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'DATA_GW Trend'!$J$5:$J$38</c:f>
              <c:strCache>
                <c:ptCount val="33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</c:strCache>
            </c:strRef>
          </c:cat>
          <c:val>
            <c:numRef>
              <c:f>'DATA_GW Trend'!$L$5:$L$38</c:f>
              <c:numCache>
                <c:formatCode>0%</c:formatCode>
                <c:ptCount val="33"/>
                <c:pt idx="0">
                  <c:v>2.9411764705882353E-2</c:v>
                </c:pt>
                <c:pt idx="1">
                  <c:v>3.2258064516129031E-2</c:v>
                </c:pt>
                <c:pt idx="2">
                  <c:v>4.1666666666666664E-2</c:v>
                </c:pt>
                <c:pt idx="3">
                  <c:v>2.1505376344086023E-2</c:v>
                </c:pt>
                <c:pt idx="4">
                  <c:v>0.12941176470588237</c:v>
                </c:pt>
                <c:pt idx="5">
                  <c:v>7.8947368421052627E-2</c:v>
                </c:pt>
                <c:pt idx="6">
                  <c:v>0.1044776119402985</c:v>
                </c:pt>
                <c:pt idx="7">
                  <c:v>0.12371134020618557</c:v>
                </c:pt>
                <c:pt idx="8">
                  <c:v>8.4112149532710276E-2</c:v>
                </c:pt>
                <c:pt idx="9">
                  <c:v>0.11650485436893204</c:v>
                </c:pt>
                <c:pt idx="10">
                  <c:v>0.14423076923076922</c:v>
                </c:pt>
                <c:pt idx="11">
                  <c:v>0.12371134020618557</c:v>
                </c:pt>
                <c:pt idx="12">
                  <c:v>0.16071428571428573</c:v>
                </c:pt>
                <c:pt idx="13">
                  <c:v>0.21111111111111111</c:v>
                </c:pt>
                <c:pt idx="14">
                  <c:v>0.17499999999999999</c:v>
                </c:pt>
                <c:pt idx="15">
                  <c:v>0.23076923076923078</c:v>
                </c:pt>
                <c:pt idx="16">
                  <c:v>0.26027397260273971</c:v>
                </c:pt>
                <c:pt idx="17">
                  <c:v>0.28813559322033899</c:v>
                </c:pt>
                <c:pt idx="18">
                  <c:v>0.28205128205128205</c:v>
                </c:pt>
                <c:pt idx="19">
                  <c:v>0.27692307692307694</c:v>
                </c:pt>
                <c:pt idx="20">
                  <c:v>0.26923076923076922</c:v>
                </c:pt>
                <c:pt idx="21">
                  <c:v>0.34020618556701032</c:v>
                </c:pt>
                <c:pt idx="22">
                  <c:v>0.30927835051546393</c:v>
                </c:pt>
                <c:pt idx="23">
                  <c:v>0.32307692307692309</c:v>
                </c:pt>
                <c:pt idx="24">
                  <c:v>0.39189189189189189</c:v>
                </c:pt>
                <c:pt idx="25">
                  <c:v>0.38666666666666666</c:v>
                </c:pt>
                <c:pt idx="26">
                  <c:v>0.37704918032786883</c:v>
                </c:pt>
                <c:pt idx="27">
                  <c:v>0.41379310344827586</c:v>
                </c:pt>
                <c:pt idx="28">
                  <c:v>0.57999999999999996</c:v>
                </c:pt>
                <c:pt idx="29">
                  <c:v>0.55555555555555558</c:v>
                </c:pt>
                <c:pt idx="30">
                  <c:v>0.5</c:v>
                </c:pt>
                <c:pt idx="31">
                  <c:v>0.48571428571428571</c:v>
                </c:pt>
                <c:pt idx="32">
                  <c:v>0.54545454545454541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F4E5-42D8-809A-7EA24AB2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921615"/>
        <c:axId val="1491590047"/>
      </c:lineChart>
      <c:catAx>
        <c:axId val="210092161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590047"/>
        <c:crosses val="autoZero"/>
        <c:auto val="1"/>
        <c:lblAlgn val="ctr"/>
        <c:lblOffset val="100"/>
        <c:noMultiLvlLbl val="0"/>
      </c:catAx>
      <c:valAx>
        <c:axId val="1491590047"/>
        <c:scaling>
          <c:orientation val="minMax"/>
          <c:max val="1"/>
        </c:scaling>
        <c:delete val="0"/>
        <c:axPos val="l"/>
        <c:majorGridlines>
          <c:spPr>
            <a:ln w="190500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of Groundwater Decision Documents</a:t>
                </a:r>
              </a:p>
            </c:rich>
          </c:tx>
          <c:layout>
            <c:manualLayout>
              <c:xMode val="edge"/>
              <c:yMode val="edge"/>
              <c:x val="1.9875722892491968E-2"/>
              <c:y val="4.35649891589638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92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71394045291732E-2"/>
          <c:y val="0.88055802807257788"/>
          <c:w val="0.93147923048648751"/>
          <c:h val="6.2404480866889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14323490504098"/>
          <c:y val="0.23118721678472592"/>
          <c:w val="0.49891140067524575"/>
          <c:h val="0.68737553567503851"/>
        </c:manualLayout>
      </c:layout>
      <c:pieChart>
        <c:varyColors val="1"/>
        <c:ser>
          <c:idx val="0"/>
          <c:order val="0"/>
          <c:spPr>
            <a:ln w="15875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4-406D-A219-FB231BD2EAAE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4-406D-A219-FB231BD2EAA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4-406D-A219-FB231BD2EAA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84-406D-A219-FB231BD2EAAE}"/>
              </c:ext>
            </c:extLst>
          </c:dPt>
          <c:dPt>
            <c:idx val="4"/>
            <c:bubble3D val="0"/>
            <c:spPr>
              <a:solidFill>
                <a:srgbClr val="0F2642"/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84-406D-A219-FB231BD2EAAE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84-406D-A219-FB231BD2EAAE}"/>
              </c:ext>
            </c:extLst>
          </c:dPt>
          <c:dPt>
            <c:idx val="6"/>
            <c:bubble3D val="0"/>
            <c:spPr>
              <a:solidFill>
                <a:srgbClr val="375BB0"/>
              </a:solidFill>
              <a:ln w="15875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684-406D-A219-FB231BD2EAAE}"/>
              </c:ext>
            </c:extLst>
          </c:dPt>
          <c:dLbls>
            <c:dLbl>
              <c:idx val="0"/>
              <c:layout>
                <c:manualLayout>
                  <c:x val="-0.10969532855942062"/>
                  <c:y val="-0.187368495050534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9521930783772"/>
                      <c:h val="0.23829753182947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84-406D-A219-FB231BD2EAAE}"/>
                </c:ext>
              </c:extLst>
            </c:dLbl>
            <c:dLbl>
              <c:idx val="1"/>
              <c:layout>
                <c:manualLayout>
                  <c:x val="-8.1554293583925672E-2"/>
                  <c:y val="0.12398586710909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6269068290552"/>
                      <c:h val="0.1618884587498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84-406D-A219-FB231BD2EAAE}"/>
                </c:ext>
              </c:extLst>
            </c:dLbl>
            <c:dLbl>
              <c:idx val="2"/>
              <c:layout>
                <c:manualLayout>
                  <c:x val="-0.20761465809210591"/>
                  <c:y val="-3.2177043288241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16660133379699"/>
                      <c:h val="0.17159986673292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684-406D-A219-FB231BD2EAAE}"/>
                </c:ext>
              </c:extLst>
            </c:dLbl>
            <c:dLbl>
              <c:idx val="3"/>
              <c:layout>
                <c:manualLayout>
                  <c:x val="2.4490253185564426E-3"/>
                  <c:y val="-7.51874582371877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84-406D-A219-FB231BD2EAAE}"/>
                </c:ext>
              </c:extLst>
            </c:dLbl>
            <c:dLbl>
              <c:idx val="4"/>
              <c:layout>
                <c:manualLayout>
                  <c:x val="0.1157546012082003"/>
                  <c:y val="-4.9378367433475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84-406D-A219-FB231BD2EAAE}"/>
                </c:ext>
              </c:extLst>
            </c:dLbl>
            <c:dLbl>
              <c:idx val="5"/>
              <c:layout>
                <c:manualLayout>
                  <c:x val="3.0886164248694063E-2"/>
                  <c:y val="9.2665019898449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0040523519231"/>
                      <c:h val="0.17634872149238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684-406D-A219-FB231BD2EAAE}"/>
                </c:ext>
              </c:extLst>
            </c:dLbl>
            <c:dLbl>
              <c:idx val="6"/>
              <c:layout>
                <c:manualLayout>
                  <c:x val="6.4729429472829933E-2"/>
                  <c:y val="0.192733579152004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7193918058688"/>
                      <c:h val="0.185632732547117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684-406D-A219-FB231BD2E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'DATA_GW site pies'!$A$8:$A$14</c:f>
              <c:strCache>
                <c:ptCount val="7"/>
                <c:pt idx="0">
                  <c:v>P&amp;T, Source Treatment and On-site Containment or Off-site Disposal</c:v>
                </c:pt>
                <c:pt idx="1">
                  <c:v>P&amp;T and Source Treatment</c:v>
                </c:pt>
                <c:pt idx="2">
                  <c:v>P&amp;T and Source On-site Containment or Off-site Disposal</c:v>
                </c:pt>
                <c:pt idx="3">
                  <c:v>P&amp;T and In Situ Treatment for Groundwater</c:v>
                </c:pt>
                <c:pt idx="4">
                  <c:v>P&amp;T and MNA for Groundwater</c:v>
                </c:pt>
                <c:pt idx="5">
                  <c:v>P&amp;T, In Situ Treatment and MNA for Groundwater</c:v>
                </c:pt>
                <c:pt idx="6">
                  <c:v>P&amp;T only for Groundwater</c:v>
                </c:pt>
              </c:strCache>
            </c:strRef>
          </c:cat>
          <c:val>
            <c:numRef>
              <c:f>'DATA_GW site pies'!$B$8:$B$14</c:f>
              <c:numCache>
                <c:formatCode>General</c:formatCode>
                <c:ptCount val="7"/>
                <c:pt idx="0">
                  <c:v>514</c:v>
                </c:pt>
                <c:pt idx="1">
                  <c:v>81</c:v>
                </c:pt>
                <c:pt idx="2">
                  <c:v>131</c:v>
                </c:pt>
                <c:pt idx="3">
                  <c:v>20</c:v>
                </c:pt>
                <c:pt idx="4">
                  <c:v>17</c:v>
                </c:pt>
                <c:pt idx="5">
                  <c:v>6</c:v>
                </c:pt>
                <c:pt idx="6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684-406D-A219-FB231BD2E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BEFE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0.7063</cdr:x>
      <cdr:y>0.11247</cdr:y>
    </cdr:from>
    <cdr:to>
      <cdr:x>0.81193</cdr:x>
      <cdr:y>0.258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0231438-EE1E-4E44-866B-8CD08ADA4149}"/>
            </a:ext>
          </a:extLst>
        </cdr:cNvPr>
        <cdr:cNvSpPr txBox="1"/>
      </cdr:nvSpPr>
      <cdr:spPr>
        <a:xfrm xmlns:a="http://schemas.openxmlformats.org/drawingml/2006/main">
          <a:off x="6114435" y="7066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0.02564</cdr:x>
      <cdr:y>0.93806</cdr:y>
    </cdr:from>
    <cdr:to>
      <cdr:x>0.52991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444012-3A7D-4F43-AC06-FF16B79A689E}"/>
            </a:ext>
          </a:extLst>
        </cdr:cNvPr>
        <cdr:cNvSpPr txBox="1"/>
      </cdr:nvSpPr>
      <cdr:spPr>
        <a:xfrm xmlns:a="http://schemas.openxmlformats.org/drawingml/2006/main">
          <a:off x="228601" y="4932139"/>
          <a:ext cx="4495800" cy="325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i="1" dirty="0"/>
            <a:t> *Draft Analysis of 2,506 Groundwater Decision Documents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0.71695</cdr:x>
      <cdr:y>0.07628</cdr:y>
    </cdr:from>
    <cdr:to>
      <cdr:x>1</cdr:x>
      <cdr:y>0.16176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3E08901-E5A8-42AD-8E44-521418B990AC}"/>
            </a:ext>
          </a:extLst>
        </cdr:cNvPr>
        <cdr:cNvSpPr txBox="1"/>
      </cdr:nvSpPr>
      <cdr:spPr>
        <a:xfrm xmlns:a="http://schemas.openxmlformats.org/drawingml/2006/main">
          <a:off x="6553200" y="408004"/>
          <a:ext cx="258717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b="1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0.35481</cdr:x>
      <cdr:y>0.10933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0AF17CE6-1059-460B-9B11-CF3CC3942205}"/>
            </a:ext>
          </a:extLst>
        </cdr:cNvPr>
        <cdr:cNvSpPr/>
      </cdr:nvSpPr>
      <cdr:spPr>
        <a:xfrm xmlns:a="http://schemas.openxmlformats.org/drawingml/2006/main">
          <a:off x="0" y="0"/>
          <a:ext cx="3243095" cy="584775"/>
        </a:xfrm>
        <a:prstGeom xmlns:a="http://schemas.openxmlformats.org/drawingml/2006/main" prst="rect">
          <a:avLst/>
        </a:prstGeom>
        <a:solidFill xmlns:a="http://schemas.openxmlformats.org/drawingml/2006/main">
          <a:srgbClr val="81BB59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+mn-lt"/>
            </a:rPr>
            <a:t>P&amp;T with Source Control - 726 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+mn-lt"/>
            </a:rPr>
            <a:t>(86%)</a:t>
          </a:r>
        </a:p>
      </cdr:txBody>
    </cdr:sp>
  </cdr:relSizeAnchor>
  <cdr:relSizeAnchor xmlns:cdr="http://schemas.openxmlformats.org/drawingml/2006/chartDrawing">
    <cdr:from>
      <cdr:x>0.61691</cdr:x>
      <cdr:y>0</cdr:y>
    </cdr:from>
    <cdr:to>
      <cdr:x>1</cdr:x>
      <cdr:y>0.10933</cdr:y>
    </cdr:to>
    <cdr:sp macro="" textlink="">
      <cdr:nvSpPr>
        <cdr:cNvPr id="7" name="TextBox 11">
          <a:extLst xmlns:a="http://schemas.openxmlformats.org/drawingml/2006/main">
            <a:ext uri="{FF2B5EF4-FFF2-40B4-BE49-F238E27FC236}">
              <a16:creationId xmlns:a16="http://schemas.microsoft.com/office/drawing/2014/main" id="{2B9D1534-52BD-4D8F-97E5-C56D7C921DD6}"/>
            </a:ext>
          </a:extLst>
        </cdr:cNvPr>
        <cdr:cNvSpPr txBox="1"/>
      </cdr:nvSpPr>
      <cdr:spPr>
        <a:xfrm xmlns:a="http://schemas.openxmlformats.org/drawingml/2006/main">
          <a:off x="5638786" y="0"/>
          <a:ext cx="3501585" cy="584775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+mn-lt"/>
            </a:rPr>
            <a:t>P&amp;T with no Source Control - 119 (14%)</a:t>
          </a:r>
        </a:p>
      </cdr:txBody>
    </cdr:sp>
  </cdr:relSizeAnchor>
  <cdr:relSizeAnchor xmlns:cdr="http://schemas.openxmlformats.org/drawingml/2006/chartDrawing">
    <cdr:from>
      <cdr:x>0.65582</cdr:x>
      <cdr:y>0.91881</cdr:y>
    </cdr:from>
    <cdr:to>
      <cdr:x>0.99761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A746617-779C-487B-8CEB-F9BDE5DAF94D}"/>
            </a:ext>
          </a:extLst>
        </cdr:cNvPr>
        <cdr:cNvSpPr txBox="1"/>
      </cdr:nvSpPr>
      <cdr:spPr>
        <a:xfrm xmlns:a="http://schemas.openxmlformats.org/drawingml/2006/main">
          <a:off x="5994400" y="6001781"/>
          <a:ext cx="3124166" cy="434278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MNA = monitored natural attenuation</a:t>
          </a:r>
        </a:p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P&amp;T = pump and treat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FAD57B-8BC7-4589-9024-DED91E4B04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A9568-6BC8-477F-9D1C-1F3073EB5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92155-C01A-46B8-8DB4-A8096B01F367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325A8-1838-4E04-8A61-FC38AF6619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89C8E-C5FD-47FB-A67E-8610D1C04E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6BC83A-BFAA-4463-8744-0AC9C5262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30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30587-C628-480C-9119-A6A64EE72DE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4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9FECC-ABA7-46A5-832F-05568D1F5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65155" indent="-29279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76041" indent="-234562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48399" indent="-234562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19138" indent="-234562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85025" indent="-234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50911" indent="-234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16798" indent="-234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82685" indent="-234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931774">
              <a:defRPr/>
            </a:pPr>
            <a:fld id="{2DC3B68C-8242-48A2-81FF-6E71CBF78F0E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defTabSz="931774">
                <a:defRPr/>
              </a:pPr>
              <a:t>1</a:t>
            </a:fld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5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C0EF2-72FA-427B-9016-B1729FFB52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5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8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8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7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74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7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83D3C-EE73-46F8-B5A9-A8F4D715F75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1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1B8DA-D564-46FB-9009-30A43561BD21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9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31774">
              <a:defRPr/>
            </a:pPr>
            <a:fld id="{E50BA791-3257-4017-BC9B-DABFC072A174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defTabSz="931774">
                <a:defRPr/>
              </a:pPr>
              <a:t>2</a:t>
            </a:fld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395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6290-591F-428A-B55D-2374A1D56EB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8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88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77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2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45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31774">
              <a:defRPr/>
            </a:pPr>
            <a:fld id="{AD9BC570-89D7-4369-AB64-27ED4EE220A1}" type="slidenum">
              <a:rPr lang="en-US" altLang="en-US" sz="1800" kern="0">
                <a:solidFill>
                  <a:prstClr val="black"/>
                </a:solidFill>
                <a:latin typeface="Arial" panose="020B0604020202020204" pitchFamily="34" charset="0"/>
              </a:rPr>
              <a:pPr defTabSz="931774">
                <a:defRPr/>
              </a:pPr>
              <a:t>3</a:t>
            </a:fld>
            <a:endParaRPr lang="en-US" altLang="en-US" sz="180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8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31774">
              <a:defRPr/>
            </a:pPr>
            <a:fld id="{CF614FF5-A5A0-4988-802B-81996DA6A919}" type="slidenum">
              <a:rPr lang="en-US" altLang="en-US" sz="1800" kern="0">
                <a:solidFill>
                  <a:prstClr val="black"/>
                </a:solidFill>
                <a:latin typeface="Arial" panose="020B0604020202020204" pitchFamily="34" charset="0"/>
              </a:rPr>
              <a:pPr defTabSz="931774">
                <a:defRPr/>
              </a:pPr>
              <a:t>4</a:t>
            </a:fld>
            <a:endParaRPr lang="en-US" altLang="en-US" sz="180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0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5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6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FECC-ABA7-46A5-832F-05568D1F59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T_cover modul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D1B4D-517B-4EDA-A01C-966519FA4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4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BC5A7-C20D-497A-8CFA-EBC3CD0C49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1CA67-CDB7-4C40-8CFA-61A14EFCB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0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B4F4-1195-4910-8B75-9383C30B1A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8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6E8C1-69B4-40FA-B0D4-01F0F9A6A6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355E5-7DB7-4CC7-A704-0BF95D0BEC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6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4131"/>
            <a:ext cx="111760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511925"/>
            <a:ext cx="9144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371600"/>
            <a:ext cx="11176000" cy="4724400"/>
          </a:xfrm>
          <a:prstGeom prst="rect">
            <a:avLst/>
          </a:prstGeom>
        </p:spPr>
        <p:txBody>
          <a:bodyPr/>
          <a:lstStyle>
            <a:lvl1pPr marL="287338" indent="-287338">
              <a:lnSpc>
                <a:spcPct val="80000"/>
              </a:lnSpc>
              <a:spcBef>
                <a:spcPts val="1200"/>
              </a:spcBef>
              <a:buSzPct val="100000"/>
              <a:buFont typeface="Arial" pitchFamily="34" charset="0"/>
              <a:buChar char="♦"/>
              <a:defRPr sz="2800"/>
            </a:lvl1pPr>
            <a:lvl2pPr marL="687388" indent="-279400">
              <a:lnSpc>
                <a:spcPct val="80000"/>
              </a:lnSpc>
              <a:spcBef>
                <a:spcPts val="600"/>
              </a:spcBef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28700" indent="-233363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370013" indent="-222250">
              <a:lnSpc>
                <a:spcPct val="80000"/>
              </a:lnSpc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4pPr>
            <a:lvl5pPr marL="1716088" indent="-228600">
              <a:lnSpc>
                <a:spcPct val="80000"/>
              </a:lnSpc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6948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0365B-733E-4124-A00C-39123C9F5E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D494E-37FF-4D84-96F6-4F45B2162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6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AD8E8-1627-49D8-A04E-E977C0927B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9CB96-2DEA-4182-BFD4-2A13164142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F332F-9D56-4B6C-BAA0-F7AA1C0CB7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0C9AC-4595-4852-A61F-E57D27BAA0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2C2A9-8BD9-42D2-8E89-6BF874594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F1CFE-0736-431B-9DB7-D8252DD11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T_inside modul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A9F30-1603-419C-901B-16D5FF94F7C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ITC Kabel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blaze-san.deviantart.com/art/Beatrice-Wells-Mad-Scientist-314644584" TargetMode="External"/><Relationship Id="rId4" Type="http://schemas.openxmlformats.org/officeDocument/2006/relationships/hyperlink" Target="http://justspilleditout.blogspot.com/2013/05/oversmart-engineer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luin.org/products/phyt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uin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iehs.nih.gov/" TargetMode="External"/><Relationship Id="rId5" Type="http://schemas.openxmlformats.org/officeDocument/2006/relationships/hyperlink" Target="https://itrcweb.org/" TargetMode="External"/><Relationship Id="rId4" Type="http://schemas.openxmlformats.org/officeDocument/2006/relationships/hyperlink" Target="https://trainex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hmud.shahid@epa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owell.dan@epa.gov" TargetMode="External"/><Relationship Id="rId4" Type="http://schemas.openxmlformats.org/officeDocument/2006/relationships/hyperlink" Target="mailto:mahoney.shahid@ep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File:Kalalau_Valley_viewed_from_the_Na_Pali_Kona_Forest_Reserve_Pihea_Trai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5886"/>
            <a:ext cx="11887200" cy="1354928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Abandoned Mine Lands: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Cleanup Challenges and Technology Opportunities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7920" y="5105400"/>
            <a:ext cx="951992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/>
              <a:t>American Society of Mining and Reclamation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/>
              <a:t>June 4, 2019</a:t>
            </a:r>
          </a:p>
          <a:p>
            <a:pPr algn="ctr" eaLnBrk="1" hangingPunct="1">
              <a:buFontTx/>
              <a:buNone/>
            </a:pPr>
            <a:endParaRPr lang="en-US" altLang="en-US" sz="3600" dirty="0"/>
          </a:p>
          <a:p>
            <a:pPr algn="ctr" eaLnBrk="1" hangingPunct="1">
              <a:buFontTx/>
              <a:buNone/>
            </a:pPr>
            <a:endParaRPr lang="en-US" alt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42CD9-4174-40BC-9EAC-A5E6CCE81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4955"/>
            <a:ext cx="3454400" cy="2483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6DD88-3781-42DC-AE3E-820EE5DB8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652" y="2501901"/>
            <a:ext cx="3431647" cy="24830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21AC8-40CB-4183-819E-8D6B8771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7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3B6E-C900-4EF5-B418-8FF11E3E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Collaboration is Essential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B08E-5CE0-4299-8FD6-F23E489D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information needs</a:t>
            </a:r>
          </a:p>
          <a:p>
            <a:pPr lvl="1"/>
            <a:r>
              <a:rPr lang="en-US" dirty="0"/>
              <a:t>Many decisions/decisionmakers</a:t>
            </a:r>
          </a:p>
          <a:p>
            <a:pPr lvl="1"/>
            <a:r>
              <a:rPr lang="en-US" dirty="0"/>
              <a:t>Many perspectives</a:t>
            </a:r>
          </a:p>
          <a:p>
            <a:r>
              <a:rPr lang="en-US" dirty="0"/>
              <a:t>Research is spread out</a:t>
            </a:r>
          </a:p>
          <a:p>
            <a:pPr lvl="1"/>
            <a:r>
              <a:rPr lang="en-US" dirty="0"/>
              <a:t>Agencies/Federal funding</a:t>
            </a:r>
          </a:p>
          <a:p>
            <a:pPr lvl="1"/>
            <a:r>
              <a:rPr lang="en-US" dirty="0"/>
              <a:t>Private sector research</a:t>
            </a:r>
          </a:p>
          <a:p>
            <a:pPr lvl="1"/>
            <a:r>
              <a:rPr lang="en-US" dirty="0"/>
              <a:t>Funding, technology incubation</a:t>
            </a:r>
          </a:p>
          <a:p>
            <a:r>
              <a:rPr lang="en-US" dirty="0"/>
              <a:t>Leveraging vs. duplicating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3BAC2-02E2-4496-ABBC-73D10F0B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5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47492" y="1849605"/>
            <a:ext cx="8099425" cy="4694238"/>
            <a:chOff x="466" y="835"/>
            <a:chExt cx="5102" cy="2957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816" y="1008"/>
              <a:ext cx="4752" cy="27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 rot="10800000">
              <a:off x="688" y="835"/>
              <a:ext cx="4272" cy="2880"/>
            </a:xfrm>
            <a:prstGeom prst="triangle">
              <a:avLst>
                <a:gd name="adj" fmla="val 49995"/>
              </a:avLst>
            </a:prstGeom>
            <a:solidFill>
              <a:srgbClr val="92D05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696" y="1000"/>
              <a:ext cx="1120" cy="116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2848" y="1000"/>
              <a:ext cx="1120" cy="116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272" y="2008"/>
              <a:ext cx="1120" cy="1168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1725" y="1269"/>
              <a:ext cx="1014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Responsible Party/Owner     Operator</a:t>
              </a: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2877" y="1269"/>
              <a:ext cx="1062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State/Federal Project Manager</a:t>
              </a: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304" y="2400"/>
              <a:ext cx="110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Consulting Engineer</a:t>
              </a: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 rot="18360000">
              <a:off x="3028" y="2227"/>
              <a:ext cx="2355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</a:rPr>
                <a:t>Technology Vendors, Researchers, Investors</a:t>
              </a: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466" y="2601"/>
              <a:ext cx="1248" cy="1098"/>
            </a:xfrm>
            <a:prstGeom prst="rect">
              <a:avLst/>
            </a:prstGeom>
            <a:solidFill>
              <a:srgbClr val="FF9900"/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575" y="2751"/>
              <a:ext cx="1076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Local officials</a:t>
              </a:r>
            </a:p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Developers</a:t>
              </a:r>
            </a:p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Lenders</a:t>
              </a:r>
            </a:p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Arial" charset="0"/>
                </a:rPr>
                <a:t>Community</a:t>
              </a:r>
            </a:p>
          </p:txBody>
        </p:sp>
      </p:grpSp>
      <p:sp>
        <p:nvSpPr>
          <p:cNvPr id="5121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Technology Acceptance:  Multiple Decisionmakers, Diverse Decision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E2202-1C08-49C3-B2CF-8D20A652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F36D-89EC-4CFA-B29E-6564E3EC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3"/>
            <a:ext cx="10972800" cy="1143000"/>
          </a:xfrm>
        </p:spPr>
        <p:txBody>
          <a:bodyPr/>
          <a:lstStyle/>
          <a:p>
            <a:r>
              <a:rPr lang="en-US" sz="4200" dirty="0">
                <a:solidFill>
                  <a:schemeClr val="bg1"/>
                </a:solidFill>
              </a:rPr>
              <a:t>Innovation is Not a Linear Process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5670A05-7FD6-49D0-8A0C-EA904FDC9F5B}"/>
              </a:ext>
            </a:extLst>
          </p:cNvPr>
          <p:cNvSpPr/>
          <p:nvPr/>
        </p:nvSpPr>
        <p:spPr bwMode="auto">
          <a:xfrm>
            <a:off x="9428087" y="2367379"/>
            <a:ext cx="2050742" cy="3074637"/>
          </a:xfrm>
          <a:prstGeom prst="rightArrow">
            <a:avLst>
              <a:gd name="adj1" fmla="val 50000"/>
              <a:gd name="adj2" fmla="val 49134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Full-scale field use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95E87D-3A1B-4257-8C35-6C23250579E0}"/>
              </a:ext>
            </a:extLst>
          </p:cNvPr>
          <p:cNvSpPr/>
          <p:nvPr/>
        </p:nvSpPr>
        <p:spPr bwMode="auto">
          <a:xfrm>
            <a:off x="7187961" y="2367379"/>
            <a:ext cx="2050742" cy="3074637"/>
          </a:xfrm>
          <a:prstGeom prst="rightArrow">
            <a:avLst>
              <a:gd name="adj1" fmla="val 50000"/>
              <a:gd name="adj2" fmla="val 49134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Field testing/ demo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FF0623-58F6-4129-B883-24F80C2A3124}"/>
              </a:ext>
            </a:extLst>
          </p:cNvPr>
          <p:cNvSpPr/>
          <p:nvPr/>
        </p:nvSpPr>
        <p:spPr bwMode="auto">
          <a:xfrm>
            <a:off x="4970019" y="2377731"/>
            <a:ext cx="2050742" cy="3074637"/>
          </a:xfrm>
          <a:prstGeom prst="rightArrow">
            <a:avLst>
              <a:gd name="adj1" fmla="val 50000"/>
              <a:gd name="adj2" fmla="val 49134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Pilot testing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E89DB7-2D2D-46B7-8923-C7E3AD7D2C43}"/>
              </a:ext>
            </a:extLst>
          </p:cNvPr>
          <p:cNvSpPr/>
          <p:nvPr/>
        </p:nvSpPr>
        <p:spPr bwMode="auto">
          <a:xfrm>
            <a:off x="2715084" y="2368854"/>
            <a:ext cx="2050742" cy="3074637"/>
          </a:xfrm>
          <a:prstGeom prst="rightArrow">
            <a:avLst>
              <a:gd name="adj1" fmla="val 50000"/>
              <a:gd name="adj2" fmla="val 49134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Bench scale develop-ment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2DE409-B7F6-444F-929E-68C99DA77EF3}"/>
              </a:ext>
            </a:extLst>
          </p:cNvPr>
          <p:cNvSpPr/>
          <p:nvPr/>
        </p:nvSpPr>
        <p:spPr bwMode="auto">
          <a:xfrm>
            <a:off x="426130" y="2367380"/>
            <a:ext cx="2136553" cy="3074637"/>
          </a:xfrm>
          <a:prstGeom prst="rightArrow">
            <a:avLst>
              <a:gd name="adj1" fmla="val 50000"/>
              <a:gd name="adj2" fmla="val 49134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Basic Research</a:t>
            </a: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762AC227-0326-4F17-8113-F990C9975CD5}"/>
              </a:ext>
            </a:extLst>
          </p:cNvPr>
          <p:cNvSpPr/>
          <p:nvPr/>
        </p:nvSpPr>
        <p:spPr bwMode="auto">
          <a:xfrm>
            <a:off x="1171853" y="5333784"/>
            <a:ext cx="2050742" cy="850547"/>
          </a:xfrm>
          <a:prstGeom prst="curved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C07D1817-CA68-4978-8CBF-92D917912FAB}"/>
              </a:ext>
            </a:extLst>
          </p:cNvPr>
          <p:cNvSpPr/>
          <p:nvPr/>
        </p:nvSpPr>
        <p:spPr bwMode="auto">
          <a:xfrm>
            <a:off x="3534797" y="5326380"/>
            <a:ext cx="2050742" cy="850547"/>
          </a:xfrm>
          <a:prstGeom prst="curved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5B5BAD42-2620-4573-8232-C5C6E020759B}"/>
              </a:ext>
            </a:extLst>
          </p:cNvPr>
          <p:cNvSpPr/>
          <p:nvPr/>
        </p:nvSpPr>
        <p:spPr bwMode="auto">
          <a:xfrm>
            <a:off x="5985038" y="5326380"/>
            <a:ext cx="2050742" cy="850547"/>
          </a:xfrm>
          <a:prstGeom prst="curved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4F693809-6E3A-41DB-A7A8-D9777DD6F587}"/>
              </a:ext>
            </a:extLst>
          </p:cNvPr>
          <p:cNvSpPr/>
          <p:nvPr/>
        </p:nvSpPr>
        <p:spPr bwMode="auto">
          <a:xfrm>
            <a:off x="8347982" y="5318976"/>
            <a:ext cx="2050742" cy="850547"/>
          </a:xfrm>
          <a:prstGeom prst="curved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1B53A538-40BE-4729-98B8-D4898E0C1A56}"/>
              </a:ext>
            </a:extLst>
          </p:cNvPr>
          <p:cNvSpPr/>
          <p:nvPr/>
        </p:nvSpPr>
        <p:spPr bwMode="auto">
          <a:xfrm rot="10800000">
            <a:off x="1173327" y="1685278"/>
            <a:ext cx="2050742" cy="85054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08E651EB-5EB3-4058-94E2-02A3DF0735B2}"/>
              </a:ext>
            </a:extLst>
          </p:cNvPr>
          <p:cNvSpPr/>
          <p:nvPr/>
        </p:nvSpPr>
        <p:spPr bwMode="auto">
          <a:xfrm rot="10800000">
            <a:off x="3536271" y="1677874"/>
            <a:ext cx="2050742" cy="85054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EA1AA505-7D11-440E-A132-968C39F15CDF}"/>
              </a:ext>
            </a:extLst>
          </p:cNvPr>
          <p:cNvSpPr/>
          <p:nvPr/>
        </p:nvSpPr>
        <p:spPr bwMode="auto">
          <a:xfrm rot="10800000">
            <a:off x="5986512" y="1677874"/>
            <a:ext cx="2050742" cy="85054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5686AAA5-9253-4A2F-8424-AA5C880F07F6}"/>
              </a:ext>
            </a:extLst>
          </p:cNvPr>
          <p:cNvSpPr/>
          <p:nvPr/>
        </p:nvSpPr>
        <p:spPr bwMode="auto">
          <a:xfrm rot="10800000">
            <a:off x="8349456" y="1670470"/>
            <a:ext cx="2050742" cy="85054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A56EC7F5-BCE3-44B9-855B-93CE67EC801D}"/>
              </a:ext>
            </a:extLst>
          </p:cNvPr>
          <p:cNvSpPr/>
          <p:nvPr/>
        </p:nvSpPr>
        <p:spPr bwMode="auto">
          <a:xfrm>
            <a:off x="2562683" y="909444"/>
            <a:ext cx="6865403" cy="1143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Feedback:  experience, issues, needs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4A89EF2-3EFE-4AD5-B0B9-F16DBA6F0A7A}"/>
              </a:ext>
            </a:extLst>
          </p:cNvPr>
          <p:cNvSpPr/>
          <p:nvPr/>
        </p:nvSpPr>
        <p:spPr bwMode="auto">
          <a:xfrm>
            <a:off x="2175030" y="5721164"/>
            <a:ext cx="7270811" cy="114299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Response:  modify, optimize, new solutions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D369A62-D44C-4C71-B7AC-16DD4ECCE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88108" y="5270571"/>
            <a:ext cx="1061376" cy="14057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5FDD6E-7516-415E-98CE-AC9927DCA0D9}"/>
              </a:ext>
            </a:extLst>
          </p:cNvPr>
          <p:cNvSpPr txBox="1"/>
          <p:nvPr/>
        </p:nvSpPr>
        <p:spPr>
          <a:xfrm>
            <a:off x="7509026" y="6825290"/>
            <a:ext cx="16248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blaze-san.deviantart.com/art/Beatrice-Wells-Mad-Scientist-31464458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1652CEE-AA7D-47B8-A5FD-B3A30020A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9" b="98851" l="9434" r="89623">
                        <a14:foregroundMark x1="47670" y1="86489" x2="48019" y2="86780"/>
                        <a14:foregroundMark x1="34906" y1="75862" x2="38738" y2="79052"/>
                        <a14:foregroundMark x1="44374" y1="78565" x2="42453" y2="76437"/>
                        <a14:foregroundMark x1="52172" y1="87202" x2="51273" y2="86207"/>
                        <a14:foregroundMark x1="62794" y1="11737" x2="73861" y2="15970"/>
                        <a14:foregroundMark x1="73747" y1="15893" x2="62863" y2="11674"/>
                        <a14:backgroundMark x1="59434" y1="93678" x2="57547" y2="94828"/>
                        <a14:backgroundMark x1="38679" y1="0" x2="42453" y2="2299"/>
                        <a14:backgroundMark x1="82075" y1="17816" x2="82075" y2="20690"/>
                        <a14:backgroundMark x1="82075" y1="16092" x2="80189" y2="16092"/>
                        <a14:backgroundMark x1="80189" y1="16667" x2="88679" y2="18391"/>
                        <a14:backgroundMark x1="48113" y1="3448" x2="52830" y2="6322"/>
                        <a14:backgroundMark x1="46226" y1="3448" x2="45283" y2="4023"/>
                        <a14:backgroundMark x1="38679" y1="575" x2="42453" y2="2299"/>
                        <a14:backgroundMark x1="44340" y1="2874" x2="48113" y2="2874"/>
                        <a14:backgroundMark x1="50943" y1="2299" x2="50000" y2="2874"/>
                        <a14:backgroundMark x1="28302" y1="3448" x2="33019" y2="1149"/>
                        <a14:backgroundMark x1="47170" y1="4023" x2="45283" y2="5747"/>
                        <a14:backgroundMark x1="66038" y1="99425" x2="62264" y2="98276"/>
                        <a14:backgroundMark x1="66981" y1="98276" x2="55660" y2="97126"/>
                        <a14:backgroundMark x1="80189" y1="18391" x2="78302" y2="18966"/>
                        <a14:backgroundMark x1="49057" y1="78161" x2="50943" y2="86207"/>
                        <a14:backgroundMark x1="48113" y1="83333" x2="48113" y2="86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79" y="878475"/>
            <a:ext cx="1009650" cy="1657350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4E767-07D3-4647-A5D5-6877801A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B2BD-E01A-4C11-8A04-53159213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Innovation Happens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E1920-3297-4A31-A9BB-D8E42C3A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 is happening</a:t>
            </a:r>
          </a:p>
          <a:p>
            <a:pPr lvl="1"/>
            <a:r>
              <a:rPr lang="en-US" dirty="0"/>
              <a:t>Case examples</a:t>
            </a:r>
          </a:p>
          <a:p>
            <a:pPr lvl="1"/>
            <a:r>
              <a:rPr lang="en-US" dirty="0"/>
              <a:t>Research and development</a:t>
            </a:r>
          </a:p>
          <a:p>
            <a:pPr lvl="1"/>
            <a:r>
              <a:rPr lang="en-US" dirty="0"/>
              <a:t>But…</a:t>
            </a:r>
          </a:p>
          <a:p>
            <a:r>
              <a:rPr lang="en-US" dirty="0"/>
              <a:t>It’s a tough crowd:   “If there were other options, we’d use them” or “Nothing else is ready to go </a:t>
            </a:r>
            <a:r>
              <a:rPr lang="en-US" i="1" dirty="0"/>
              <a:t>now.</a:t>
            </a:r>
            <a:r>
              <a:rPr lang="en-US" dirty="0"/>
              <a:t>”</a:t>
            </a:r>
          </a:p>
          <a:p>
            <a:r>
              <a:rPr lang="en-US" dirty="0"/>
              <a:t>Innovation requires patience</a:t>
            </a:r>
          </a:p>
          <a:p>
            <a:r>
              <a:rPr lang="en-US" dirty="0"/>
              <a:t>Innovation is both technology and approach based</a:t>
            </a:r>
          </a:p>
          <a:p>
            <a:r>
              <a:rPr lang="en-US" dirty="0"/>
              <a:t>No single path to acceptance; process is adaptive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8526A-993C-40E8-AF8D-7610113D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0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2397-3630-4F1D-AA16-ADE63D7F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Existing Avenues of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2A03E-0940-4E4B-86C1-DC086765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Biological/Biochemical Treatment</a:t>
            </a:r>
          </a:p>
          <a:p>
            <a:r>
              <a:rPr lang="en-US" dirty="0"/>
              <a:t>Ecological restoration</a:t>
            </a:r>
          </a:p>
          <a:p>
            <a:r>
              <a:rPr lang="en-US" dirty="0"/>
              <a:t>Passive and semi-passive treatment</a:t>
            </a:r>
          </a:p>
          <a:p>
            <a:r>
              <a:rPr lang="en-US" dirty="0"/>
              <a:t>Engineering controls</a:t>
            </a:r>
          </a:p>
          <a:p>
            <a:r>
              <a:rPr lang="en-US" dirty="0"/>
              <a:t>Greener remediation</a:t>
            </a:r>
          </a:p>
          <a:p>
            <a:r>
              <a:rPr lang="en-US" dirty="0"/>
              <a:t>Site characterization, data use/management</a:t>
            </a:r>
          </a:p>
          <a:p>
            <a:r>
              <a:rPr lang="en-US" dirty="0"/>
              <a:t>Upcoming (2020) mining technology update, </a:t>
            </a:r>
            <a:r>
              <a:rPr lang="en-US" sz="2800" i="1" dirty="0"/>
              <a:t>Handbook of Capabilities of Remedial Technologies for Use at Mining Waste Sites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E0B28-73B3-4990-BFB9-EFE94FC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2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Anoxic limestone drains</a:t>
            </a:r>
          </a:p>
          <a:p>
            <a:r>
              <a:rPr lang="en-US" dirty="0"/>
              <a:t>Successive alkalinity producing systems</a:t>
            </a:r>
          </a:p>
          <a:p>
            <a:r>
              <a:rPr lang="en-US" dirty="0"/>
              <a:t>Aluminator</a:t>
            </a:r>
          </a:p>
          <a:p>
            <a:r>
              <a:rPr lang="en-US" dirty="0"/>
              <a:t>Constructed wetlands</a:t>
            </a:r>
          </a:p>
          <a:p>
            <a:r>
              <a:rPr lang="en-US" dirty="0"/>
              <a:t>Biochemical reactors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rburdge\Desktop\MIW 7-14-14\Images for fact sheet\Water Treatment 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9" y="2901963"/>
            <a:ext cx="4891596" cy="34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76B5-F7FB-4FCC-8390-B20789E5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3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Phytotechnologies ( </a:t>
            </a:r>
            <a:r>
              <a:rPr lang="en-US" dirty="0">
                <a:hlinkClick r:id="rId3"/>
              </a:rPr>
              <a:t>http://cluin.org/products/phyto/</a:t>
            </a:r>
            <a:r>
              <a:rPr lang="en-US" dirty="0"/>
              <a:t> )</a:t>
            </a:r>
          </a:p>
          <a:p>
            <a:r>
              <a:rPr lang="en-US" dirty="0"/>
              <a:t>Permeable reactive barriers</a:t>
            </a:r>
          </a:p>
          <a:p>
            <a:r>
              <a:rPr lang="en-US" dirty="0"/>
              <a:t>Fluidized bed reactors</a:t>
            </a:r>
          </a:p>
          <a:p>
            <a:r>
              <a:rPr lang="en-US" dirty="0"/>
              <a:t>Reverse osmosis</a:t>
            </a:r>
          </a:p>
          <a:p>
            <a:r>
              <a:rPr lang="en-US" dirty="0"/>
              <a:t>Zero valent iron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5114"/>
            <a:ext cx="4248150" cy="260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2C0FB-0C2E-43FE-A963-01EC18B6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059" y="294862"/>
            <a:ext cx="7716837" cy="6619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01" y="1798983"/>
            <a:ext cx="7716837" cy="4094163"/>
          </a:xfrm>
        </p:spPr>
        <p:txBody>
          <a:bodyPr/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Rotating cylinder treatment systems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Ferrihydrite adsorption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Electrocoagulation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Ion exchange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Biological reduction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Ceramic microfiltration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76" y="2609850"/>
            <a:ext cx="47507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AF59A-5264-452B-A9E6-9AA60CE6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0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Selection of P&amp;T Continues to Decline and Selection of In Situ Treatment Is Steady  (FY 1985-2017)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5703"/>
              </p:ext>
            </p:extLst>
          </p:nvPr>
        </p:nvGraphicFramePr>
        <p:xfrm>
          <a:off x="1524001" y="1427163"/>
          <a:ext cx="89153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E7CC8-824A-4744-9477-52A10441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37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Recently Selected Groundwater Remedies (FY 2015–17)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Groundwater Decision Documents = 111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72445"/>
              </p:ext>
            </p:extLst>
          </p:nvPr>
        </p:nvGraphicFramePr>
        <p:xfrm>
          <a:off x="1881807" y="1258614"/>
          <a:ext cx="8131864" cy="5622092"/>
        </p:xfrm>
        <a:graphic>
          <a:graphicData uri="http://schemas.openxmlformats.org/drawingml/2006/table">
            <a:tbl>
              <a:tblPr/>
              <a:tblGrid>
                <a:gridCol w="3906648">
                  <a:extLst>
                    <a:ext uri="{9D8B030D-6E8A-4147-A177-3AD203B41FA5}">
                      <a16:colId xmlns:a16="http://schemas.microsoft.com/office/drawing/2014/main" val="3887544010"/>
                    </a:ext>
                  </a:extLst>
                </a:gridCol>
                <a:gridCol w="2112608">
                  <a:extLst>
                    <a:ext uri="{9D8B030D-6E8A-4147-A177-3AD203B41FA5}">
                      <a16:colId xmlns:a16="http://schemas.microsoft.com/office/drawing/2014/main" val="1928284526"/>
                    </a:ext>
                  </a:extLst>
                </a:gridCol>
                <a:gridCol w="2112608">
                  <a:extLst>
                    <a:ext uri="{9D8B030D-6E8A-4147-A177-3AD203B41FA5}">
                      <a16:colId xmlns:a16="http://schemas.microsoft.com/office/drawing/2014/main" val="1378986604"/>
                    </a:ext>
                  </a:extLst>
                </a:gridCol>
              </a:tblGrid>
              <a:tr h="622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Remedy</a:t>
                      </a:r>
                    </a:p>
                  </a:txBody>
                  <a:tcPr marL="5588" marR="5588" marT="5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(FY15-17)</a:t>
                      </a:r>
                    </a:p>
                  </a:txBody>
                  <a:tcPr marL="5588" marR="5588" marT="5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5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Groundwater Decision Documents</a:t>
                      </a:r>
                    </a:p>
                  </a:txBody>
                  <a:tcPr marL="5588" marR="5588" marT="5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98581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 Situ Treatment (P&amp;T)</a:t>
                      </a:r>
                    </a:p>
                  </a:txBody>
                  <a:tcPr marL="67051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82402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Situ Treatment</a:t>
                      </a:r>
                    </a:p>
                  </a:txBody>
                  <a:tcPr marL="67051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00352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Bioremediation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12244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Bioremediation (anaerobic, 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66276"/>
                  </a:ext>
                </a:extLst>
              </a:tr>
              <a:tr h="40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Bioremediation (bioaugmentation, 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201750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Bioremediation (aerobic, 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69248"/>
                  </a:ext>
                </a:extLst>
              </a:tr>
              <a:tr h="40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Bioremediation (other, NOS, 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71589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Treatment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47828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Oxidation (insitu)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032978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Reduction (insitu)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97045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Neutralization (insitu)</a:t>
                      </a:r>
                    </a:p>
                  </a:txBody>
                  <a:tcPr marL="268205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29129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treatment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25075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Permeable Reactive Barrier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2233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Multi-phase Extraction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29880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Sparging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26208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Unspecified in situ treatment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338785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Vapor Extraction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13492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Electrokinetics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52546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Flushing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8758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Phytoremediation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920632"/>
                  </a:ext>
                </a:extLst>
              </a:tr>
              <a:tr h="22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Solidification/Stabilization</a:t>
                      </a:r>
                    </a:p>
                  </a:txBody>
                  <a:tcPr marL="134103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588" marR="5588" marT="5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8738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425DE-030E-4F18-ADC3-E9DC8BAE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1303" y="79513"/>
            <a:ext cx="109728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Site Universe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03" y="1507435"/>
            <a:ext cx="10972800" cy="4525963"/>
          </a:xfrm>
        </p:spPr>
        <p:txBody>
          <a:bodyPr/>
          <a:lstStyle/>
          <a:p>
            <a:r>
              <a:rPr lang="en-US" altLang="en-US" dirty="0"/>
              <a:t>No comprehensive national inventory of abandoned mine lands (AML) in the U.S., estimates range from 100,000 to 500,000 sites</a:t>
            </a:r>
          </a:p>
          <a:p>
            <a:r>
              <a:rPr lang="en-US" altLang="en-US" dirty="0"/>
              <a:t>Superfund Enterprise Management System (SEMS) contains less than 0.1 percent of this large AML universe </a:t>
            </a:r>
          </a:p>
          <a:p>
            <a:r>
              <a:rPr lang="en-US" altLang="en-US" dirty="0"/>
              <a:t>There are more than 50,000 abandoned coal mines, which fall under the jurisdiction of the Office of Surface Mining Reclamation and Enforcement as well as authorized states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3BAFD-9C93-40C5-8D44-F0DB5FB8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P&amp;T Remedies  Almost Always Combined with Other Remedies, Especially Source Control  (FY 1982-2017)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270668" y="5867401"/>
            <a:ext cx="3124166" cy="434278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MNA = monitored natural attenuation</a:t>
            </a:r>
          </a:p>
          <a:p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P&amp;T = pump and treat (selected at 834 sites)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1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41023"/>
              </p:ext>
            </p:extLst>
          </p:nvPr>
        </p:nvGraphicFramePr>
        <p:xfrm>
          <a:off x="1527630" y="1562116"/>
          <a:ext cx="9140371" cy="534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46BD0-C08A-419B-AAF2-90300B88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2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3B6E-C900-4EF5-B418-8FF11E3E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can leverage existing infrastructure,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B08E-5CE0-4299-8FD6-F23E489D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EPA Waste Programs and Technology Innovation, 25+ years of experience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Information exchange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Training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Communication, distance learning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Research capabilities and demonstration experience</a:t>
            </a:r>
          </a:p>
          <a:p>
            <a:r>
              <a:rPr lang="en-US" dirty="0"/>
              <a:t>Other Federal programs, academic, private sector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Owners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Research</a:t>
            </a:r>
          </a:p>
          <a:p>
            <a:r>
              <a:rPr lang="en-US" dirty="0"/>
              <a:t>Collaboration and relationships/existing work groups, associations, etc.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5658-1D7C-445F-94A2-5BC77388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0CB95B-E528-4E3D-BF50-13C00641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Examples of Resources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B3402-0FE5-4D42-8407-0554657B1506}"/>
              </a:ext>
            </a:extLst>
          </p:cNvPr>
          <p:cNvSpPr txBox="1"/>
          <p:nvPr/>
        </p:nvSpPr>
        <p:spPr>
          <a:xfrm>
            <a:off x="203201" y="1765300"/>
            <a:ext cx="2895599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Hazardous Waste Cleanup Information (CLUIN) Web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Online Training</a:t>
            </a:r>
          </a:p>
          <a:p>
            <a:pPr algn="ctr"/>
            <a:r>
              <a:rPr lang="en-US" sz="2400" b="1" dirty="0">
                <a:hlinkClick r:id="rId3"/>
              </a:rPr>
              <a:t>https://cluin.org</a:t>
            </a:r>
            <a:r>
              <a:rPr lang="en-US" sz="24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7F7A5-1DD0-4E4F-94D1-861BC3EBBFC5}"/>
              </a:ext>
            </a:extLst>
          </p:cNvPr>
          <p:cNvSpPr txBox="1"/>
          <p:nvPr/>
        </p:nvSpPr>
        <p:spPr>
          <a:xfrm>
            <a:off x="4165600" y="1808727"/>
            <a:ext cx="312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Best Practice Guides and Case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73A17-A923-47AB-8BE6-2338EA9B1945}"/>
              </a:ext>
            </a:extLst>
          </p:cNvPr>
          <p:cNvSpPr txBox="1"/>
          <p:nvPr/>
        </p:nvSpPr>
        <p:spPr>
          <a:xfrm>
            <a:off x="8153401" y="1788496"/>
            <a:ext cx="3733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CERCLA Education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ERT Training Program</a:t>
            </a:r>
          </a:p>
          <a:p>
            <a:pPr algn="ctr"/>
            <a:r>
              <a:rPr lang="en-US" sz="2400" b="1" dirty="0">
                <a:hlinkClick r:id="rId4"/>
              </a:rPr>
              <a:t>https://trainex.org</a:t>
            </a:r>
            <a:r>
              <a:rPr lang="en-US" sz="24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7E72E-882A-4E93-BAB3-C4F73949C686}"/>
              </a:ext>
            </a:extLst>
          </p:cNvPr>
          <p:cNvSpPr txBox="1"/>
          <p:nvPr/>
        </p:nvSpPr>
        <p:spPr>
          <a:xfrm>
            <a:off x="190500" y="4458334"/>
            <a:ext cx="33909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Interstate Technology Regulatory Council (ITRC)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Technical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Training</a:t>
            </a:r>
          </a:p>
          <a:p>
            <a:pPr algn="ctr"/>
            <a:r>
              <a:rPr lang="en-US" sz="2400" b="1" dirty="0">
                <a:hlinkClick r:id="rId5"/>
              </a:rPr>
              <a:t>https://www.itrcweb.org</a:t>
            </a:r>
            <a:r>
              <a:rPr lang="en-US" sz="24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A20BC-92EA-4036-AA6E-55EC3E19B5B2}"/>
              </a:ext>
            </a:extLst>
          </p:cNvPr>
          <p:cNvSpPr txBox="1"/>
          <p:nvPr/>
        </p:nvSpPr>
        <p:spPr>
          <a:xfrm>
            <a:off x="3981451" y="4245669"/>
            <a:ext cx="3733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ETV and ISO Standards, Guidance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271732-158F-41BB-8329-41F864C4C644}"/>
              </a:ext>
            </a:extLst>
          </p:cNvPr>
          <p:cNvSpPr txBox="1"/>
          <p:nvPr/>
        </p:nvSpPr>
        <p:spPr>
          <a:xfrm>
            <a:off x="8540751" y="3817222"/>
            <a:ext cx="3314699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Federal Research, e.g., Superfund Research Program-National Institute of Environmental Health Sciences (NIEHS)</a:t>
            </a:r>
          </a:p>
          <a:p>
            <a:pPr algn="ctr"/>
            <a:r>
              <a:rPr lang="en-US" sz="2400" b="1" dirty="0">
                <a:hlinkClick r:id="rId6"/>
              </a:rPr>
              <a:t>www.niehs.nih.gov</a:t>
            </a:r>
            <a:r>
              <a:rPr lang="en-US" sz="24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E5530-6F16-4EAC-AA86-FFCAFB54A723}"/>
              </a:ext>
            </a:extLst>
          </p:cNvPr>
          <p:cNvSpPr txBox="1"/>
          <p:nvPr/>
        </p:nvSpPr>
        <p:spPr>
          <a:xfrm>
            <a:off x="4149727" y="5605362"/>
            <a:ext cx="343217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Federal Collaboration (e.g., FRTR and FMD)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25FA3-911E-4190-83DC-7C4A7775D136}"/>
              </a:ext>
            </a:extLst>
          </p:cNvPr>
          <p:cNvSpPr txBox="1"/>
          <p:nvPr/>
        </p:nvSpPr>
        <p:spPr>
          <a:xfrm>
            <a:off x="4203700" y="2989827"/>
            <a:ext cx="312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EPA Office of Research and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6B5CF-C835-4372-8E09-A88858B5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4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F044-D543-4687-A975-F50A8FBD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Charting a Course to Innovation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87B4A6-D9C9-4232-B90B-BB5481CDBFD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/>
              <a:t>Demonstrating/evaluating technologies</a:t>
            </a:r>
          </a:p>
          <a:p>
            <a:pPr lvl="1"/>
            <a:r>
              <a:rPr lang="en-US" dirty="0"/>
              <a:t>Technology identification:  intersection of priorities and technologies ready for evaluation at field level</a:t>
            </a:r>
          </a:p>
          <a:p>
            <a:pPr lvl="1"/>
            <a:r>
              <a:rPr lang="en-US" dirty="0"/>
              <a:t>Site identification</a:t>
            </a:r>
          </a:p>
          <a:p>
            <a:pPr lvl="1"/>
            <a:r>
              <a:rPr lang="en-US" dirty="0"/>
              <a:t>Evaluation framework:  based on existing ISO ETV, EPA ETV and SITE procedures, tools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B2C9-0C0F-463E-90AC-F426D70D60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Increasing acceptance by supporting decisionmakers</a:t>
            </a:r>
          </a:p>
          <a:p>
            <a:pPr lvl="1"/>
            <a:r>
              <a:rPr lang="en-US" dirty="0"/>
              <a:t>Build collaboration among decisionmakers/leverage work</a:t>
            </a:r>
          </a:p>
          <a:p>
            <a:pPr lvl="1"/>
            <a:r>
              <a:rPr lang="en-US" dirty="0"/>
              <a:t>Information dissemination and educational resources</a:t>
            </a:r>
          </a:p>
          <a:p>
            <a:pPr lvl="1"/>
            <a:r>
              <a:rPr lang="en-US" dirty="0"/>
              <a:t>Leadership commitment/encouragement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DDB71-EE80-4878-8FDA-873BA824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E8C1-69B4-40FA-B0D4-01F0F9A6A630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0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31FB-69D0-40D5-B3BA-5FE4126A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Charting a Course to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E6D3-86D5-46B7-8A1E-E1F05F90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demonstrations will not lead to technology use, acceptance.  Requires sharing and building on information, use at multiple sites.  Not solely a function of formal demonstration or verification programs</a:t>
            </a:r>
          </a:p>
          <a:p>
            <a:r>
              <a:rPr lang="en-US" dirty="0"/>
              <a:t>Technology demonstration has multiple levels</a:t>
            </a:r>
          </a:p>
          <a:p>
            <a:pPr lvl="1"/>
            <a:r>
              <a:rPr lang="en-US" dirty="0"/>
              <a:t>Field access to support research</a:t>
            </a:r>
          </a:p>
          <a:p>
            <a:pPr lvl="1"/>
            <a:r>
              <a:rPr lang="en-US" dirty="0"/>
              <a:t>Field demonstration to support transition to field-scale, commercial scale technology availability</a:t>
            </a:r>
          </a:p>
          <a:p>
            <a:pPr lvl="1"/>
            <a:r>
              <a:rPr lang="en-US" dirty="0"/>
              <a:t>Pilot or treatability testing to support selection at sites, raise comfort of regulators, site owners, and contractors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205B6-A776-4803-B3CC-990F1E80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56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B84-4F6C-48E4-9D80-8D6F3D6A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Charting a Course to Innovation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E4D31-9AB9-41CE-969B-C5837E8E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exists, projects underway.  Need to build comprehensive understanding, access to information</a:t>
            </a:r>
          </a:p>
          <a:p>
            <a:r>
              <a:rPr lang="en-US" dirty="0"/>
              <a:t>Link between technical support and research is essential</a:t>
            </a:r>
          </a:p>
          <a:p>
            <a:r>
              <a:rPr lang="en-US" dirty="0"/>
              <a:t>We can’t do it alone</a:t>
            </a:r>
          </a:p>
          <a:p>
            <a:r>
              <a:rPr lang="en-US" dirty="0"/>
              <a:t>Where do we go from here?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B32D3-68AE-41B3-A4F8-6FA6F8AC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3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ACAE3-A69E-4977-AE7D-9FFE2A57A407}"/>
              </a:ext>
            </a:extLst>
          </p:cNvPr>
          <p:cNvSpPr txBox="1"/>
          <p:nvPr/>
        </p:nvSpPr>
        <p:spPr>
          <a:xfrm>
            <a:off x="2479040" y="1706880"/>
            <a:ext cx="349504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96958A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dirty="0"/>
              <a:t>Shahid Mahmud, Team Leader, EPA National Mining Team</a:t>
            </a:r>
            <a:endParaRPr lang="en-US" altLang="en-US" dirty="0">
              <a:solidFill>
                <a:srgbClr val="000000"/>
              </a:solidFill>
            </a:endParaRP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Office of Superfund Remediation and Technology Innovations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U.S. Environmental Protection Agency</a:t>
            </a:r>
            <a:endParaRPr lang="en-US" altLang="en-US" dirty="0"/>
          </a:p>
          <a:p>
            <a:pPr algn="ctr"/>
            <a:r>
              <a:rPr lang="en-US" altLang="en-US" dirty="0"/>
              <a:t>Phone:  703-603-8789</a:t>
            </a:r>
          </a:p>
          <a:p>
            <a:pPr algn="ctr"/>
            <a:r>
              <a:rPr lang="en-US" altLang="en-US" dirty="0"/>
              <a:t>Email: </a:t>
            </a:r>
            <a:r>
              <a:rPr lang="en-US" altLang="en-US" dirty="0">
                <a:hlinkClick r:id="rId3"/>
              </a:rPr>
              <a:t>mahmud.shahid@epa.gov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45601-5390-46FC-8EE7-53C18EF4EC0C}"/>
              </a:ext>
            </a:extLst>
          </p:cNvPr>
          <p:cNvSpPr txBox="1"/>
          <p:nvPr/>
        </p:nvSpPr>
        <p:spPr>
          <a:xfrm>
            <a:off x="2479040" y="4267200"/>
            <a:ext cx="348488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96958A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dirty="0"/>
              <a:t>Michele Mahoney, Team Leader, Mining Technologies</a:t>
            </a:r>
            <a:endParaRPr lang="en-US" altLang="en-US" dirty="0">
              <a:solidFill>
                <a:srgbClr val="000000"/>
              </a:solidFill>
            </a:endParaRP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Office of Superfund Remediation and Technology Innovations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U.S. Environmental Protection Agency</a:t>
            </a:r>
            <a:endParaRPr lang="en-US" altLang="en-US" dirty="0"/>
          </a:p>
          <a:p>
            <a:pPr algn="ctr"/>
            <a:r>
              <a:rPr lang="en-US" altLang="en-US" dirty="0"/>
              <a:t>Phone:  703-603-9057</a:t>
            </a:r>
          </a:p>
          <a:p>
            <a:pPr algn="ctr"/>
            <a:r>
              <a:rPr lang="en-US" altLang="en-US" dirty="0"/>
              <a:t>Email: </a:t>
            </a:r>
            <a:r>
              <a:rPr lang="en-US" altLang="en-US" dirty="0">
                <a:hlinkClick r:id="rId4"/>
              </a:rPr>
              <a:t>mahoney.michele@epa.gov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B1F80-2FDD-46CB-AB59-DEE6AE154C96}"/>
              </a:ext>
            </a:extLst>
          </p:cNvPr>
          <p:cNvSpPr txBox="1"/>
          <p:nvPr/>
        </p:nvSpPr>
        <p:spPr>
          <a:xfrm>
            <a:off x="6228080" y="1702802"/>
            <a:ext cx="349504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96958A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Ed Gilbert, Chief, Technology Assessment Branch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Office of Superfund Remediation and Technology Innovations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U.S. Environmental Protection Agency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Phone:  703-603-8883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Email: </a:t>
            </a:r>
            <a:r>
              <a:rPr lang="en-US" altLang="en-US" dirty="0">
                <a:solidFill>
                  <a:srgbClr val="000000"/>
                </a:solidFill>
                <a:hlinkClick r:id="rId5"/>
              </a:rPr>
              <a:t>gilbert.edward@epa.gov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3DE6F-C034-4BA6-B106-FC517EA61517}"/>
              </a:ext>
            </a:extLst>
          </p:cNvPr>
          <p:cNvSpPr txBox="1"/>
          <p:nvPr/>
        </p:nvSpPr>
        <p:spPr>
          <a:xfrm>
            <a:off x="6217920" y="4267200"/>
            <a:ext cx="350520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96958A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Daniel Powell, Chief, Technology Integration and Information Branch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Office of Superfund Remediation and Technology Innovations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U.S. Environmental Protection Agency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Phone:  703-603-7196</a:t>
            </a:r>
          </a:p>
          <a:p>
            <a:pPr lvl="0" algn="ctr"/>
            <a:r>
              <a:rPr lang="en-US" altLang="en-US" dirty="0">
                <a:solidFill>
                  <a:srgbClr val="000000"/>
                </a:solidFill>
              </a:rPr>
              <a:t>Email: </a:t>
            </a:r>
            <a:r>
              <a:rPr lang="en-US" altLang="en-US" dirty="0">
                <a:solidFill>
                  <a:srgbClr val="000000"/>
                </a:solidFill>
                <a:hlinkClick r:id="rId5"/>
              </a:rPr>
              <a:t>powell.dan@epa.gov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157A8-1E51-406B-ABC6-0B71117F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332F-9D56-4B6C-BAA0-F7AA1C0CB7E9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Superfund Mine / Mineral Processing Sites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507437"/>
            <a:ext cx="10972800" cy="4525963"/>
          </a:xfrm>
        </p:spPr>
        <p:txBody>
          <a:bodyPr/>
          <a:lstStyle/>
          <a:p>
            <a:r>
              <a:rPr lang="en-US" altLang="en-US" dirty="0"/>
              <a:t>140 Superfund sites (Superfund National Priorities List [NPL] or Superfund Alternative Approach) are mining and mineral processing sites:</a:t>
            </a:r>
          </a:p>
          <a:p>
            <a:pPr lvl="1"/>
            <a:r>
              <a:rPr lang="en-US" altLang="en-US" dirty="0"/>
              <a:t>More than half are greater than 500 acres in size; Bunker Hill Mining and Metallurgical Complex site (a.k.a., Coeur d’Alene Basin; Idaho and Washington), which covers 1,500 sq miles, is largest</a:t>
            </a:r>
          </a:p>
          <a:p>
            <a:pPr lvl="1"/>
            <a:r>
              <a:rPr lang="en-US" altLang="en-US" dirty="0"/>
              <a:t>Mine-influenced waters will need to be addressed at more than 30 percent of these sites</a:t>
            </a:r>
          </a:p>
          <a:p>
            <a:pPr lvl="1"/>
            <a:r>
              <a:rPr lang="en-US" altLang="en-US" dirty="0"/>
              <a:t>EPA Superfund program has </a:t>
            </a:r>
            <a:r>
              <a:rPr lang="en-US" altLang="en-US"/>
              <a:t>estimated expenditures  </a:t>
            </a:r>
            <a:r>
              <a:rPr lang="en-US" altLang="en-US" dirty="0"/>
              <a:t>of more than $4B to address mining and mineral processing sites to date (does not capture all costs PRPs have spent to date)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DC55D-320B-46F4-AE8C-B7674099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0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National Priorities List Mining Sites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Remedy Components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847CB4-9065-479C-BCF3-D12D1623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5188" y="1603513"/>
            <a:ext cx="7022090" cy="50328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10362-CCE3-4A8C-8CF9-2F6611C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3B6E-C900-4EF5-B418-8FF11E3E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 Continued Need for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B08E-5CE0-4299-8FD6-F23E489D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Drivers include:</a:t>
            </a:r>
          </a:p>
          <a:p>
            <a:pPr lvl="1"/>
            <a:r>
              <a:rPr lang="en-US" dirty="0"/>
              <a:t>Mining site universe:  large number of sites, common problems</a:t>
            </a:r>
          </a:p>
          <a:p>
            <a:pPr lvl="1"/>
            <a:r>
              <a:rPr lang="en-US" dirty="0"/>
              <a:t>Timelines and long-term costs</a:t>
            </a:r>
          </a:p>
          <a:p>
            <a:pPr lvl="1"/>
            <a:r>
              <a:rPr lang="en-US" dirty="0"/>
              <a:t>Interest in innovation:  “demand pull”</a:t>
            </a:r>
          </a:p>
          <a:p>
            <a:pPr lvl="2"/>
            <a:r>
              <a:rPr lang="en-US" dirty="0"/>
              <a:t>Public and private problem-holders</a:t>
            </a:r>
          </a:p>
          <a:p>
            <a:pPr lvl="2"/>
            <a:r>
              <a:rPr lang="en-US" dirty="0"/>
              <a:t>Leadership attention</a:t>
            </a:r>
          </a:p>
          <a:p>
            <a:pPr lvl="2"/>
            <a:r>
              <a:rPr lang="en-US" dirty="0"/>
              <a:t>Communities, economic development</a:t>
            </a:r>
          </a:p>
          <a:p>
            <a:pPr lvl="2"/>
            <a:r>
              <a:rPr lang="en-US" dirty="0"/>
              <a:t>Big problem/larger window of opportunity</a:t>
            </a:r>
          </a:p>
          <a:p>
            <a:pPr lvl="1"/>
            <a:r>
              <a:rPr lang="en-US" dirty="0"/>
              <a:t>Research programs/results:  “supply push”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2A763-576F-452D-B5AC-CEC8E2C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A181-D1BA-4F96-B2CF-C3936C55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Target Areas of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C2A1-0B94-44E2-BFE9-4823CEC2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Treatment of mine-influenced waters (MIW)</a:t>
            </a:r>
          </a:p>
          <a:p>
            <a:r>
              <a:rPr lang="en-US" dirty="0"/>
              <a:t>Source treatment/tailings/waste rock/underground workings</a:t>
            </a:r>
          </a:p>
          <a:p>
            <a:r>
              <a:rPr lang="en-US" dirty="0"/>
              <a:t>Site revitalization and reuse</a:t>
            </a:r>
          </a:p>
          <a:p>
            <a:r>
              <a:rPr lang="en-US" dirty="0"/>
              <a:t>Mineral resource recovery</a:t>
            </a:r>
          </a:p>
          <a:p>
            <a:r>
              <a:rPr lang="en-US" dirty="0"/>
              <a:t>Characterization and monitoring tools</a:t>
            </a:r>
          </a:p>
          <a:p>
            <a:r>
              <a:rPr lang="en-US" dirty="0"/>
              <a:t>Involve</a:t>
            </a:r>
          </a:p>
          <a:p>
            <a:pPr lvl="1"/>
            <a:r>
              <a:rPr lang="en-US" dirty="0"/>
              <a:t>Chemistry, biology</a:t>
            </a:r>
          </a:p>
          <a:p>
            <a:pPr lvl="1"/>
            <a:r>
              <a:rPr lang="en-US" dirty="0"/>
              <a:t>Geology, hydrogeology</a:t>
            </a:r>
          </a:p>
          <a:p>
            <a:pPr lvl="1"/>
            <a:r>
              <a:rPr lang="en-US" dirty="0"/>
              <a:t>Engineering</a:t>
            </a:r>
          </a:p>
          <a:p>
            <a:endParaRPr lang="en-US" dirty="0"/>
          </a:p>
        </p:txBody>
      </p:sp>
      <p:pic>
        <p:nvPicPr>
          <p:cNvPr id="4" name="Picture 3" descr="IMG_1721">
            <a:extLst>
              <a:ext uri="{FF2B5EF4-FFF2-40B4-BE49-F238E27FC236}">
                <a16:creationId xmlns:a16="http://schemas.microsoft.com/office/drawing/2014/main" id="{A52E7DEB-3701-4F2E-A1B6-B6783DC6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6189" y="4695706"/>
            <a:ext cx="3118567" cy="18876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ompsoncreek2">
            <a:extLst>
              <a:ext uri="{FF2B5EF4-FFF2-40B4-BE49-F238E27FC236}">
                <a16:creationId xmlns:a16="http://schemas.microsoft.com/office/drawing/2014/main" id="{6BB235F2-D5CE-4B76-A99F-B0A4D6A35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161" y="4695706"/>
            <a:ext cx="3118565" cy="18876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57370EE4-FB9F-4F28-AB7F-DBC9860B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00" y="3034608"/>
            <a:ext cx="2795116" cy="198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69622-4D3B-442D-A828-77880C75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5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3B6E-C900-4EF5-B418-8FF11E3E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Considerations for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B08E-5CE0-4299-8FD6-F23E489D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issues</a:t>
            </a:r>
          </a:p>
          <a:p>
            <a:pPr lvl="1"/>
            <a:r>
              <a:rPr lang="en-US" dirty="0"/>
              <a:t>Liability</a:t>
            </a:r>
          </a:p>
          <a:p>
            <a:pPr lvl="1"/>
            <a:r>
              <a:rPr lang="en-US" dirty="0"/>
              <a:t>Complex ownership (Mixed Ownership)</a:t>
            </a:r>
          </a:p>
          <a:p>
            <a:pPr lvl="1"/>
            <a:r>
              <a:rPr lang="en-US" dirty="0"/>
              <a:t>Intellectual property</a:t>
            </a:r>
          </a:p>
          <a:p>
            <a:r>
              <a:rPr lang="en-US" dirty="0"/>
              <a:t>Funding and human resources</a:t>
            </a:r>
          </a:p>
          <a:p>
            <a:r>
              <a:rPr lang="en-US" dirty="0"/>
              <a:t>Health and safety</a:t>
            </a:r>
          </a:p>
          <a:p>
            <a:r>
              <a:rPr lang="en-US" dirty="0"/>
              <a:t>Transferring experience, lessons</a:t>
            </a:r>
          </a:p>
          <a:p>
            <a:pPr lvl="1"/>
            <a:r>
              <a:rPr lang="en-US" dirty="0"/>
              <a:t>Documenting results</a:t>
            </a:r>
          </a:p>
          <a:p>
            <a:pPr lvl="1"/>
            <a:r>
              <a:rPr lang="en-US" dirty="0"/>
              <a:t>Quality assurance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7DD1-28C8-4355-B9FF-CAB7393D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10B8-AEF2-42A2-A422-3F86BFFD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Considerations for Innovation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ECDB-7626-4D25-9976-3C7E6C42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Scalability:  from the bench to field to full-scale use</a:t>
            </a:r>
          </a:p>
          <a:p>
            <a:pPr lvl="1"/>
            <a:r>
              <a:rPr lang="en-US" dirty="0"/>
              <a:t>Harsh, cold realities</a:t>
            </a:r>
          </a:p>
          <a:p>
            <a:pPr lvl="1"/>
            <a:r>
              <a:rPr lang="en-US" dirty="0"/>
              <a:t>Time:  not always a short process</a:t>
            </a:r>
          </a:p>
          <a:p>
            <a:pPr lvl="1"/>
            <a:r>
              <a:rPr lang="en-US" dirty="0"/>
              <a:t>Site differences</a:t>
            </a:r>
          </a:p>
          <a:p>
            <a:pPr lvl="1"/>
            <a:r>
              <a:rPr lang="en-US" dirty="0"/>
              <a:t>Documentation, communication, and “urban legend”</a:t>
            </a:r>
          </a:p>
          <a:p>
            <a:r>
              <a:rPr lang="en-US" dirty="0"/>
              <a:t>Project level:  present-oriented, technologies ready now</a:t>
            </a:r>
          </a:p>
          <a:p>
            <a:r>
              <a:rPr lang="en-US" dirty="0"/>
              <a:t>Available site information, characterization</a:t>
            </a:r>
          </a:p>
          <a:p>
            <a:r>
              <a:rPr lang="en-US" dirty="0"/>
              <a:t>Researcher to entrepreneur</a:t>
            </a:r>
          </a:p>
          <a:p>
            <a:r>
              <a:rPr lang="en-US" dirty="0"/>
              <a:t>Inertia:  “this is the way we’ve always done it”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D0CF-12E3-4296-96FC-50D2DEC0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C2CC-066C-420D-922F-76E096CC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Technology 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D75796-4B54-4489-B331-79B5F53D9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5854"/>
            <a:ext cx="12192000" cy="34156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D8675-E9D4-475B-A61D-630A36217FDD}"/>
              </a:ext>
            </a:extLst>
          </p:cNvPr>
          <p:cNvSpPr txBox="1"/>
          <p:nvPr/>
        </p:nvSpPr>
        <p:spPr>
          <a:xfrm>
            <a:off x="0" y="672147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en.wikipedia.org/wiki/File:Kalalau_Valley_viewed_from_the_Na_Pali_Kona_Forest_Reserve_Pihea_Trail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D2CD5-3AFE-4F91-9E68-A1B0764A086A}"/>
              </a:ext>
            </a:extLst>
          </p:cNvPr>
          <p:cNvSpPr txBox="1"/>
          <p:nvPr/>
        </p:nvSpPr>
        <p:spPr>
          <a:xfrm>
            <a:off x="203200" y="1728901"/>
            <a:ext cx="29718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Idea/Proof of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Bench scale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Pilot scale technology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7B7E6-A10C-41B9-934E-BFA60CD5973A}"/>
              </a:ext>
            </a:extLst>
          </p:cNvPr>
          <p:cNvSpPr txBox="1"/>
          <p:nvPr/>
        </p:nvSpPr>
        <p:spPr>
          <a:xfrm>
            <a:off x="8953500" y="1902425"/>
            <a:ext cx="29718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Full scale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Commercial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Acceptance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B8CC0-97F3-488C-9F67-929B74830708}"/>
              </a:ext>
            </a:extLst>
          </p:cNvPr>
          <p:cNvSpPr txBox="1"/>
          <p:nvPr/>
        </p:nvSpPr>
        <p:spPr>
          <a:xfrm>
            <a:off x="3835400" y="1736194"/>
            <a:ext cx="45212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Field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Scaling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Investment/funding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Information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Familiarity/early adopters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Procurement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4F4CC-4D35-4ABC-B8F4-05B37869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365B-733E-4124-A00C-39123C9F5E9F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80413"/>
      </p:ext>
    </p:extLst>
  </p:cSld>
  <p:clrMapOvr>
    <a:masterClrMapping/>
  </p:clrMapOvr>
</p:sld>
</file>

<file path=ppt/theme/theme1.xml><?xml version="1.0" encoding="utf-8"?>
<a:theme xmlns:a="http://schemas.openxmlformats.org/drawingml/2006/main" name="MT_module 11">
  <a:themeElements>
    <a:clrScheme name="MT_module 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_module 11">
      <a:majorFont>
        <a:latin typeface="ITC Kabel Book"/>
        <a:ea typeface=""/>
        <a:cs typeface=""/>
      </a:majorFont>
      <a:minorFont>
        <a:latin typeface="ITC Kabel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T_module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_module 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_module 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_module 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_module 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_module 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_module 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_module 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_module 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_module 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_module 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_module 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AF4F147-BA96-4653-8BB3-34C0D860176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499AB07-9216-48EC-913F-D9A9ACB489C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06F0685-7690-4FFA-A604-EEDC09417D3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6CB4B5E-3774-4C10-8618-2C303441CAE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313E450-E449-4F79-A325-66E435BE08B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9911</TotalTime>
  <Words>1493</Words>
  <Application>Microsoft Office PowerPoint</Application>
  <PresentationFormat>Widescreen</PresentationFormat>
  <Paragraphs>333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ITC Kabel Book</vt:lpstr>
      <vt:lpstr>Tahoma</vt:lpstr>
      <vt:lpstr>Wingdings</vt:lpstr>
      <vt:lpstr>MT_module 11</vt:lpstr>
      <vt:lpstr>Abandoned Mine Lands:  Cleanup Challenges and Technology Opportunities</vt:lpstr>
      <vt:lpstr>The Site Universe</vt:lpstr>
      <vt:lpstr>Superfund Mine / Mineral Processing Sites</vt:lpstr>
      <vt:lpstr>National Priorities List Mining Sites  Remedy Components</vt:lpstr>
      <vt:lpstr>A Continued Need for Innovation</vt:lpstr>
      <vt:lpstr>Target Areas of Innovation</vt:lpstr>
      <vt:lpstr>Key Considerations for Innovation</vt:lpstr>
      <vt:lpstr>Key Considerations for Innovation</vt:lpstr>
      <vt:lpstr>Technology Development</vt:lpstr>
      <vt:lpstr>Collaboration is Essential</vt:lpstr>
      <vt:lpstr>Technology Acceptance:  Multiple Decisionmakers, Diverse Decision Needs</vt:lpstr>
      <vt:lpstr>Innovation is Not a Linear Process</vt:lpstr>
      <vt:lpstr>Innovation Happens</vt:lpstr>
      <vt:lpstr>Existing Avenues of Innovation</vt:lpstr>
      <vt:lpstr>Technologies</vt:lpstr>
      <vt:lpstr>Technologies</vt:lpstr>
      <vt:lpstr>Technologies</vt:lpstr>
      <vt:lpstr>Selection of P&amp;T Continues to Decline and Selection of In Situ Treatment Is Steady  (FY 1985-2017) </vt:lpstr>
      <vt:lpstr>Recently Selected Groundwater Remedies (FY 2015–17) Groundwater Decision Documents = 111</vt:lpstr>
      <vt:lpstr>P&amp;T Remedies  Almost Always Combined with Other Remedies, Especially Source Control  (FY 1982-2017)</vt:lpstr>
      <vt:lpstr>We can leverage existing infrastructure, opportunities</vt:lpstr>
      <vt:lpstr>Examples of Resources</vt:lpstr>
      <vt:lpstr>Charting a Course to Innovation</vt:lpstr>
      <vt:lpstr>Charting a Course to Innovation</vt:lpstr>
      <vt:lpstr>Charting a Course to Innovation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Abandoned Mine Lands: Cleanup Challenges and Technology Opportunities</dc:title>
  <dc:creator>shahid mahmud</dc:creator>
  <cp:lastModifiedBy>Robert Darmody</cp:lastModifiedBy>
  <cp:revision>83</cp:revision>
  <cp:lastPrinted>2019-05-30T17:20:14Z</cp:lastPrinted>
  <dcterms:created xsi:type="dcterms:W3CDTF">2018-08-06T15:28:34Z</dcterms:created>
  <dcterms:modified xsi:type="dcterms:W3CDTF">2019-06-04T14:09:30Z</dcterms:modified>
</cp:coreProperties>
</file>