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342" r:id="rId2"/>
    <p:sldId id="314" r:id="rId3"/>
    <p:sldId id="265" r:id="rId4"/>
    <p:sldId id="273" r:id="rId5"/>
    <p:sldId id="278" r:id="rId6"/>
    <p:sldId id="320" r:id="rId7"/>
    <p:sldId id="319" r:id="rId8"/>
    <p:sldId id="261" r:id="rId9"/>
    <p:sldId id="299" r:id="rId10"/>
    <p:sldId id="287" r:id="rId11"/>
    <p:sldId id="318" r:id="rId12"/>
    <p:sldId id="322" r:id="rId13"/>
    <p:sldId id="324" r:id="rId14"/>
    <p:sldId id="323" r:id="rId15"/>
    <p:sldId id="325" r:id="rId16"/>
    <p:sldId id="306" r:id="rId17"/>
    <p:sldId id="341" r:id="rId18"/>
    <p:sldId id="326" r:id="rId19"/>
    <p:sldId id="309" r:id="rId20"/>
    <p:sldId id="316" r:id="rId21"/>
    <p:sldId id="311" r:id="rId22"/>
    <p:sldId id="343" r:id="rId23"/>
    <p:sldId id="344" r:id="rId24"/>
    <p:sldId id="312" r:id="rId25"/>
    <p:sldId id="284" r:id="rId26"/>
    <p:sldId id="345" r:id="rId27"/>
    <p:sldId id="328" r:id="rId28"/>
    <p:sldId id="327" r:id="rId29"/>
  </p:sldIdLst>
  <p:sldSz cx="10080625" cy="7559675"/>
  <p:notesSz cx="7010400" cy="9296400"/>
  <p:defaultTextStyle>
    <a:defPPr>
      <a:defRPr lang="en-GB"/>
    </a:defPPr>
    <a:lvl1pPr algn="l" defTabSz="457200" rtl="0" eaLnBrk="0" fontAlgn="base" hangingPunct="0">
      <a:spcBef>
        <a:spcPct val="0"/>
      </a:spcBef>
      <a:spcAft>
        <a:spcPct val="0"/>
      </a:spcAft>
      <a:defRPr sz="2400" kern="1200">
        <a:solidFill>
          <a:schemeClr val="tx1"/>
        </a:solidFill>
        <a:latin typeface="Times New Roman" panose="02020603050405020304" pitchFamily="18" charset="0"/>
        <a:ea typeface="msgothic"/>
        <a:cs typeface="msgothic"/>
      </a:defRPr>
    </a:lvl1pPr>
    <a:lvl2pPr marL="4318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sgothic"/>
        <a:cs typeface="msgothic"/>
      </a:defRPr>
    </a:lvl2pPr>
    <a:lvl3pPr marL="6477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sgothic"/>
        <a:cs typeface="msgothic"/>
      </a:defRPr>
    </a:lvl3pPr>
    <a:lvl4pPr marL="8636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sgothic"/>
        <a:cs typeface="msgothic"/>
      </a:defRPr>
    </a:lvl4pPr>
    <a:lvl5pPr marL="1079500" indent="-215900" algn="l" defTabSz="457200" rtl="0" eaLnBrk="0" fontAlgn="base" hangingPunct="0">
      <a:spcBef>
        <a:spcPct val="0"/>
      </a:spcBef>
      <a:spcAft>
        <a:spcPct val="0"/>
      </a:spcAft>
      <a:defRPr sz="2400" kern="1200">
        <a:solidFill>
          <a:schemeClr val="tx1"/>
        </a:solidFill>
        <a:latin typeface="Times New Roman" panose="02020603050405020304" pitchFamily="18" charset="0"/>
        <a:ea typeface="msgothic"/>
        <a:cs typeface="msgothic"/>
      </a:defRPr>
    </a:lvl5pPr>
    <a:lvl6pPr marL="2286000" algn="l" defTabSz="914400" rtl="0" eaLnBrk="1" latinLnBrk="0" hangingPunct="1">
      <a:defRPr sz="2400" kern="1200">
        <a:solidFill>
          <a:schemeClr val="tx1"/>
        </a:solidFill>
        <a:latin typeface="Times New Roman" panose="02020603050405020304" pitchFamily="18" charset="0"/>
        <a:ea typeface="msgothic"/>
        <a:cs typeface="msgothic"/>
      </a:defRPr>
    </a:lvl6pPr>
    <a:lvl7pPr marL="2743200" algn="l" defTabSz="914400" rtl="0" eaLnBrk="1" latinLnBrk="0" hangingPunct="1">
      <a:defRPr sz="2400" kern="1200">
        <a:solidFill>
          <a:schemeClr val="tx1"/>
        </a:solidFill>
        <a:latin typeface="Times New Roman" panose="02020603050405020304" pitchFamily="18" charset="0"/>
        <a:ea typeface="msgothic"/>
        <a:cs typeface="msgothic"/>
      </a:defRPr>
    </a:lvl7pPr>
    <a:lvl8pPr marL="3200400" algn="l" defTabSz="914400" rtl="0" eaLnBrk="1" latinLnBrk="0" hangingPunct="1">
      <a:defRPr sz="2400" kern="1200">
        <a:solidFill>
          <a:schemeClr val="tx1"/>
        </a:solidFill>
        <a:latin typeface="Times New Roman" panose="02020603050405020304" pitchFamily="18" charset="0"/>
        <a:ea typeface="msgothic"/>
        <a:cs typeface="msgothic"/>
      </a:defRPr>
    </a:lvl8pPr>
    <a:lvl9pPr marL="3657600" algn="l" defTabSz="914400" rtl="0" eaLnBrk="1" latinLnBrk="0" hangingPunct="1">
      <a:defRPr sz="2400" kern="1200">
        <a:solidFill>
          <a:schemeClr val="tx1"/>
        </a:solidFill>
        <a:latin typeface="Times New Roman" panose="02020603050405020304" pitchFamily="18" charset="0"/>
        <a:ea typeface="msgothic"/>
        <a:cs typeface="ms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62" userDrawn="1">
          <p15:clr>
            <a:srgbClr val="A4A3A4"/>
          </p15:clr>
        </p15:guide>
        <p15:guide id="2" pos="19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E4F8"/>
    <a:srgbClr val="E2E4FE"/>
    <a:srgbClr val="CDCDF3"/>
    <a:srgbClr val="D6D6F5"/>
    <a:srgbClr val="C6CAFE"/>
    <a:srgbClr val="C8CCFE"/>
    <a:srgbClr val="67B967"/>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6000" autoAdjust="0"/>
  </p:normalViewPr>
  <p:slideViewPr>
    <p:cSldViewPr>
      <p:cViewPr varScale="1">
        <p:scale>
          <a:sx n="53" d="100"/>
          <a:sy n="53" d="100"/>
        </p:scale>
        <p:origin x="768"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662"/>
        <p:guide pos="19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sheet%20in%20Geidel-%20GM%20-2014.ppt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i="0" u="none" strike="noStrike" baseline="0">
                <a:solidFill>
                  <a:srgbClr val="000000"/>
                </a:solidFill>
                <a:latin typeface="Arial"/>
                <a:ea typeface="Arial"/>
                <a:cs typeface="Arial"/>
              </a:defRPr>
            </a:pPr>
            <a:r>
              <a:rPr lang="en-US"/>
              <a:t>pH of Surface Runoff from ETP </a:t>
            </a:r>
          </a:p>
        </c:rich>
      </c:tx>
      <c:layout>
        <c:manualLayout>
          <c:xMode val="edge"/>
          <c:yMode val="edge"/>
          <c:x val="0.32639182110969756"/>
          <c:y val="0.43473665841663245"/>
        </c:manualLayout>
      </c:layout>
      <c:overlay val="0"/>
      <c:spPr>
        <a:noFill/>
        <a:ln w="25400">
          <a:noFill/>
        </a:ln>
      </c:spPr>
    </c:title>
    <c:autoTitleDeleted val="0"/>
    <c:plotArea>
      <c:layout>
        <c:manualLayout>
          <c:layoutTarget val="inner"/>
          <c:xMode val="edge"/>
          <c:yMode val="edge"/>
          <c:x val="0.10020705745115194"/>
          <c:y val="9.1651445080655106E-2"/>
          <c:w val="0.85804916732751801"/>
          <c:h val="0.67372503789139038"/>
        </c:manualLayout>
      </c:layout>
      <c:lineChart>
        <c:grouping val="standard"/>
        <c:varyColors val="0"/>
        <c:ser>
          <c:idx val="0"/>
          <c:order val="0"/>
          <c:spPr>
            <a:ln w="38100">
              <a:solidFill>
                <a:srgbClr val="000080"/>
              </a:solidFill>
              <a:prstDash val="solid"/>
            </a:ln>
          </c:spPr>
          <c:marker>
            <c:symbol val="square"/>
            <c:size val="3"/>
            <c:spPr>
              <a:noFill/>
              <a:ln>
                <a:solidFill>
                  <a:srgbClr val="000080"/>
                </a:solidFill>
                <a:prstDash val="solid"/>
              </a:ln>
            </c:spPr>
          </c:marker>
          <c:cat>
            <c:numRef>
              <c:f>'[Worksheet in Geidel- GM -2014.pptx]data at ETP drop box'!$A$5:$A$20</c:f>
              <c:numCache>
                <c:formatCode>m/d/yyyy</c:formatCode>
                <c:ptCount val="16"/>
                <c:pt idx="0">
                  <c:v>34320</c:v>
                </c:pt>
                <c:pt idx="1">
                  <c:v>34688</c:v>
                </c:pt>
                <c:pt idx="2">
                  <c:v>34844</c:v>
                </c:pt>
                <c:pt idx="3">
                  <c:v>35142</c:v>
                </c:pt>
                <c:pt idx="6">
                  <c:v>35241</c:v>
                </c:pt>
                <c:pt idx="8">
                  <c:v>35698</c:v>
                </c:pt>
                <c:pt idx="11">
                  <c:v>36792</c:v>
                </c:pt>
                <c:pt idx="12">
                  <c:v>37516</c:v>
                </c:pt>
                <c:pt idx="13">
                  <c:v>38023</c:v>
                </c:pt>
                <c:pt idx="14">
                  <c:v>39266</c:v>
                </c:pt>
                <c:pt idx="15">
                  <c:v>40126</c:v>
                </c:pt>
              </c:numCache>
            </c:numRef>
          </c:cat>
          <c:val>
            <c:numRef>
              <c:f>'[Worksheet in Geidel- GM -2014.pptx]data at ETP drop box'!$B$5:$B$20</c:f>
              <c:numCache>
                <c:formatCode>General</c:formatCode>
                <c:ptCount val="16"/>
                <c:pt idx="0">
                  <c:v>2.77</c:v>
                </c:pt>
                <c:pt idx="1">
                  <c:v>2.4</c:v>
                </c:pt>
                <c:pt idx="2">
                  <c:v>2.5</c:v>
                </c:pt>
                <c:pt idx="3">
                  <c:v>3.52</c:v>
                </c:pt>
                <c:pt idx="6">
                  <c:v>6.5</c:v>
                </c:pt>
                <c:pt idx="8">
                  <c:v>6.7</c:v>
                </c:pt>
                <c:pt idx="11">
                  <c:v>5.92</c:v>
                </c:pt>
                <c:pt idx="12">
                  <c:v>6.4</c:v>
                </c:pt>
                <c:pt idx="13">
                  <c:v>6.7</c:v>
                </c:pt>
                <c:pt idx="14">
                  <c:v>6.95</c:v>
                </c:pt>
                <c:pt idx="15">
                  <c:v>6.24</c:v>
                </c:pt>
              </c:numCache>
            </c:numRef>
          </c:val>
          <c:smooth val="0"/>
          <c:extLst>
            <c:ext xmlns:c16="http://schemas.microsoft.com/office/drawing/2014/chart" uri="{C3380CC4-5D6E-409C-BE32-E72D297353CC}">
              <c16:uniqueId val="{00000000-6086-44AE-BE8E-11D60DDDE201}"/>
            </c:ext>
          </c:extLst>
        </c:ser>
        <c:dLbls>
          <c:showLegendKey val="0"/>
          <c:showVal val="0"/>
          <c:showCatName val="0"/>
          <c:showSerName val="0"/>
          <c:showPercent val="0"/>
          <c:showBubbleSize val="0"/>
        </c:dLbls>
        <c:marker val="1"/>
        <c:smooth val="0"/>
        <c:axId val="115058176"/>
        <c:axId val="115408896"/>
      </c:lineChart>
      <c:dateAx>
        <c:axId val="115058176"/>
        <c:scaling>
          <c:orientation val="minMax"/>
          <c:max val="40179"/>
          <c:min val="33970"/>
        </c:scaling>
        <c:delete val="0"/>
        <c:axPos val="b"/>
        <c:numFmt formatCode="m/d/yyyy" sourceLinked="1"/>
        <c:majorTickMark val="out"/>
        <c:minorTickMark val="none"/>
        <c:tickLblPos val="none"/>
        <c:spPr>
          <a:ln w="3175">
            <a:solidFill>
              <a:srgbClr val="000000"/>
            </a:solidFill>
            <a:prstDash val="solid"/>
          </a:ln>
        </c:spPr>
        <c:crossAx val="115408896"/>
        <c:crosses val="autoZero"/>
        <c:auto val="1"/>
        <c:lblOffset val="100"/>
        <c:baseTimeUnit val="months"/>
        <c:majorUnit val="1"/>
        <c:majorTimeUnit val="years"/>
        <c:minorUnit val="6"/>
        <c:minorTimeUnit val="months"/>
      </c:dateAx>
      <c:valAx>
        <c:axId val="115408896"/>
        <c:scaling>
          <c:orientation val="minMax"/>
        </c:scaling>
        <c:delete val="0"/>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a:t>pH</a:t>
                </a:r>
              </a:p>
            </c:rich>
          </c:tx>
          <c:layout>
            <c:manualLayout>
              <c:xMode val="edge"/>
              <c:yMode val="edge"/>
              <c:x val="2.5376705836490682E-2"/>
              <c:y val="0.5052006890363567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350" b="1" i="0" u="none" strike="noStrike" baseline="0">
                <a:solidFill>
                  <a:srgbClr val="000000"/>
                </a:solidFill>
                <a:latin typeface="Arial"/>
                <a:ea typeface="Arial"/>
                <a:cs typeface="Arial"/>
              </a:defRPr>
            </a:pPr>
            <a:endParaRPr lang="en-US"/>
          </a:p>
        </c:txPr>
        <c:crossAx val="115058176"/>
        <c:crosses val="autoZero"/>
        <c:crossBetween val="between"/>
      </c:valAx>
      <c:spPr>
        <a:solidFill>
          <a:srgbClr val="C0C0C0"/>
        </a:solidFill>
        <a:ln w="12700">
          <a:solidFill>
            <a:srgbClr val="808080"/>
          </a:solidFill>
          <a:prstDash val="solid"/>
        </a:ln>
      </c:spPr>
    </c:plotArea>
    <c:plotVisOnly val="1"/>
    <c:dispBlanksAs val="gap"/>
    <c:showDLblsOverMax val="0"/>
  </c:chart>
  <c:spPr>
    <a:noFill/>
    <a:ln w="9525">
      <a:noFill/>
    </a:ln>
  </c:spPr>
  <c:txPr>
    <a:bodyPr/>
    <a:lstStyle/>
    <a:p>
      <a:pPr>
        <a:defRPr sz="8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0.2365</cdr:x>
      <cdr:y>0.44175</cdr:y>
    </cdr:from>
    <cdr:to>
      <cdr:x>0.282</cdr:x>
      <cdr:y>0.87875</cdr:y>
    </cdr:to>
    <cdr:sp macro="" textlink="">
      <cdr:nvSpPr>
        <cdr:cNvPr id="1025" name="Text Box 1"/>
        <cdr:cNvSpPr txBox="1">
          <a:spLocks xmlns:a="http://schemas.openxmlformats.org/drawingml/2006/main" noChangeArrowheads="1"/>
        </cdr:cNvSpPr>
      </cdr:nvSpPr>
      <cdr:spPr bwMode="auto">
        <a:xfrm xmlns:a="http://schemas.openxmlformats.org/drawingml/2006/main">
          <a:off x="2272486" y="2265409"/>
          <a:ext cx="437201" cy="224104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vert="vert270" wrap="square" lIns="18288" tIns="0" rIns="0" bIns="0" anchor="ctr" upright="1"/>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0.089</cdr:x>
      <cdr:y>0.89625</cdr:y>
    </cdr:from>
    <cdr:to>
      <cdr:x>0.15075</cdr:x>
      <cdr:y>0.958</cdr:y>
    </cdr:to>
    <cdr:sp macro="" textlink="">
      <cdr:nvSpPr>
        <cdr:cNvPr id="1026" name="Text Box 2"/>
        <cdr:cNvSpPr txBox="1">
          <a:spLocks xmlns:a="http://schemas.openxmlformats.org/drawingml/2006/main" noChangeArrowheads="1"/>
        </cdr:cNvSpPr>
      </cdr:nvSpPr>
      <cdr:spPr bwMode="auto">
        <a:xfrm xmlns:a="http://schemas.openxmlformats.org/drawingml/2006/main">
          <a:off x="864794" y="4594921"/>
          <a:ext cx="593344" cy="31795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1993</a:t>
          </a:r>
        </a:p>
      </cdr:txBody>
    </cdr:sp>
  </cdr:relSizeAnchor>
  <cdr:relSizeAnchor xmlns:cdr="http://schemas.openxmlformats.org/drawingml/2006/chartDrawing">
    <cdr:from>
      <cdr:x>0.19275</cdr:x>
      <cdr:y>0.89425</cdr:y>
    </cdr:from>
    <cdr:to>
      <cdr:x>0.2485</cdr:x>
      <cdr:y>0.958</cdr:y>
    </cdr:to>
    <cdr:sp macro="" textlink="">
      <cdr:nvSpPr>
        <cdr:cNvPr id="1027" name="Text Box 3"/>
        <cdr:cNvSpPr txBox="1">
          <a:spLocks xmlns:a="http://schemas.openxmlformats.org/drawingml/2006/main" noChangeArrowheads="1"/>
        </cdr:cNvSpPr>
      </cdr:nvSpPr>
      <cdr:spPr bwMode="auto">
        <a:xfrm xmlns:a="http://schemas.openxmlformats.org/drawingml/2006/main">
          <a:off x="1861709" y="4584664"/>
          <a:ext cx="535692" cy="3282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1995</a:t>
          </a:r>
        </a:p>
      </cdr:txBody>
    </cdr:sp>
  </cdr:relSizeAnchor>
  <cdr:relSizeAnchor xmlns:cdr="http://schemas.openxmlformats.org/drawingml/2006/chartDrawing">
    <cdr:from>
      <cdr:x>0.28725</cdr:x>
      <cdr:y>0.894</cdr:y>
    </cdr:from>
    <cdr:to>
      <cdr:x>0.34975</cdr:x>
      <cdr:y>0.958</cdr:y>
    </cdr:to>
    <cdr:sp macro="" textlink="">
      <cdr:nvSpPr>
        <cdr:cNvPr id="1028" name="Text Box 4"/>
        <cdr:cNvSpPr txBox="1">
          <a:spLocks xmlns:a="http://schemas.openxmlformats.org/drawingml/2006/main" noChangeArrowheads="1"/>
        </cdr:cNvSpPr>
      </cdr:nvSpPr>
      <cdr:spPr bwMode="auto">
        <a:xfrm xmlns:a="http://schemas.openxmlformats.org/drawingml/2006/main">
          <a:off x="2760134" y="4584664"/>
          <a:ext cx="600551" cy="3282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1997</a:t>
          </a:r>
        </a:p>
      </cdr:txBody>
    </cdr:sp>
  </cdr:relSizeAnchor>
  <cdr:relSizeAnchor xmlns:cdr="http://schemas.openxmlformats.org/drawingml/2006/chartDrawing">
    <cdr:from>
      <cdr:x>0.3935</cdr:x>
      <cdr:y>0.89225</cdr:y>
    </cdr:from>
    <cdr:to>
      <cdr:x>0.457</cdr:x>
      <cdr:y>0.96025</cdr:y>
    </cdr:to>
    <cdr:sp macro="" textlink="">
      <cdr:nvSpPr>
        <cdr:cNvPr id="1029" name="Text Box 5"/>
        <cdr:cNvSpPr txBox="1">
          <a:spLocks xmlns:a="http://schemas.openxmlformats.org/drawingml/2006/main" noChangeArrowheads="1"/>
        </cdr:cNvSpPr>
      </cdr:nvSpPr>
      <cdr:spPr bwMode="auto">
        <a:xfrm xmlns:a="http://schemas.openxmlformats.org/drawingml/2006/main">
          <a:off x="3781071" y="4575690"/>
          <a:ext cx="610160" cy="34872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1999</a:t>
          </a:r>
        </a:p>
      </cdr:txBody>
    </cdr:sp>
  </cdr:relSizeAnchor>
  <cdr:relSizeAnchor xmlns:cdr="http://schemas.openxmlformats.org/drawingml/2006/chartDrawing">
    <cdr:from>
      <cdr:x>0.5025</cdr:x>
      <cdr:y>0.894</cdr:y>
    </cdr:from>
    <cdr:to>
      <cdr:x>0.55925</cdr:x>
      <cdr:y>0.962</cdr:y>
    </cdr:to>
    <cdr:sp macro="" textlink="">
      <cdr:nvSpPr>
        <cdr:cNvPr id="1030" name="Text Box 6"/>
        <cdr:cNvSpPr txBox="1">
          <a:spLocks xmlns:a="http://schemas.openxmlformats.org/drawingml/2006/main" noChangeArrowheads="1"/>
        </cdr:cNvSpPr>
      </cdr:nvSpPr>
      <cdr:spPr bwMode="auto">
        <a:xfrm xmlns:a="http://schemas.openxmlformats.org/drawingml/2006/main">
          <a:off x="4828432" y="4584664"/>
          <a:ext cx="545301" cy="34872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2001</a:t>
          </a:r>
        </a:p>
      </cdr:txBody>
    </cdr:sp>
  </cdr:relSizeAnchor>
  <cdr:relSizeAnchor xmlns:cdr="http://schemas.openxmlformats.org/drawingml/2006/chartDrawing">
    <cdr:from>
      <cdr:x>0.59775</cdr:x>
      <cdr:y>0.8905</cdr:y>
    </cdr:from>
    <cdr:to>
      <cdr:x>0.6665</cdr:x>
      <cdr:y>0.96525</cdr:y>
    </cdr:to>
    <cdr:sp macro="" textlink="">
      <cdr:nvSpPr>
        <cdr:cNvPr id="1031" name="Text Box 7"/>
        <cdr:cNvSpPr txBox="1">
          <a:spLocks xmlns:a="http://schemas.openxmlformats.org/drawingml/2006/main" noChangeArrowheads="1"/>
        </cdr:cNvSpPr>
      </cdr:nvSpPr>
      <cdr:spPr bwMode="auto">
        <a:xfrm xmlns:a="http://schemas.openxmlformats.org/drawingml/2006/main">
          <a:off x="5743672" y="4566716"/>
          <a:ext cx="660607" cy="38333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2003</a:t>
          </a:r>
        </a:p>
      </cdr:txBody>
    </cdr:sp>
  </cdr:relSizeAnchor>
  <cdr:relSizeAnchor xmlns:cdr="http://schemas.openxmlformats.org/drawingml/2006/chartDrawing">
    <cdr:from>
      <cdr:x>0.6965</cdr:x>
      <cdr:y>0.8975</cdr:y>
    </cdr:from>
    <cdr:to>
      <cdr:x>0.75475</cdr:x>
      <cdr:y>0.96575</cdr:y>
    </cdr:to>
    <cdr:sp macro="" textlink="">
      <cdr:nvSpPr>
        <cdr:cNvPr id="1032" name="Text Box 8"/>
        <cdr:cNvSpPr txBox="1">
          <a:spLocks xmlns:a="http://schemas.openxmlformats.org/drawingml/2006/main" noChangeArrowheads="1"/>
        </cdr:cNvSpPr>
      </cdr:nvSpPr>
      <cdr:spPr bwMode="auto">
        <a:xfrm xmlns:a="http://schemas.openxmlformats.org/drawingml/2006/main">
          <a:off x="6692543" y="4602613"/>
          <a:ext cx="559714" cy="3500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a:solidFill>
                <a:srgbClr val="000000"/>
              </a:solidFill>
              <a:latin typeface="Arial"/>
              <a:cs typeface="Arial"/>
            </a:rPr>
            <a:t>2005</a:t>
          </a:r>
        </a:p>
      </cdr:txBody>
    </cdr:sp>
  </cdr:relSizeAnchor>
  <cdr:relSizeAnchor xmlns:cdr="http://schemas.openxmlformats.org/drawingml/2006/chartDrawing">
    <cdr:from>
      <cdr:x>0.81516</cdr:x>
      <cdr:y>0.9045</cdr:y>
    </cdr:from>
    <cdr:to>
      <cdr:x>0.875</cdr:x>
      <cdr:y>0.966</cdr:y>
    </cdr:to>
    <cdr:sp macro="" textlink="">
      <cdr:nvSpPr>
        <cdr:cNvPr id="1033" name="Text Box 9"/>
        <cdr:cNvSpPr txBox="1">
          <a:spLocks xmlns:a="http://schemas.openxmlformats.org/drawingml/2006/main" noChangeArrowheads="1"/>
        </cdr:cNvSpPr>
      </cdr:nvSpPr>
      <cdr:spPr bwMode="auto">
        <a:xfrm xmlns:a="http://schemas.openxmlformats.org/drawingml/2006/main">
          <a:off x="7453826" y="3058468"/>
          <a:ext cx="547174" cy="2079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dirty="0">
              <a:solidFill>
                <a:srgbClr val="000000"/>
              </a:solidFill>
              <a:latin typeface="Arial"/>
              <a:cs typeface="Arial"/>
            </a:rPr>
            <a:t>2007</a:t>
          </a:r>
        </a:p>
      </cdr:txBody>
    </cdr:sp>
  </cdr:relSizeAnchor>
  <cdr:relSizeAnchor xmlns:cdr="http://schemas.openxmlformats.org/drawingml/2006/chartDrawing">
    <cdr:from>
      <cdr:x>0.8955</cdr:x>
      <cdr:y>0.8965</cdr:y>
    </cdr:from>
    <cdr:to>
      <cdr:x>0.9575</cdr:x>
      <cdr:y>0.94725</cdr:y>
    </cdr:to>
    <cdr:sp macro="" textlink="">
      <cdr:nvSpPr>
        <cdr:cNvPr id="1034" name="Text Box 10"/>
        <cdr:cNvSpPr txBox="1">
          <a:spLocks xmlns:a="http://schemas.openxmlformats.org/drawingml/2006/main" noChangeArrowheads="1"/>
        </cdr:cNvSpPr>
      </cdr:nvSpPr>
      <cdr:spPr bwMode="auto">
        <a:xfrm xmlns:a="http://schemas.openxmlformats.org/drawingml/2006/main">
          <a:off x="8604698" y="4597485"/>
          <a:ext cx="595747" cy="26025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2004" rIns="45720" bIns="32004" anchor="ctr" upright="1"/>
        <a:lstStyle xmlns:a="http://schemas.openxmlformats.org/drawingml/2006/main"/>
        <a:p xmlns:a="http://schemas.openxmlformats.org/drawingml/2006/main">
          <a:pPr algn="ctr" rtl="0">
            <a:defRPr sz="1000"/>
          </a:pPr>
          <a:r>
            <a:rPr lang="en-US" sz="1400" b="1" i="0" u="none" strike="noStrike" baseline="0" dirty="0">
              <a:solidFill>
                <a:srgbClr val="000000"/>
              </a:solidFill>
              <a:latin typeface="Arial"/>
              <a:cs typeface="Arial"/>
            </a:rPr>
            <a:t>2009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CAF65210-47E9-494A-91A8-3E04E33B649B}"/>
              </a:ext>
            </a:extLst>
          </p:cNvPr>
          <p:cNvSpPr>
            <a:spLocks noGrp="1" noRot="1" noChangeAspect="1" noChangeArrowheads="1"/>
          </p:cNvSpPr>
          <p:nvPr>
            <p:ph type="sldImg"/>
          </p:nvPr>
        </p:nvSpPr>
        <p:spPr bwMode="auto">
          <a:xfrm>
            <a:off x="1381125" y="930275"/>
            <a:ext cx="4244975" cy="318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19DEF799-5D71-40B1-86A0-BC8028F5B5BC}"/>
              </a:ext>
            </a:extLst>
          </p:cNvPr>
          <p:cNvSpPr>
            <a:spLocks noGrp="1" noChangeArrowheads="1"/>
          </p:cNvSpPr>
          <p:nvPr>
            <p:ph type="body"/>
          </p:nvPr>
        </p:nvSpPr>
        <p:spPr bwMode="auto">
          <a:xfrm>
            <a:off x="1069602" y="4425180"/>
            <a:ext cx="4875492" cy="3534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ature.com/articles/s41598-017-15794-8#auth-1"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nature.com/articles/s41598-017-15794-8#auth-4" TargetMode="External"/><Relationship Id="rId5" Type="http://schemas.openxmlformats.org/officeDocument/2006/relationships/hyperlink" Target="https://www.nature.com/articles/s41598-017-15794-8#auth-3" TargetMode="External"/><Relationship Id="rId4" Type="http://schemas.openxmlformats.org/officeDocument/2006/relationships/hyperlink" Target="https://www.nature.com/articles/s41598-017-15794-8#auth-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ia.gov/energyexplained/index.php?page=electricity_u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Big Sky and to our 36</a:t>
            </a:r>
            <a:r>
              <a:rPr lang="en-US" baseline="30000" dirty="0"/>
              <a:t>th</a:t>
            </a:r>
            <a:r>
              <a:rPr lang="en-US" dirty="0"/>
              <a:t> annual meeting.  Kevin Harvey and Rachel Schmidt have put together an outstanding conference and we hope you will make new connections, hear insightful and interesting presentations, and reconnect with colleagues.  We started off with Pre-conference field trip: exceptional introduction to Yellowstone and the reclamation efforts around Cooke City.  Mary Beth Marks, Autumn Coleman, and others gave excellent overviews of their reclamation efforts and Helen with </a:t>
            </a:r>
            <a:r>
              <a:rPr lang="en-US" dirty="0" err="1"/>
              <a:t>KCHarvey</a:t>
            </a:r>
            <a:r>
              <a:rPr lang="en-US" dirty="0"/>
              <a:t> provided impromptu road side geology. </a:t>
            </a:r>
          </a:p>
          <a:p>
            <a:endParaRPr lang="en-US" dirty="0"/>
          </a:p>
        </p:txBody>
      </p:sp>
    </p:spTree>
    <p:extLst>
      <p:ext uri="{BB962C8B-B14F-4D97-AF65-F5344CB8AC3E}">
        <p14:creationId xmlns:p14="http://schemas.microsoft.com/office/powerpoint/2010/main" val="265142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18109">
              <a:defRPr/>
            </a:pPr>
            <a:r>
              <a:rPr lang="en-US" altLang="en-US" sz="1100" dirty="0">
                <a:latin typeface="Malgun Gothic" panose="020B0503020000020004" pitchFamily="34" charset="-127"/>
                <a:ea typeface="Malgun Gothic" panose="020B0503020000020004" pitchFamily="34" charset="-127"/>
              </a:rPr>
              <a:t>https://www.eia.gov/coal/production/quarterly/pdf/t32p01p1.pdf  </a:t>
            </a:r>
          </a:p>
          <a:p>
            <a:pPr defTabSz="418109">
              <a:defRPr/>
            </a:pPr>
            <a:r>
              <a:rPr lang="en-US" altLang="en-US" sz="1100" dirty="0">
                <a:latin typeface="Malgun Gothic" panose="020B0503020000020004" pitchFamily="34" charset="-127"/>
                <a:ea typeface="Malgun Gothic" panose="020B0503020000020004" pitchFamily="34" charset="-127"/>
              </a:rPr>
              <a:t>Total US Coal production 2017 (million tons)= 774 produced, 717 consumed.</a:t>
            </a:r>
          </a:p>
          <a:p>
            <a:pPr defTabSz="418109">
              <a:defRPr/>
            </a:pPr>
            <a:r>
              <a:rPr lang="en-US" altLang="en-US" sz="1100" dirty="0">
                <a:latin typeface="Malgun Gothic" panose="020B0503020000020004" pitchFamily="34" charset="-127"/>
                <a:ea typeface="Malgun Gothic" panose="020B0503020000020004" pitchFamily="34" charset="-127"/>
              </a:rPr>
              <a:t>- may be economically feasible from “metalliferous coal” (up to 10x higher than average world coal) in </a:t>
            </a:r>
          </a:p>
          <a:p>
            <a:pPr defTabSz="418109">
              <a:defRPr/>
            </a:pPr>
            <a:r>
              <a:rPr lang="en-US" altLang="en-US" sz="1100" dirty="0">
                <a:latin typeface="Malgun Gothic" panose="020B0503020000020004" pitchFamily="34" charset="-127"/>
                <a:ea typeface="Malgun Gothic" panose="020B0503020000020004" pitchFamily="34" charset="-127"/>
              </a:rPr>
              <a:t>Ge, Ga, V, Se, Y, </a:t>
            </a:r>
            <a:r>
              <a:rPr lang="en-US" altLang="en-US" sz="1100" dirty="0" err="1">
                <a:latin typeface="Malgun Gothic" panose="020B0503020000020004" pitchFamily="34" charset="-127"/>
                <a:ea typeface="Malgun Gothic" panose="020B0503020000020004" pitchFamily="34" charset="-127"/>
              </a:rPr>
              <a:t>Sc</a:t>
            </a:r>
            <a:r>
              <a:rPr lang="en-US" altLang="en-US" sz="1100" dirty="0">
                <a:latin typeface="Malgun Gothic" panose="020B0503020000020004" pitchFamily="34" charset="-127"/>
                <a:ea typeface="Malgun Gothic" panose="020B0503020000020004" pitchFamily="34" charset="-127"/>
              </a:rPr>
              <a:t>, </a:t>
            </a:r>
            <a:r>
              <a:rPr lang="en-US" altLang="en-US" sz="1100" dirty="0" err="1">
                <a:latin typeface="Malgun Gothic" panose="020B0503020000020004" pitchFamily="34" charset="-127"/>
                <a:ea typeface="Malgun Gothic" panose="020B0503020000020004" pitchFamily="34" charset="-127"/>
              </a:rPr>
              <a:t>Nb</a:t>
            </a:r>
            <a:r>
              <a:rPr lang="en-US" altLang="en-US" sz="1100" dirty="0">
                <a:latin typeface="Malgun Gothic" panose="020B0503020000020004" pitchFamily="34" charset="-127"/>
                <a:ea typeface="Malgun Gothic" panose="020B0503020000020004" pitchFamily="34" charset="-127"/>
              </a:rPr>
              <a:t>, Au, Ag and Re </a:t>
            </a:r>
          </a:p>
          <a:p>
            <a:r>
              <a:rPr lang="en-US" dirty="0">
                <a:effectLst/>
              </a:rPr>
              <a:t>75 Re Rhenium</a:t>
            </a:r>
          </a:p>
          <a:p>
            <a:r>
              <a:rPr lang="en-US" dirty="0">
                <a:effectLst/>
              </a:rPr>
              <a:t>41Nb Niobium</a:t>
            </a:r>
          </a:p>
          <a:p>
            <a:r>
              <a:rPr lang="en-US" dirty="0"/>
              <a:t>21 Sc Scandium</a:t>
            </a:r>
          </a:p>
        </p:txBody>
      </p:sp>
    </p:spTree>
    <p:extLst>
      <p:ext uri="{BB962C8B-B14F-4D97-AF65-F5344CB8AC3E}">
        <p14:creationId xmlns:p14="http://schemas.microsoft.com/office/powerpoint/2010/main" val="339470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Smart Electric Power Alliance (SEPA), A Comprehensive Guide to Electric Vehicle Managed Charging . </a:t>
            </a:r>
            <a:r>
              <a:rPr lang="sv-SE" dirty="0"/>
              <a:t>SEPA 2019 Report (Ericka Myers).  https://sepapower.org/resource/a-comprehensive-guide-to-electric-vehicle-managed-charging/ </a:t>
            </a:r>
          </a:p>
          <a:p>
            <a:pPr marL="228600" indent="-228600">
              <a:buAutoNum type="arabicPeriod"/>
            </a:pPr>
            <a:r>
              <a:rPr lang="en-US" sz="1200" kern="1200" dirty="0">
                <a:solidFill>
                  <a:srgbClr val="000000"/>
                </a:solidFill>
                <a:effectLst/>
                <a:latin typeface="Times New Roman" panose="02020603050405020304" pitchFamily="18" charset="0"/>
                <a:ea typeface="+mn-ea"/>
                <a:cs typeface="+mn-cs"/>
              </a:rPr>
              <a:t>BHP Billiton </a:t>
            </a:r>
          </a:p>
          <a:p>
            <a:pPr marL="228600" indent="-228600">
              <a:buAutoNum type="arabicPeriod"/>
            </a:pPr>
            <a:r>
              <a:rPr lang="en-US" sz="1200" kern="1200" dirty="0">
                <a:solidFill>
                  <a:srgbClr val="000000"/>
                </a:solidFill>
                <a:effectLst/>
                <a:latin typeface="Times New Roman" panose="02020603050405020304" pitchFamily="18" charset="0"/>
                <a:ea typeface="+mn-ea"/>
                <a:cs typeface="+mn-cs"/>
              </a:rPr>
              <a:t>IEA </a:t>
            </a:r>
            <a:endParaRPr lang="en-US" dirty="0"/>
          </a:p>
        </p:txBody>
      </p:sp>
    </p:spTree>
    <p:extLst>
      <p:ext uri="{BB962C8B-B14F-4D97-AF65-F5344CB8AC3E}">
        <p14:creationId xmlns:p14="http://schemas.microsoft.com/office/powerpoint/2010/main" val="79391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rgbClr val="000000"/>
                </a:solidFill>
                <a:latin typeface="Times New Roman" panose="02020603050405020304" pitchFamily="18" charset="0"/>
                <a:ea typeface="+mn-ea"/>
                <a:cs typeface="+mn-cs"/>
              </a:rPr>
              <a:t>Many utilities have turned first to instituting EV specific time-of-use (TOU) rates to influence drivers to shift their EV loads to off-peak times of day. This approach allows customers to reduce their energy bill and encourages EV charging when it is least-disruptive to the grid, such as night-time hours. </a:t>
            </a:r>
          </a:p>
          <a:p>
            <a:r>
              <a:rPr lang="en-US" sz="1200" b="0" i="0" u="none" strike="noStrike" kern="1200" baseline="0" dirty="0">
                <a:solidFill>
                  <a:srgbClr val="000000"/>
                </a:solidFill>
                <a:latin typeface="Times New Roman" panose="02020603050405020304" pitchFamily="18" charset="0"/>
                <a:ea typeface="+mn-ea"/>
                <a:cs typeface="+mn-cs"/>
              </a:rPr>
              <a:t>But to more effectively take advantage of peak solar and peak wind, the timing would be different. </a:t>
            </a:r>
            <a:endParaRPr lang="en-US" dirty="0"/>
          </a:p>
        </p:txBody>
      </p:sp>
    </p:spTree>
    <p:extLst>
      <p:ext uri="{BB962C8B-B14F-4D97-AF65-F5344CB8AC3E}">
        <p14:creationId xmlns:p14="http://schemas.microsoft.com/office/powerpoint/2010/main" val="363066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https://www.eia.gov/todayinenergy/detail.php?id=38392# </a:t>
            </a:r>
          </a:p>
        </p:txBody>
      </p:sp>
    </p:spTree>
    <p:extLst>
      <p:ext uri="{BB962C8B-B14F-4D97-AF65-F5344CB8AC3E}">
        <p14:creationId xmlns:p14="http://schemas.microsoft.com/office/powerpoint/2010/main" val="3505236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https://www.geologyforinvestors.com/metals-electric-cars-revolution-making/    (accessed 5/31/19) </a:t>
            </a:r>
          </a:p>
          <a:p>
            <a:r>
              <a:rPr lang="en-US" dirty="0"/>
              <a:t>5. https://www.economist.com/business/2017/03/11/mining-companies-have-dug-themselves-out-of-a-hole  ( accessed 5/31/19)</a:t>
            </a:r>
          </a:p>
          <a:p>
            <a:r>
              <a:rPr lang="en-US" dirty="0"/>
              <a:t>6. https://www.thedrive.com/tech/26675/cobalts-perfect-storm-rattles-electric-car-supply-chain (accessed 5/31/19)</a:t>
            </a:r>
          </a:p>
        </p:txBody>
      </p:sp>
    </p:spTree>
    <p:extLst>
      <p:ext uri="{BB962C8B-B14F-4D97-AF65-F5344CB8AC3E}">
        <p14:creationId xmlns:p14="http://schemas.microsoft.com/office/powerpoint/2010/main" val="2015037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http://archive.alleghenyfront.org/story/mining-company-invests-big-treat-acid-mine-drainage.html </a:t>
            </a:r>
          </a:p>
          <a:p>
            <a:r>
              <a:rPr lang="en-US" sz="1100" dirty="0"/>
              <a:t>Conemaugh River (fed by Topper Run), PA</a:t>
            </a:r>
            <a:endParaRPr lang="en-US" dirty="0"/>
          </a:p>
        </p:txBody>
      </p:sp>
    </p:spTree>
    <p:extLst>
      <p:ext uri="{BB962C8B-B14F-4D97-AF65-F5344CB8AC3E}">
        <p14:creationId xmlns:p14="http://schemas.microsoft.com/office/powerpoint/2010/main" val="356814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Jim Burger – FRA (Forestry Reclamation Approach) not all shrubs, but now yellow</a:t>
            </a:r>
            <a:r>
              <a:rPr lang="en-US" baseline="0" dirty="0"/>
              <a:t> poplar and pines as well as </a:t>
            </a:r>
            <a:r>
              <a:rPr lang="en-US" baseline="0" dirty="0" err="1"/>
              <a:t>murkle</a:t>
            </a:r>
            <a:endParaRPr lang="en-US" dirty="0"/>
          </a:p>
        </p:txBody>
      </p:sp>
      <p:sp>
        <p:nvSpPr>
          <p:cNvPr id="4" name="Slide Number Placeholder 3"/>
          <p:cNvSpPr>
            <a:spLocks noGrp="1"/>
          </p:cNvSpPr>
          <p:nvPr>
            <p:ph type="sldNum" sz="quarter" idx="10"/>
          </p:nvPr>
        </p:nvSpPr>
        <p:spPr/>
        <p:txBody>
          <a:bodyPr/>
          <a:lstStyle/>
          <a:p>
            <a:pPr>
              <a:defRPr/>
            </a:pPr>
            <a:fld id="{ED807778-13FB-4FC3-8776-9ED416A7974F}"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algun Gothic" panose="020B0503020000020004" pitchFamily="34" charset="-127"/>
                <a:ea typeface="Malgun Gothic" panose="020B0503020000020004" pitchFamily="34" charset="-127"/>
              </a:rPr>
              <a:t>Improved land-use practices may increase the amount of carbon stored in the top layer of soils worldwide by between 0.9 and 1.85 billion metric tons each year and that North America has the highest potential for total C storage.</a:t>
            </a:r>
          </a:p>
          <a:p>
            <a:r>
              <a:rPr lang="en-US" dirty="0">
                <a:latin typeface="Malgun Gothic" panose="020B0503020000020004" pitchFamily="34" charset="-127"/>
                <a:ea typeface="Malgun Gothic" panose="020B0503020000020004" pitchFamily="34" charset="-127"/>
              </a:rPr>
              <a:t>(</a:t>
            </a:r>
            <a:r>
              <a:rPr lang="en-US" dirty="0" err="1">
                <a:latin typeface="Malgun Gothic" panose="020B0503020000020004" pitchFamily="34" charset="-127"/>
                <a:ea typeface="Malgun Gothic" panose="020B0503020000020004" pitchFamily="34" charset="-127"/>
              </a:rPr>
              <a:t>Zomer</a:t>
            </a:r>
            <a:r>
              <a:rPr lang="en-US" dirty="0">
                <a:latin typeface="Malgun Gothic" panose="020B0503020000020004" pitchFamily="34" charset="-127"/>
                <a:ea typeface="Malgun Gothic" panose="020B0503020000020004" pitchFamily="34" charset="-127"/>
              </a:rPr>
              <a:t>, et al. 2017).</a:t>
            </a:r>
          </a:p>
          <a:p>
            <a:endParaRPr lang="en-US" dirty="0"/>
          </a:p>
        </p:txBody>
      </p:sp>
    </p:spTree>
    <p:extLst>
      <p:ext uri="{BB962C8B-B14F-4D97-AF65-F5344CB8AC3E}">
        <p14:creationId xmlns:p14="http://schemas.microsoft.com/office/powerpoint/2010/main" val="2188937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a:t>Given our history of reclamation tied to mining, great strides have been made in the last 45 years and, as envisioned, the gains learned here are now applied to many sectors of “R.”</a:t>
            </a:r>
          </a:p>
          <a:p>
            <a:endParaRPr lang="en-US" dirty="0"/>
          </a:p>
        </p:txBody>
      </p:sp>
    </p:spTree>
    <p:extLst>
      <p:ext uri="{BB962C8B-B14F-4D97-AF65-F5344CB8AC3E}">
        <p14:creationId xmlns:p14="http://schemas.microsoft.com/office/powerpoint/2010/main" val="125210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9055" indent="-209055">
              <a:buAutoNum type="arabicParenR"/>
            </a:pPr>
            <a:r>
              <a:rPr lang="en-US" sz="1100" dirty="0"/>
              <a:t>Coal will continue to be mined even as it is retired from the electric grid and reclamation essential and reclamation of past and present mines is critical</a:t>
            </a:r>
          </a:p>
          <a:p>
            <a:r>
              <a:rPr lang="en-US" sz="1100" dirty="0"/>
              <a:t>2) Effective reclamation maintains water quality and ensures that existing and new soils will retain value. </a:t>
            </a:r>
          </a:p>
          <a:p>
            <a:pPr marL="209055" indent="-209055">
              <a:buAutoNum type="arabicParenR"/>
            </a:pPr>
            <a:endParaRPr lang="en-US" sz="1100" dirty="0"/>
          </a:p>
          <a:p>
            <a:r>
              <a:rPr lang="en-US" sz="1100" dirty="0"/>
              <a:t>Global Sequestration Potential of Increased Organic Carbon in Cropland Soils</a:t>
            </a:r>
          </a:p>
          <a:p>
            <a:r>
              <a:rPr lang="en-US" sz="1100" dirty="0">
                <a:hlinkClick r:id="rId3"/>
              </a:rPr>
              <a:t>Robert J. Zomer</a:t>
            </a:r>
            <a:r>
              <a:rPr lang="en-US" sz="1100" dirty="0"/>
              <a:t>, </a:t>
            </a:r>
          </a:p>
          <a:p>
            <a:r>
              <a:rPr lang="en-US" sz="1100" dirty="0">
                <a:hlinkClick r:id="rId4"/>
              </a:rPr>
              <a:t>Deborah A. </a:t>
            </a:r>
            <a:r>
              <a:rPr lang="en-US" sz="1100" dirty="0" err="1">
                <a:hlinkClick r:id="rId4"/>
              </a:rPr>
              <a:t>Bossio</a:t>
            </a:r>
            <a:r>
              <a:rPr lang="en-US" sz="1100" dirty="0"/>
              <a:t>, </a:t>
            </a:r>
          </a:p>
          <a:p>
            <a:r>
              <a:rPr lang="en-US" sz="1100" dirty="0">
                <a:hlinkClick r:id="rId5"/>
              </a:rPr>
              <a:t>Rolf Sommer</a:t>
            </a:r>
            <a:r>
              <a:rPr lang="en-US" sz="1100" dirty="0"/>
              <a:t> &amp; </a:t>
            </a:r>
          </a:p>
          <a:p>
            <a:r>
              <a:rPr lang="en-US" sz="1100" dirty="0">
                <a:hlinkClick r:id="rId6"/>
              </a:rPr>
              <a:t>Louis V. </a:t>
            </a:r>
            <a:r>
              <a:rPr lang="en-US" sz="1100" dirty="0" err="1">
                <a:hlinkClick r:id="rId6"/>
              </a:rPr>
              <a:t>Verchot</a:t>
            </a:r>
            <a:endParaRPr lang="en-US" sz="1100" dirty="0"/>
          </a:p>
          <a:p>
            <a:r>
              <a:rPr lang="en-US" sz="1100" i="1" dirty="0"/>
              <a:t>Scientific Reports</a:t>
            </a:r>
            <a:r>
              <a:rPr lang="en-US" sz="1100" b="1" dirty="0"/>
              <a:t> 7</a:t>
            </a:r>
            <a:r>
              <a:rPr lang="en-US" sz="1100" dirty="0"/>
              <a:t>, Article number: 15554(2017)</a:t>
            </a:r>
          </a:p>
          <a:p>
            <a:r>
              <a:rPr lang="en-US" sz="1100" dirty="0"/>
              <a:t>doi:10.1038/s41598-017-15794-8</a:t>
            </a:r>
          </a:p>
          <a:p>
            <a:endParaRPr lang="en-US" dirty="0"/>
          </a:p>
        </p:txBody>
      </p:sp>
    </p:spTree>
    <p:extLst>
      <p:ext uri="{BB962C8B-B14F-4D97-AF65-F5344CB8AC3E}">
        <p14:creationId xmlns:p14="http://schemas.microsoft.com/office/powerpoint/2010/main" val="210131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2B303B9-BA13-45BA-BDCF-618F99C05532}"/>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5905444C-ED03-4A9E-80C2-417858A4C485}"/>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a society dedicated to the promotion of advancement of basic and applied reclamation science through research and technology transfer, we can be proud of the efforts and research that have involved scientists, practitioners, private industry, educators, planners and government regulators.   Our collective knowledge and accomplishments since the mid 1970’s when ASMR was founded, have led to tremendous outcomes in land and water reclamation, from restoring resilient plant communities to re-establishing functioning hydrologic systems.   The efforts began with a concern for improving and re-establishing the ecosystems which were interrupted by mining activities; primarily coal.  Between regulation, research and brilliant ideas, the successes that the society has promoted through technology transfer have truly transformed restoration, rehabilitation and ecological engineering outcomes in many sectors.  However, reclamation in the energy sector continues to be important whether related to coal, oil and gas, conventional or renewable energy production.</a:t>
            </a:r>
          </a:p>
        </p:txBody>
      </p:sp>
    </p:spTree>
    <p:extLst>
      <p:ext uri="{BB962C8B-B14F-4D97-AF65-F5344CB8AC3E}">
        <p14:creationId xmlns:p14="http://schemas.microsoft.com/office/powerpoint/2010/main" val="26849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2B303B9-BA13-45BA-BDCF-618F99C05532}"/>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5905444C-ED03-4A9E-80C2-417858A4C485}"/>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Energy is the backbone of our society and grid security is critical.  For the grid to be secure, reliable and resilient , and to meet the  sustainability goals, many sources of energy must included.   Each plays a role in the base load &amp;/or peak operations to supply energy to grid.  Pictures: </a:t>
            </a:r>
          </a:p>
          <a:p>
            <a:r>
              <a:rPr lang="en-US" altLang="en-US" dirty="0"/>
              <a:t>https://wattsupwiththat.com/2015/05/02/tesla-announces-low-cost-batteries-for-off-grid-homes/   (solar &amp; wind &amp; hydro)</a:t>
            </a:r>
          </a:p>
          <a:p>
            <a:r>
              <a:rPr lang="en-US" altLang="en-US" dirty="0"/>
              <a:t>http://www.crainsnewyork.com/article/20170925/OPINION/170929939/letter-to-the-editor-odd-time-to-call-for-gas-fired-power-plants  (natural gas)</a:t>
            </a:r>
          </a:p>
          <a:p>
            <a:r>
              <a:rPr lang="en-US" altLang="en-US" dirty="0"/>
              <a:t>http://www.power-eng.com/articles/2015/04/nrc-approves-nuclear-power-plant-ownership-transfer.html  (Susquehanna nuclear power plant)</a:t>
            </a:r>
          </a:p>
          <a:p>
            <a:r>
              <a:rPr lang="en-US" altLang="en-US" dirty="0"/>
              <a:t>http://www.power-eng.com/articles/2013/08/firstenergy-units-agree-on-coal-fired-power-plant-share-rate-reduction.html  (Harrison Coal plant WV)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D2BD25E-1316-4D5A-A554-D0AA66884F83}"/>
              </a:ext>
            </a:extLst>
          </p:cNvPr>
          <p:cNvSpPr>
            <a:spLocks noGrp="1" noRot="1" noChangeAspect="1" noChangeArrowheads="1" noTextEdit="1"/>
          </p:cNvSpPr>
          <p:nvPr>
            <p:ph type="sldImg"/>
          </p:nvPr>
        </p:nvSpPr>
        <p:spPr/>
      </p:sp>
      <p:sp>
        <p:nvSpPr>
          <p:cNvPr id="7171" name="Notes Placeholder 2">
            <a:extLst>
              <a:ext uri="{FF2B5EF4-FFF2-40B4-BE49-F238E27FC236}">
                <a16:creationId xmlns:a16="http://schemas.microsoft.com/office/drawing/2014/main" id="{8587BF18-3423-4DA7-AF38-FF96BC84EC50}"/>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ASMR beginning 1973  (Neil says first meeting to form in 1978)</a:t>
            </a:r>
          </a:p>
          <a:p>
            <a:r>
              <a:rPr lang="en-US" altLang="en-US" dirty="0"/>
              <a:t>SMCRA – 1977</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altLang="en-US" dirty="0"/>
              <a:t>https://www.eia.gov/tools/faqs/faq.php?id=427&amp;t=3     (for 2018)</a:t>
            </a:r>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VRE – Variable Renewable Energy</a:t>
            </a:r>
          </a:p>
          <a:p>
            <a:r>
              <a:rPr lang="en-US" altLang="en-US" dirty="0"/>
              <a:t>Gas doubled from 16% to 35% with hydraulic fracking and VRE sources increased.</a:t>
            </a:r>
          </a:p>
          <a:p>
            <a:r>
              <a:rPr lang="en-US" altLang="en-US" dirty="0"/>
              <a:t>https://www.eia.gov/electricity/data/browser/#/topic/0?agg=2,0,1&amp;fuel=vvg&amp;geo=g&amp;sec=g&amp;linechart=ELEC.GEN.ALL-US-99.M~ELEC.GEN.COW-US-99.M~ELEC.GEN.NG-US-99.M~ELEC.GEN.NUC-US-99.M~ELEC.GEN.HYC-US-99.M&amp;columnchart=~ELEC.GEN.COW-US-99.M~ELEC.GEN.NG-US-99.M~ELEC.GEN.NUC-US-99.M~ELEC.GEN.HYC-US-99.M~ELEC.GEN.AOR-US-99.M~ELEC.GEN.OTH-US-99.M&amp;map=ELEC.GEN.ALL-US-99.M&amp;freq=M&amp;start=200403&amp;end=201903&amp;ctype=columnchart&amp;ltype=sourcekey&amp;rtype=s&amp;maptype=0&amp;rse=0&amp;pin= </a:t>
            </a:r>
          </a:p>
        </p:txBody>
      </p:sp>
    </p:spTree>
    <p:extLst>
      <p:ext uri="{BB962C8B-B14F-4D97-AF65-F5344CB8AC3E}">
        <p14:creationId xmlns:p14="http://schemas.microsoft.com/office/powerpoint/2010/main" val="40561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https://www.eia.gov/totalenergy/data/browser/index.php?tbl=T06.01#/?f=M&amp;start=197408&amp;end=201904&amp;charted=0-5-8</a:t>
            </a:r>
          </a:p>
          <a:p>
            <a:r>
              <a:rPr lang="en-US" dirty="0"/>
              <a:t> coal per month from August 1974 to April 2019</a:t>
            </a:r>
          </a:p>
          <a:p>
            <a:r>
              <a:rPr lang="en-US" dirty="0"/>
              <a:t>ASMR began as ASSMR in 1973.</a:t>
            </a:r>
          </a:p>
        </p:txBody>
      </p:sp>
    </p:spTree>
    <p:extLst>
      <p:ext uri="{BB962C8B-B14F-4D97-AF65-F5344CB8AC3E}">
        <p14:creationId xmlns:p14="http://schemas.microsoft.com/office/powerpoint/2010/main" val="268896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hlinkClick r:id="rId3">
                  <a:extLst>
                    <a:ext uri="{A12FA001-AC4F-418D-AE19-62706E023703}">
                      <ahyp:hlinkClr xmlns:ahyp="http://schemas.microsoft.com/office/drawing/2018/hyperlinkcolor" val="tx"/>
                    </a:ext>
                  </a:extLst>
                </a:hlinkClick>
              </a:rPr>
              <a:t>https://www.eia.gov/energyexplained/index.php?page=electricity_use</a:t>
            </a:r>
            <a:r>
              <a:rPr lang="en-US" dirty="0">
                <a:solidFill>
                  <a:schemeClr val="tx1"/>
                </a:solidFill>
              </a:rPr>
              <a:t> </a:t>
            </a:r>
          </a:p>
        </p:txBody>
      </p:sp>
    </p:spTree>
    <p:extLst>
      <p:ext uri="{BB962C8B-B14F-4D97-AF65-F5344CB8AC3E}">
        <p14:creationId xmlns:p14="http://schemas.microsoft.com/office/powerpoint/2010/main" val="340161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1AC09F6-BF52-461F-AD94-6EA926C59A3A}"/>
              </a:ext>
            </a:extLst>
          </p:cNvPr>
          <p:cNvSpPr>
            <a:spLocks noGrp="1" noRot="1" noChangeAspect="1" noChangeArrowheads="1" noTextEdit="1"/>
          </p:cNvSpPr>
          <p:nvPr>
            <p:ph type="sldImg"/>
          </p:nvPr>
        </p:nvSpPr>
        <p:spPr/>
      </p:sp>
      <p:sp>
        <p:nvSpPr>
          <p:cNvPr id="22531" name="Notes Placeholder 2">
            <a:extLst>
              <a:ext uri="{FF2B5EF4-FFF2-40B4-BE49-F238E27FC236}">
                <a16:creationId xmlns:a16="http://schemas.microsoft.com/office/drawing/2014/main" id="{B959F6BD-16AF-46FC-8190-324FFC70B2E0}"/>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order to maintain reliable and resilient energy sources for the grid, DOE reported on Electricity Markets and Reliability.  </a:t>
            </a:r>
          </a:p>
          <a:p>
            <a:r>
              <a:rPr lang="en-US" altLang="en-US" dirty="0"/>
              <a:t>The report identified threats and challenges to the grid, which included extreme weather conditions (prolonged cold periods or heat) and storms (causing grid disruptions and power outages). </a:t>
            </a:r>
          </a:p>
          <a:p>
            <a:r>
              <a:rPr lang="en-US" altLang="en-US" dirty="0"/>
              <a:t>FERC – Federal Energy Regulatory Commission; NG – natural</a:t>
            </a:r>
            <a:r>
              <a:rPr lang="en-US" altLang="en-US" baseline="0" dirty="0"/>
              <a:t> gas, VRE – Variable Renewable Energy</a:t>
            </a:r>
            <a:endParaRPr lang="en-US" altLang="en-US" dirty="0"/>
          </a:p>
          <a:p>
            <a:r>
              <a:rPr lang="en-US" altLang="en-US" dirty="0">
                <a:solidFill>
                  <a:srgbClr val="222222"/>
                </a:solidFill>
                <a:latin typeface="Noto Sans"/>
              </a:rPr>
              <a:t>(90 Day Rule) which would impact costs for maintaining a 90 day supply</a:t>
            </a:r>
          </a:p>
          <a:p>
            <a:r>
              <a:rPr lang="en-US" altLang="en-US" dirty="0">
                <a:solidFill>
                  <a:srgbClr val="222222"/>
                </a:solidFill>
                <a:latin typeface="Noto Sans"/>
              </a:rPr>
              <a:t>DOE proposed new 90 Day Rule for grid, but FERC did not find that potential retirements of coal and nuclear plants would jeopardize grid resilience or reliability issues. </a:t>
            </a:r>
          </a:p>
          <a:p>
            <a:endParaRPr lang="en-US" altLang="en-US" dirty="0">
              <a:solidFill>
                <a:srgbClr val="222222"/>
              </a:solidFill>
              <a:latin typeface="Noto Sans"/>
            </a:endParaRPr>
          </a:p>
          <a:p>
            <a:r>
              <a:rPr lang="en-US" altLang="en-US" dirty="0">
                <a:solidFill>
                  <a:srgbClr val="222222"/>
                </a:solidFill>
                <a:latin typeface="Noto Sans"/>
              </a:rPr>
              <a:t>“We find that these assertions do not demonstrate the unjustness or unreasonableness of the existing RTO/ISO tariffs. In addition, the extensive comments submitted by the RTOs/ISOs do not point to any past or planned generator retirements that may be a threat to grid resilience,” (FERC order).  (Jan 8, 2018)</a:t>
            </a:r>
          </a:p>
          <a:p>
            <a:r>
              <a:rPr lang="en-US" altLang="en-US" sz="800" dirty="0"/>
              <a:t>http://www.powermag.com/ferc-rejects-does-proposed-controversial-grid-resiliency-rule/ </a:t>
            </a: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Becomes a smaller percentage through retirement of coal fired power plants.</a:t>
            </a:r>
          </a:p>
          <a:p>
            <a:r>
              <a:rPr lang="en-US" dirty="0"/>
              <a:t>See page 60 of DOE Staff report, Aug 2017 and </a:t>
            </a:r>
          </a:p>
          <a:p>
            <a:r>
              <a:rPr lang="en-US" dirty="0"/>
              <a:t>From: T. Hewson, Energy Ventures Analysis, June 2016. Assessing Coal Unit Retirement Risk. </a:t>
            </a:r>
          </a:p>
          <a:p>
            <a:r>
              <a:rPr lang="en-US" dirty="0"/>
              <a:t>https://www.eia.gov/outlooks/aeo/workinggroup/coal/pdf/Hewson_Coal%20Retirement%20Workshop%20%206-14-16.pdf </a:t>
            </a:r>
          </a:p>
        </p:txBody>
      </p:sp>
    </p:spTree>
    <p:extLst>
      <p:ext uri="{BB962C8B-B14F-4D97-AF65-F5344CB8AC3E}">
        <p14:creationId xmlns:p14="http://schemas.microsoft.com/office/powerpoint/2010/main" val="205846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F491-CF62-4078-9F79-F3748675F192}"/>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D3F454-9042-4494-85A0-02A13718D4BA}"/>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741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4A98-8359-406A-B42E-3DC2098753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7AB414-C4AE-4765-ACCA-898AC61E08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17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AC2B6-0614-4B4E-BC96-D1C9781187EA}"/>
              </a:ext>
            </a:extLst>
          </p:cNvPr>
          <p:cNvSpPr>
            <a:spLocks noGrp="1"/>
          </p:cNvSpPr>
          <p:nvPr>
            <p:ph type="title" orient="vert"/>
          </p:nvPr>
        </p:nvSpPr>
        <p:spPr>
          <a:xfrm>
            <a:off x="7194550" y="627063"/>
            <a:ext cx="2151063" cy="6235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AFC323-C170-4D0C-AD6D-A6D35F48DE89}"/>
              </a:ext>
            </a:extLst>
          </p:cNvPr>
          <p:cNvSpPr>
            <a:spLocks noGrp="1"/>
          </p:cNvSpPr>
          <p:nvPr>
            <p:ph type="body" orient="vert" idx="1"/>
          </p:nvPr>
        </p:nvSpPr>
        <p:spPr>
          <a:xfrm>
            <a:off x="739775" y="627063"/>
            <a:ext cx="6302375" cy="6235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712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323F-1AD3-422F-96CA-B14686105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0F27C-6104-42E8-BF91-9339394379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31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1D92-56BC-43F5-8587-3DDC2C83C1AF}"/>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1F8D6D-1DE3-4C6C-8240-AE4B92B99A2C}"/>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6195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BD41-7040-4C12-930B-50FF830C6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2D920-7EB4-4864-B85E-35CF747D2E0B}"/>
              </a:ext>
            </a:extLst>
          </p:cNvPr>
          <p:cNvSpPr>
            <a:spLocks noGrp="1"/>
          </p:cNvSpPr>
          <p:nvPr>
            <p:ph sz="half" idx="1"/>
          </p:nvPr>
        </p:nvSpPr>
        <p:spPr>
          <a:xfrm>
            <a:off x="739775" y="2101850"/>
            <a:ext cx="4225925" cy="4760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67A86E-AC0B-411B-9FD0-C05A6989378A}"/>
              </a:ext>
            </a:extLst>
          </p:cNvPr>
          <p:cNvSpPr>
            <a:spLocks noGrp="1"/>
          </p:cNvSpPr>
          <p:nvPr>
            <p:ph sz="half" idx="2"/>
          </p:nvPr>
        </p:nvSpPr>
        <p:spPr>
          <a:xfrm>
            <a:off x="5118100" y="2101850"/>
            <a:ext cx="4227513" cy="4760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596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70F3-F3BA-4C74-B4B1-839EB7FCF72E}"/>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6D36E0-F98F-4AF6-9581-3AD459617E7D}"/>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8C7116-357D-4CCA-A825-D4A24BD6662D}"/>
              </a:ext>
            </a:extLst>
          </p:cNvPr>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47E5A3-AA7F-4651-938F-B910136A17F9}"/>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40E86D-5F13-43D5-8EFD-92EE57EECD99}"/>
              </a:ext>
            </a:extLst>
          </p:cNvPr>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00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6A1D-6628-4217-A544-9880C77734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669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27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E44E-E31D-43A3-9012-72ECB0CB7424}"/>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B78F5-A129-40F4-BF00-F0A6FC339FCE}"/>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135BC3-D126-4FF0-9267-C54B7772EF37}"/>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6137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AA84-B4EC-4A66-9B6D-4B925FC6BA33}"/>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070C88-0D89-4898-9EB6-6ACD3F90F385}"/>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ABDDA023-C8D3-4293-AA56-FDA294125F2A}"/>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1691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FFEEA3C-0A2C-471F-885B-C68A601B3B2D}"/>
              </a:ext>
            </a:extLst>
          </p:cNvPr>
          <p:cNvSpPr>
            <a:spLocks noGrp="1" noChangeArrowheads="1"/>
          </p:cNvSpPr>
          <p:nvPr>
            <p:ph type="title"/>
          </p:nvPr>
        </p:nvSpPr>
        <p:spPr bwMode="auto">
          <a:xfrm>
            <a:off x="739775" y="627063"/>
            <a:ext cx="86058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71EC24F4-527D-44E5-BC42-D493133557AA}"/>
              </a:ext>
            </a:extLst>
          </p:cNvPr>
          <p:cNvSpPr>
            <a:spLocks noGrp="1" noChangeArrowheads="1"/>
          </p:cNvSpPr>
          <p:nvPr>
            <p:ph type="body" idx="1"/>
          </p:nvPr>
        </p:nvSpPr>
        <p:spPr bwMode="auto">
          <a:xfrm>
            <a:off x="739775" y="2101850"/>
            <a:ext cx="8605838" cy="47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kern="1200">
          <a:solidFill>
            <a:srgbClr val="000000"/>
          </a:solidFill>
          <a:latin typeface="+mj-lt"/>
          <a:ea typeface="msgothic"/>
          <a:cs typeface="+mj-cs"/>
        </a:defRPr>
      </a:lvl1pPr>
      <a:lvl2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ea typeface="msgothic"/>
          <a:cs typeface="msgothic" charset="0"/>
        </a:defRPr>
      </a:lvl2pPr>
      <a:lvl3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ea typeface="msgothic"/>
          <a:cs typeface="msgothic" charset="0"/>
        </a:defRPr>
      </a:lvl3pPr>
      <a:lvl4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ea typeface="msgothic"/>
          <a:cs typeface="msgothic" charset="0"/>
        </a:defRPr>
      </a:lvl4pPr>
      <a:lvl5pPr algn="ctr" defTabSz="457200" rtl="0" eaLnBrk="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ea typeface="msgothic"/>
          <a:cs typeface="msgothic" charset="0"/>
        </a:defRPr>
      </a:lvl5pPr>
      <a:lvl6pPr marL="15367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6pPr>
      <a:lvl7pPr marL="19939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7pPr>
      <a:lvl8pPr marL="24511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8pPr>
      <a:lvl9pPr marL="2908300" indent="-215900" algn="ctr" defTabSz="457200" rtl="0" fontAlgn="base" hangingPunct="0">
        <a:lnSpc>
          <a:spcPct val="93000"/>
        </a:lnSpc>
        <a:spcBef>
          <a:spcPct val="0"/>
        </a:spcBef>
        <a:spcAft>
          <a:spcPct val="0"/>
        </a:spcAft>
        <a:buClr>
          <a:srgbClr val="000000"/>
        </a:buClr>
        <a:buSzPct val="45000"/>
        <a:buFont typeface="Wingdings" panose="05000000000000000000" pitchFamily="2" charset="2"/>
        <a:defRPr sz="2800" b="1">
          <a:solidFill>
            <a:srgbClr val="000000"/>
          </a:solidFill>
          <a:latin typeface="Times New Roman" panose="02020603050405020304" pitchFamily="18" charset="0"/>
          <a:cs typeface="msgothic" charset="0"/>
        </a:defRPr>
      </a:lvl9pPr>
    </p:titleStyle>
    <p:bodyStyle>
      <a:lvl1pPr marL="431800" indent="-323850" algn="l" defTabSz="457200" rtl="0" eaLnBrk="0" fontAlgn="base" hangingPunct="0">
        <a:lnSpc>
          <a:spcPct val="93000"/>
        </a:lnSpc>
        <a:spcBef>
          <a:spcPct val="0"/>
        </a:spcBef>
        <a:spcAft>
          <a:spcPts val="888"/>
        </a:spcAft>
        <a:buClr>
          <a:srgbClr val="000000"/>
        </a:buClr>
        <a:buSzPct val="100000"/>
        <a:buFont typeface="Arial" panose="020B0604020202020204" pitchFamily="34" charset="0"/>
        <a:buChar char="•"/>
        <a:defRPr sz="2000" kern="1200">
          <a:solidFill>
            <a:srgbClr val="000000"/>
          </a:solidFill>
          <a:latin typeface="+mn-lt"/>
          <a:ea typeface="msgothic"/>
          <a:cs typeface="+mn-cs"/>
        </a:defRPr>
      </a:lvl1pPr>
      <a:lvl2pPr marL="863600" indent="-287338" algn="l" defTabSz="457200"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600" kern="1200">
          <a:solidFill>
            <a:srgbClr val="000000"/>
          </a:solidFill>
          <a:latin typeface="+mn-lt"/>
          <a:ea typeface="msgothic"/>
          <a:cs typeface="+mn-cs"/>
        </a:defRPr>
      </a:lvl2pPr>
      <a:lvl3pPr marL="1295400" indent="-215900" algn="l" defTabSz="457200"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sgothic"/>
          <a:cs typeface="+mn-cs"/>
        </a:defRPr>
      </a:lvl3pPr>
      <a:lvl4pPr marL="1727200" indent="-215900" algn="l" defTabSz="457200"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sgothic"/>
          <a:cs typeface="+mn-cs"/>
        </a:defRPr>
      </a:lvl4pPr>
      <a:lvl5pPr marL="2159000" indent="-215900" algn="l" defTabSz="457200"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sgothic"/>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geologyforinvestors.com/nickel-commodity-overview/" TargetMode="External"/><Relationship Id="rId3" Type="http://schemas.openxmlformats.org/officeDocument/2006/relationships/hyperlink" Target="http://www.geologyforinvestors.com/lithium-commodity-overview/" TargetMode="External"/><Relationship Id="rId7" Type="http://schemas.openxmlformats.org/officeDocument/2006/relationships/hyperlink" Target="http://www.geologyforinvestors.com/aluminiu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eologyforinvestors.com/copper/" TargetMode="External"/><Relationship Id="rId5" Type="http://schemas.openxmlformats.org/officeDocument/2006/relationships/hyperlink" Target="http://www.geologyforinvestors.com/cobalt-commodity-overview/" TargetMode="External"/><Relationship Id="rId4" Type="http://schemas.openxmlformats.org/officeDocument/2006/relationships/hyperlink" Target="http://www.geologyforinvestors.com/graphite/" TargetMode="External"/><Relationship Id="rId9" Type="http://schemas.openxmlformats.org/officeDocument/2006/relationships/hyperlink" Target="http://www.geologyforinvestors.com/rare-earth-elemen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eia.gov/energyexplained/index.php?page=electricity_us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4F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1D6778-8073-4A0B-8BDC-4584C3DCFEE3}"/>
              </a:ext>
            </a:extLst>
          </p:cNvPr>
          <p:cNvSpPr/>
          <p:nvPr/>
        </p:nvSpPr>
        <p:spPr>
          <a:xfrm>
            <a:off x="163512" y="427037"/>
            <a:ext cx="9753600" cy="1323439"/>
          </a:xfrm>
          <a:prstGeom prst="rect">
            <a:avLst/>
          </a:prstGeom>
        </p:spPr>
        <p:txBody>
          <a:bodyPr wrap="square">
            <a:spAutoFit/>
          </a:bodyPr>
          <a:lstStyle/>
          <a:p>
            <a:pPr lvl="0" algn="ctr">
              <a:defRPr/>
            </a:pPr>
            <a:r>
              <a:rPr lang="en-US" sz="4000" dirty="0">
                <a:solidFill>
                  <a:srgbClr val="000000"/>
                </a:solidFill>
              </a:rPr>
              <a:t>American Society of Mining &amp; Reclamation</a:t>
            </a:r>
          </a:p>
          <a:p>
            <a:pPr lvl="0" algn="ctr">
              <a:defRPr/>
            </a:pPr>
            <a:r>
              <a:rPr lang="en-US" sz="4000" dirty="0">
                <a:solidFill>
                  <a:srgbClr val="000000"/>
                </a:solidFill>
              </a:rPr>
              <a:t>36</a:t>
            </a:r>
            <a:r>
              <a:rPr lang="en-US" sz="4000" baseline="30000" dirty="0">
                <a:solidFill>
                  <a:srgbClr val="000000"/>
                </a:solidFill>
              </a:rPr>
              <a:t>th</a:t>
            </a:r>
            <a:r>
              <a:rPr lang="en-US" sz="4000" dirty="0">
                <a:solidFill>
                  <a:srgbClr val="000000"/>
                </a:solidFill>
              </a:rPr>
              <a:t> Annual Meeting</a:t>
            </a:r>
          </a:p>
        </p:txBody>
      </p:sp>
      <p:pic>
        <p:nvPicPr>
          <p:cNvPr id="6" name="Picture 5">
            <a:extLst>
              <a:ext uri="{FF2B5EF4-FFF2-40B4-BE49-F238E27FC236}">
                <a16:creationId xmlns:a16="http://schemas.microsoft.com/office/drawing/2014/main" id="{5A6AE83F-E04F-4690-89F5-09462870DD58}"/>
              </a:ext>
            </a:extLst>
          </p:cNvPr>
          <p:cNvPicPr>
            <a:picLocks noChangeAspect="1"/>
          </p:cNvPicPr>
          <p:nvPr/>
        </p:nvPicPr>
        <p:blipFill>
          <a:blip r:embed="rId3"/>
          <a:stretch>
            <a:fillRect/>
          </a:stretch>
        </p:blipFill>
        <p:spPr>
          <a:xfrm>
            <a:off x="468313" y="1228599"/>
            <a:ext cx="1371600" cy="1371600"/>
          </a:xfrm>
          <a:prstGeom prst="rect">
            <a:avLst/>
          </a:prstGeom>
          <a:ln w="19050">
            <a:solidFill>
              <a:schemeClr val="accent4"/>
            </a:solidFill>
          </a:ln>
          <a:effectLst>
            <a:softEdge rad="76200"/>
          </a:effectLst>
        </p:spPr>
      </p:pic>
      <p:sp>
        <p:nvSpPr>
          <p:cNvPr id="8" name="TextBox 7">
            <a:extLst>
              <a:ext uri="{FF2B5EF4-FFF2-40B4-BE49-F238E27FC236}">
                <a16:creationId xmlns:a16="http://schemas.microsoft.com/office/drawing/2014/main" id="{5E932901-C1F2-49DE-BBA0-78BCA0959CB0}"/>
              </a:ext>
            </a:extLst>
          </p:cNvPr>
          <p:cNvSpPr txBox="1"/>
          <p:nvPr/>
        </p:nvSpPr>
        <p:spPr>
          <a:xfrm>
            <a:off x="1687512" y="1951872"/>
            <a:ext cx="7239000" cy="1200329"/>
          </a:xfrm>
          <a:prstGeom prst="rect">
            <a:avLst/>
          </a:prstGeom>
          <a:noFill/>
        </p:spPr>
        <p:txBody>
          <a:bodyPr wrap="square" rtlCol="0">
            <a:spAutoFit/>
          </a:bodyPr>
          <a:lstStyle/>
          <a:p>
            <a:pPr algn="ctr"/>
            <a:r>
              <a:rPr lang="en-US" sz="3600" b="1" dirty="0">
                <a:solidFill>
                  <a:schemeClr val="accent2">
                    <a:lumMod val="75000"/>
                  </a:schemeClr>
                </a:solidFill>
              </a:rPr>
              <a:t>Welcome Back to Montana, </a:t>
            </a:r>
          </a:p>
          <a:p>
            <a:pPr algn="ctr"/>
            <a:r>
              <a:rPr lang="en-US" sz="3600" b="1" dirty="0">
                <a:solidFill>
                  <a:schemeClr val="accent2">
                    <a:lumMod val="75000"/>
                  </a:schemeClr>
                </a:solidFill>
              </a:rPr>
              <a:t>the Land of Reclamation Pioneers!</a:t>
            </a:r>
          </a:p>
        </p:txBody>
      </p:sp>
      <p:sp>
        <p:nvSpPr>
          <p:cNvPr id="9" name="TextBox 8">
            <a:extLst>
              <a:ext uri="{FF2B5EF4-FFF2-40B4-BE49-F238E27FC236}">
                <a16:creationId xmlns:a16="http://schemas.microsoft.com/office/drawing/2014/main" id="{35BD4DEC-4517-4AC1-A764-4A47D2DC7335}"/>
              </a:ext>
            </a:extLst>
          </p:cNvPr>
          <p:cNvSpPr txBox="1"/>
          <p:nvPr/>
        </p:nvSpPr>
        <p:spPr>
          <a:xfrm>
            <a:off x="696912" y="3246437"/>
            <a:ext cx="8686800" cy="4154984"/>
          </a:xfrm>
          <a:prstGeom prst="rect">
            <a:avLst/>
          </a:prstGeom>
          <a:noFill/>
        </p:spPr>
        <p:txBody>
          <a:bodyPr wrap="square" rtlCol="0">
            <a:spAutoFit/>
          </a:bodyPr>
          <a:lstStyle/>
          <a:p>
            <a:r>
              <a:rPr lang="en-US" dirty="0"/>
              <a:t>Welcome to ALL and a Special thanks our SPONSORS and especially our:</a:t>
            </a:r>
          </a:p>
          <a:p>
            <a:r>
              <a:rPr lang="en-US" b="1" dirty="0"/>
              <a:t>Platinum Sponsor </a:t>
            </a:r>
            <a:r>
              <a:rPr lang="en-US" dirty="0"/>
              <a:t>– </a:t>
            </a:r>
          </a:p>
          <a:p>
            <a:r>
              <a:rPr lang="en-US" dirty="0"/>
              <a:t>	</a:t>
            </a:r>
            <a:r>
              <a:rPr lang="en-US" b="1" dirty="0">
                <a:solidFill>
                  <a:srgbClr val="C00000"/>
                </a:solidFill>
              </a:rPr>
              <a:t>US Office of Surface Mining, Reclamation and Enforcement</a:t>
            </a:r>
          </a:p>
          <a:p>
            <a:r>
              <a:rPr lang="en-US" b="1" dirty="0"/>
              <a:t>Gold Sponsors</a:t>
            </a:r>
            <a:br>
              <a:rPr lang="en-US" dirty="0"/>
            </a:br>
            <a:r>
              <a:rPr lang="en-US" dirty="0"/>
              <a:t> 	</a:t>
            </a:r>
            <a:r>
              <a:rPr lang="en-US" b="1" dirty="0">
                <a:solidFill>
                  <a:srgbClr val="C00000"/>
                </a:solidFill>
              </a:rPr>
              <a:t>Peabody</a:t>
            </a:r>
          </a:p>
          <a:p>
            <a:r>
              <a:rPr lang="en-US" b="1" dirty="0">
                <a:solidFill>
                  <a:srgbClr val="C00000"/>
                </a:solidFill>
              </a:rPr>
              <a:t>	KC Harvey Environmental, LLC</a:t>
            </a:r>
          </a:p>
          <a:p>
            <a:r>
              <a:rPr lang="en-US" b="1" dirty="0"/>
              <a:t>Silver Sponsors</a:t>
            </a:r>
          </a:p>
          <a:p>
            <a:r>
              <a:rPr lang="en-US" dirty="0"/>
              <a:t>	</a:t>
            </a:r>
            <a:r>
              <a:rPr lang="en-US" b="1" dirty="0">
                <a:solidFill>
                  <a:srgbClr val="C00000"/>
                </a:solidFill>
              </a:rPr>
              <a:t>Pace Analytical, Midas Gold, Brierley Associates </a:t>
            </a:r>
          </a:p>
          <a:p>
            <a:r>
              <a:rPr lang="en-US" dirty="0"/>
              <a:t>Our Bronze sponsors and Exhibitors.    THANK YOU!</a:t>
            </a:r>
          </a:p>
          <a:p>
            <a:endParaRPr lang="en-US" dirty="0"/>
          </a:p>
        </p:txBody>
      </p:sp>
    </p:spTree>
    <p:extLst>
      <p:ext uri="{BB962C8B-B14F-4D97-AF65-F5344CB8AC3E}">
        <p14:creationId xmlns:p14="http://schemas.microsoft.com/office/powerpoint/2010/main" val="58630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8042EDA4-C2CE-4185-9F4D-2BEEF8465D9A}"/>
              </a:ext>
            </a:extLst>
          </p:cNvPr>
          <p:cNvSpPr txBox="1">
            <a:spLocks noChangeArrowheads="1"/>
          </p:cNvSpPr>
          <p:nvPr/>
        </p:nvSpPr>
        <p:spPr bwMode="auto">
          <a:xfrm>
            <a:off x="696912" y="348128"/>
            <a:ext cx="90678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000" b="1" dirty="0">
                <a:latin typeface="Malgun Gothic" panose="020B0503020000020004" pitchFamily="34" charset="-127"/>
                <a:ea typeface="Malgun Gothic" panose="020B0503020000020004" pitchFamily="34" charset="-127"/>
              </a:rPr>
              <a:t>Coal will continue to be mined:</a:t>
            </a:r>
          </a:p>
          <a:p>
            <a:endParaRPr lang="en-US" altLang="en-US" sz="2800" dirty="0">
              <a:latin typeface="Malgun Gothic" panose="020B0503020000020004" pitchFamily="34" charset="-127"/>
              <a:ea typeface="Malgun Gothic" panose="020B0503020000020004" pitchFamily="34" charset="-127"/>
            </a:endParaRPr>
          </a:p>
          <a:p>
            <a:r>
              <a:rPr lang="en-US" altLang="en-US" sz="2800" b="1" dirty="0">
                <a:latin typeface="Malgun Gothic" panose="020B0503020000020004" pitchFamily="34" charset="-127"/>
                <a:ea typeface="Malgun Gothic" panose="020B0503020000020004" pitchFamily="34" charset="-127"/>
              </a:rPr>
              <a:t>- Minimized % in the electricity generation mix; </a:t>
            </a:r>
          </a:p>
          <a:p>
            <a:r>
              <a:rPr lang="en-US" altLang="en-US" sz="2800" dirty="0">
                <a:latin typeface="Malgun Gothic" panose="020B0503020000020004" pitchFamily="34" charset="-127"/>
                <a:ea typeface="Malgun Gothic" panose="020B0503020000020004" pitchFamily="34" charset="-127"/>
              </a:rPr>
              <a:t>      (Approximately 14 gigawatts of coal fired electric generation capacity retired in 2018 and about 4 GW to retire in 2019.) </a:t>
            </a:r>
          </a:p>
          <a:p>
            <a:endParaRPr lang="en-US" altLang="en-US" sz="2800" dirty="0">
              <a:latin typeface="Malgun Gothic" panose="020B0503020000020004" pitchFamily="34" charset="-127"/>
              <a:ea typeface="Malgun Gothic" panose="020B0503020000020004" pitchFamily="34" charset="-127"/>
            </a:endParaRPr>
          </a:p>
          <a:p>
            <a:r>
              <a:rPr lang="en-US" altLang="en-US" sz="2800" b="1" dirty="0">
                <a:latin typeface="Malgun Gothic" panose="020B0503020000020004" pitchFamily="34" charset="-127"/>
                <a:ea typeface="Malgun Gothic" panose="020B0503020000020004" pitchFamily="34" charset="-127"/>
              </a:rPr>
              <a:t>- Coal required for steel production (coke), industry use;</a:t>
            </a:r>
            <a:r>
              <a:rPr lang="en-US" altLang="en-US" sz="2800" dirty="0">
                <a:latin typeface="Malgun Gothic" panose="020B0503020000020004" pitchFamily="34" charset="-127"/>
                <a:ea typeface="Malgun Gothic" panose="020B0503020000020004" pitchFamily="34" charset="-127"/>
              </a:rPr>
              <a:t>  </a:t>
            </a:r>
          </a:p>
          <a:p>
            <a:r>
              <a:rPr lang="en-US" altLang="en-US" sz="2800" dirty="0">
                <a:latin typeface="Malgun Gothic" panose="020B0503020000020004" pitchFamily="34" charset="-127"/>
                <a:ea typeface="Malgun Gothic" panose="020B0503020000020004" pitchFamily="34" charset="-127"/>
              </a:rPr>
              <a:t>      (2.5% of consumption for coke and 5.1% for other industrial uses)  </a:t>
            </a:r>
          </a:p>
          <a:p>
            <a:endParaRPr lang="en-US" altLang="en-US" sz="1800" dirty="0">
              <a:latin typeface="Malgun Gothic" panose="020B0503020000020004" pitchFamily="34" charset="-127"/>
              <a:ea typeface="Malgun Gothic" panose="020B0503020000020004" pitchFamily="34" charset="-127"/>
            </a:endParaRPr>
          </a:p>
          <a:p>
            <a:endParaRPr lang="en-US" altLang="en-US" sz="1800" dirty="0">
              <a:latin typeface="Malgun Gothic" panose="020B0503020000020004" pitchFamily="34" charset="-127"/>
              <a:ea typeface="Malgun Gothic" panose="020B0503020000020004" pitchFamily="34" charset="-127"/>
            </a:endParaRPr>
          </a:p>
          <a:p>
            <a:r>
              <a:rPr lang="en-US" altLang="en-US" sz="2800" b="1" dirty="0">
                <a:latin typeface="Malgun Gothic" panose="020B0503020000020004" pitchFamily="34" charset="-127"/>
                <a:ea typeface="Malgun Gothic" panose="020B0503020000020004" pitchFamily="34" charset="-127"/>
              </a:rPr>
              <a:t>- “metalliferous coal” becoming a recognized source of Rare Earth Elements (REE) and elements such as: Ge, U, Ga, V, Se, Y, Sc, Nb, Au, Ag and 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EBE2-0141-4EBB-B3DC-E29FE896A040}"/>
              </a:ext>
            </a:extLst>
          </p:cNvPr>
          <p:cNvSpPr>
            <a:spLocks noGrp="1"/>
          </p:cNvSpPr>
          <p:nvPr>
            <p:ph type="title"/>
          </p:nvPr>
        </p:nvSpPr>
        <p:spPr>
          <a:xfrm>
            <a:off x="315912" y="579437"/>
            <a:ext cx="9601199" cy="1260475"/>
          </a:xfrm>
        </p:spPr>
        <p:txBody>
          <a:bodyPr/>
          <a:lstStyle/>
          <a:p>
            <a:r>
              <a:rPr lang="en-US" sz="3600" dirty="0"/>
              <a:t>But Energy Growth and Mining Will Continue:</a:t>
            </a:r>
            <a:br>
              <a:rPr lang="en-US" sz="3600" dirty="0"/>
            </a:br>
            <a:r>
              <a:rPr lang="en-US" sz="3600" dirty="0"/>
              <a:t>Fueled in part by Electric Vehicles (EV)</a:t>
            </a:r>
          </a:p>
        </p:txBody>
      </p:sp>
      <p:sp>
        <p:nvSpPr>
          <p:cNvPr id="3" name="Content Placeholder 2">
            <a:extLst>
              <a:ext uri="{FF2B5EF4-FFF2-40B4-BE49-F238E27FC236}">
                <a16:creationId xmlns:a16="http://schemas.microsoft.com/office/drawing/2014/main" id="{580875B5-012E-4123-A899-1A317A750AB7}"/>
              </a:ext>
            </a:extLst>
          </p:cNvPr>
          <p:cNvSpPr>
            <a:spLocks noGrp="1"/>
          </p:cNvSpPr>
          <p:nvPr>
            <p:ph idx="1"/>
          </p:nvPr>
        </p:nvSpPr>
        <p:spPr>
          <a:xfrm>
            <a:off x="739774" y="2101850"/>
            <a:ext cx="9024937" cy="4760913"/>
          </a:xfrm>
        </p:spPr>
        <p:txBody>
          <a:bodyPr/>
          <a:lstStyle/>
          <a:p>
            <a:r>
              <a:rPr lang="en-US" sz="3200" dirty="0"/>
              <a:t>Electric Vehicle Revolution</a:t>
            </a:r>
          </a:p>
          <a:p>
            <a:pPr lvl="1"/>
            <a:r>
              <a:rPr lang="en-US" sz="2400" dirty="0"/>
              <a:t>January 2019 about 1.1 million units (mu) (not including hybrids)  </a:t>
            </a:r>
          </a:p>
          <a:p>
            <a:pPr lvl="1"/>
            <a:r>
              <a:rPr lang="en-US" sz="2400" dirty="0"/>
              <a:t>2030 projected to increase to 20 mu</a:t>
            </a:r>
            <a:r>
              <a:rPr lang="en-US" sz="2400" baseline="30000" dirty="0"/>
              <a:t>1</a:t>
            </a:r>
            <a:endParaRPr lang="en-US" sz="2400" dirty="0"/>
          </a:p>
          <a:p>
            <a:pPr lvl="1"/>
            <a:r>
              <a:rPr lang="en-US" sz="2400" dirty="0"/>
              <a:t>2035 projected increase to between 140</a:t>
            </a:r>
            <a:r>
              <a:rPr lang="en-US" sz="2400" baseline="30000" dirty="0"/>
              <a:t>2</a:t>
            </a:r>
            <a:r>
              <a:rPr lang="en-US" sz="2400" dirty="0"/>
              <a:t> and 150</a:t>
            </a:r>
            <a:r>
              <a:rPr lang="en-US" sz="2400" baseline="30000" dirty="0"/>
              <a:t>3</a:t>
            </a:r>
            <a:r>
              <a:rPr lang="en-US" sz="2400" dirty="0"/>
              <a:t> mu </a:t>
            </a:r>
            <a:endParaRPr lang="en-US" sz="2800" dirty="0"/>
          </a:p>
          <a:p>
            <a:r>
              <a:rPr lang="en-US" sz="3200" dirty="0"/>
              <a:t>The energy required to supply these vehicles is compared to the energy surge of the 1950’s with the rise in air conditioning.</a:t>
            </a:r>
            <a:r>
              <a:rPr lang="en-US" sz="3200" baseline="30000" dirty="0"/>
              <a:t>1  </a:t>
            </a:r>
          </a:p>
          <a:p>
            <a:r>
              <a:rPr lang="en-US" sz="3200" dirty="0"/>
              <a:t>Navigant forecasts 93 terawatt hours (</a:t>
            </a:r>
            <a:r>
              <a:rPr lang="en-US" sz="3200" dirty="0" err="1"/>
              <a:t>TWh</a:t>
            </a:r>
            <a:r>
              <a:rPr lang="en-US" sz="3200" dirty="0"/>
              <a:t>)/year by 2030 to meet EV need.</a:t>
            </a:r>
            <a:r>
              <a:rPr lang="en-US" sz="3200" baseline="30000" dirty="0"/>
              <a:t>1</a:t>
            </a:r>
          </a:p>
        </p:txBody>
      </p:sp>
    </p:spTree>
    <p:extLst>
      <p:ext uri="{BB962C8B-B14F-4D97-AF65-F5344CB8AC3E}">
        <p14:creationId xmlns:p14="http://schemas.microsoft.com/office/powerpoint/2010/main" val="370537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038A-60F1-44F0-9786-DE12B21B512A}"/>
              </a:ext>
            </a:extLst>
          </p:cNvPr>
          <p:cNvSpPr>
            <a:spLocks noGrp="1"/>
          </p:cNvSpPr>
          <p:nvPr>
            <p:ph type="title"/>
          </p:nvPr>
        </p:nvSpPr>
        <p:spPr>
          <a:xfrm>
            <a:off x="737393" y="131971"/>
            <a:ext cx="8605838" cy="727075"/>
          </a:xfrm>
        </p:spPr>
        <p:txBody>
          <a:bodyPr/>
          <a:lstStyle/>
          <a:p>
            <a:r>
              <a:rPr lang="en-US" dirty="0"/>
              <a:t>Energy:  Managed Charging (MC)</a:t>
            </a:r>
          </a:p>
        </p:txBody>
      </p:sp>
      <p:sp>
        <p:nvSpPr>
          <p:cNvPr id="3" name="Content Placeholder 2">
            <a:extLst>
              <a:ext uri="{FF2B5EF4-FFF2-40B4-BE49-F238E27FC236}">
                <a16:creationId xmlns:a16="http://schemas.microsoft.com/office/drawing/2014/main" id="{7EAEADD7-1C1B-4217-A970-91C81D64428A}"/>
              </a:ext>
            </a:extLst>
          </p:cNvPr>
          <p:cNvSpPr>
            <a:spLocks noGrp="1"/>
          </p:cNvSpPr>
          <p:nvPr>
            <p:ph idx="1"/>
          </p:nvPr>
        </p:nvSpPr>
        <p:spPr>
          <a:xfrm>
            <a:off x="87312" y="859046"/>
            <a:ext cx="9906000" cy="2805446"/>
          </a:xfrm>
        </p:spPr>
        <p:txBody>
          <a:bodyPr/>
          <a:lstStyle/>
          <a:p>
            <a:pPr marL="107950" indent="0">
              <a:buNone/>
            </a:pPr>
            <a:r>
              <a:rPr lang="en-US" sz="2400" b="1" dirty="0"/>
              <a:t>  MC - </a:t>
            </a:r>
            <a:r>
              <a:rPr lang="en-US" sz="2800" dirty="0"/>
              <a:t>When and how EVs will be charged is current policy debate</a:t>
            </a:r>
            <a:r>
              <a:rPr lang="en-US" dirty="0"/>
              <a:t>.   </a:t>
            </a:r>
          </a:p>
          <a:p>
            <a:pPr marL="576262" lvl="1" indent="0">
              <a:buNone/>
            </a:pPr>
            <a:r>
              <a:rPr lang="en-US" sz="2800" dirty="0"/>
              <a:t>If primary recharge in evening, the surge required will exceed current capacity.  Policies implemented now may manage recharging when wind and solar peak, allowing the surge to be managed. In addition, managed charging includes vehicles adding excess battery power back to the grid. </a:t>
            </a:r>
          </a:p>
          <a:p>
            <a:endParaRPr lang="en-US" dirty="0"/>
          </a:p>
        </p:txBody>
      </p:sp>
      <p:pic>
        <p:nvPicPr>
          <p:cNvPr id="4" name="Picture 3">
            <a:extLst>
              <a:ext uri="{FF2B5EF4-FFF2-40B4-BE49-F238E27FC236}">
                <a16:creationId xmlns:a16="http://schemas.microsoft.com/office/drawing/2014/main" id="{161E3EF5-A859-4EFB-86CF-942BEEE89B31}"/>
              </a:ext>
            </a:extLst>
          </p:cNvPr>
          <p:cNvPicPr>
            <a:picLocks noChangeAspect="1"/>
          </p:cNvPicPr>
          <p:nvPr/>
        </p:nvPicPr>
        <p:blipFill>
          <a:blip r:embed="rId3"/>
          <a:stretch>
            <a:fillRect/>
          </a:stretch>
        </p:blipFill>
        <p:spPr>
          <a:xfrm>
            <a:off x="1001712" y="3475037"/>
            <a:ext cx="8678080" cy="3775074"/>
          </a:xfrm>
          <a:prstGeom prst="rect">
            <a:avLst/>
          </a:prstGeom>
        </p:spPr>
      </p:pic>
    </p:spTree>
    <p:extLst>
      <p:ext uri="{BB962C8B-B14F-4D97-AF65-F5344CB8AC3E}">
        <p14:creationId xmlns:p14="http://schemas.microsoft.com/office/powerpoint/2010/main" val="63084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8FC3-D15D-42F8-BFB1-007918EE35C8}"/>
              </a:ext>
            </a:extLst>
          </p:cNvPr>
          <p:cNvSpPr>
            <a:spLocks noGrp="1"/>
          </p:cNvSpPr>
          <p:nvPr>
            <p:ph type="title"/>
          </p:nvPr>
        </p:nvSpPr>
        <p:spPr>
          <a:xfrm>
            <a:off x="735012" y="538162"/>
            <a:ext cx="8605838" cy="1260475"/>
          </a:xfrm>
        </p:spPr>
        <p:txBody>
          <a:bodyPr/>
          <a:lstStyle/>
          <a:p>
            <a:r>
              <a:rPr lang="en-US" dirty="0"/>
              <a:t>Energy for EV – renewable but</a:t>
            </a:r>
            <a:br>
              <a:rPr lang="en-US" dirty="0"/>
            </a:br>
            <a:r>
              <a:rPr lang="en-US" dirty="0"/>
              <a:t>Construction of EV will also require Energy</a:t>
            </a:r>
          </a:p>
        </p:txBody>
      </p:sp>
      <p:pic>
        <p:nvPicPr>
          <p:cNvPr id="4" name="Content Placeholder 3">
            <a:extLst>
              <a:ext uri="{FF2B5EF4-FFF2-40B4-BE49-F238E27FC236}">
                <a16:creationId xmlns:a16="http://schemas.microsoft.com/office/drawing/2014/main" id="{BC0C7433-361E-40CA-B1A2-E010DE5F9002}"/>
              </a:ext>
            </a:extLst>
          </p:cNvPr>
          <p:cNvPicPr>
            <a:picLocks noGrp="1"/>
          </p:cNvPicPr>
          <p:nvPr>
            <p:ph idx="1"/>
          </p:nvPr>
        </p:nvPicPr>
        <p:blipFill rotWithShape="1">
          <a:blip r:embed="rId3"/>
          <a:srcRect l="1272" t="12804" r="-1272" b="12492"/>
          <a:stretch/>
        </p:blipFill>
        <p:spPr>
          <a:xfrm>
            <a:off x="849312" y="1798637"/>
            <a:ext cx="8491538" cy="5133975"/>
          </a:xfrm>
          <a:prstGeom prst="rect">
            <a:avLst/>
          </a:prstGeom>
        </p:spPr>
      </p:pic>
    </p:spTree>
    <p:extLst>
      <p:ext uri="{BB962C8B-B14F-4D97-AF65-F5344CB8AC3E}">
        <p14:creationId xmlns:p14="http://schemas.microsoft.com/office/powerpoint/2010/main" val="54138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A385-29C5-4EAB-83EC-A62240A74092}"/>
              </a:ext>
            </a:extLst>
          </p:cNvPr>
          <p:cNvSpPr>
            <a:spLocks noGrp="1"/>
          </p:cNvSpPr>
          <p:nvPr>
            <p:ph type="title"/>
          </p:nvPr>
        </p:nvSpPr>
        <p:spPr>
          <a:xfrm>
            <a:off x="736543" y="122237"/>
            <a:ext cx="8605838" cy="1260475"/>
          </a:xfrm>
        </p:spPr>
        <p:txBody>
          <a:bodyPr/>
          <a:lstStyle/>
          <a:p>
            <a:r>
              <a:rPr lang="en-US" dirty="0"/>
              <a:t>Electric Vehicle – Metals and Mining</a:t>
            </a:r>
          </a:p>
        </p:txBody>
      </p:sp>
      <p:sp>
        <p:nvSpPr>
          <p:cNvPr id="3" name="Content Placeholder 2">
            <a:extLst>
              <a:ext uri="{FF2B5EF4-FFF2-40B4-BE49-F238E27FC236}">
                <a16:creationId xmlns:a16="http://schemas.microsoft.com/office/drawing/2014/main" id="{33E703FF-B757-42AB-B348-53038C60A160}"/>
              </a:ext>
            </a:extLst>
          </p:cNvPr>
          <p:cNvSpPr>
            <a:spLocks noGrp="1"/>
          </p:cNvSpPr>
          <p:nvPr>
            <p:ph idx="1"/>
          </p:nvPr>
        </p:nvSpPr>
        <p:spPr>
          <a:xfrm>
            <a:off x="543662" y="1189037"/>
            <a:ext cx="8991599" cy="5943600"/>
          </a:xfrm>
        </p:spPr>
        <p:txBody>
          <a:bodyPr/>
          <a:lstStyle/>
          <a:p>
            <a:pPr marL="107950" indent="-457200">
              <a:buNone/>
            </a:pPr>
            <a:r>
              <a:rPr lang="en-US" sz="2400" b="1" dirty="0"/>
              <a:t>The metal requirements </a:t>
            </a:r>
            <a:r>
              <a:rPr lang="en-US" sz="2400" dirty="0"/>
              <a:t>- vary depending on the design and manufacturing process. </a:t>
            </a:r>
          </a:p>
          <a:p>
            <a:pPr marL="107950" indent="-457200">
              <a:buNone/>
            </a:pPr>
            <a:r>
              <a:rPr lang="en-US" sz="2400" dirty="0"/>
              <a:t>Tesla </a:t>
            </a:r>
            <a:r>
              <a:rPr lang="en-US" sz="2400" dirty="0">
                <a:solidFill>
                  <a:schemeClr val="tx1"/>
                </a:solidFill>
              </a:rPr>
              <a:t>models use: </a:t>
            </a:r>
            <a:br>
              <a:rPr lang="en-US" sz="2400" dirty="0">
                <a:solidFill>
                  <a:schemeClr val="tx1"/>
                </a:solidFill>
              </a:rPr>
            </a:br>
            <a:r>
              <a:rPr lang="en-US" sz="2400" dirty="0">
                <a:solidFill>
                  <a:schemeClr val="tx1"/>
                </a:solidFill>
                <a:hlinkClick r:id="rId3">
                  <a:extLst>
                    <a:ext uri="{A12FA001-AC4F-418D-AE19-62706E023703}">
                      <ahyp:hlinkClr xmlns:ahyp="http://schemas.microsoft.com/office/drawing/2018/hyperlinkcolor" val="tx"/>
                    </a:ext>
                  </a:extLst>
                </a:hlinkClick>
              </a:rPr>
              <a:t>lithium</a:t>
            </a:r>
            <a:r>
              <a:rPr lang="en-US" sz="2400" dirty="0">
                <a:solidFill>
                  <a:schemeClr val="tx1"/>
                </a:solidFill>
              </a:rPr>
              <a:t>, </a:t>
            </a:r>
            <a:r>
              <a:rPr lang="en-US" sz="2400" dirty="0">
                <a:solidFill>
                  <a:schemeClr val="tx1"/>
                </a:solidFill>
                <a:hlinkClick r:id="rId4">
                  <a:extLst>
                    <a:ext uri="{A12FA001-AC4F-418D-AE19-62706E023703}">
                      <ahyp:hlinkClr xmlns:ahyp="http://schemas.microsoft.com/office/drawing/2018/hyperlinkcolor" val="tx"/>
                    </a:ext>
                  </a:extLst>
                </a:hlinkClick>
              </a:rPr>
              <a:t>graphite</a:t>
            </a:r>
            <a:r>
              <a:rPr lang="en-US" sz="2400" dirty="0">
                <a:solidFill>
                  <a:schemeClr val="tx1"/>
                </a:solidFill>
              </a:rPr>
              <a:t>, </a:t>
            </a:r>
            <a:r>
              <a:rPr lang="en-US" sz="2400" dirty="0">
                <a:solidFill>
                  <a:schemeClr val="tx1"/>
                </a:solidFill>
                <a:hlinkClick r:id="rId5">
                  <a:extLst>
                    <a:ext uri="{A12FA001-AC4F-418D-AE19-62706E023703}">
                      <ahyp:hlinkClr xmlns:ahyp="http://schemas.microsoft.com/office/drawing/2018/hyperlinkcolor" val="tx"/>
                    </a:ext>
                  </a:extLst>
                </a:hlinkClick>
              </a:rPr>
              <a:t>cobalt</a:t>
            </a:r>
            <a:r>
              <a:rPr lang="en-US" sz="2400" dirty="0">
                <a:solidFill>
                  <a:schemeClr val="tx1"/>
                </a:solidFill>
              </a:rPr>
              <a:t>, </a:t>
            </a:r>
            <a:r>
              <a:rPr lang="en-US" sz="2400" dirty="0">
                <a:solidFill>
                  <a:schemeClr val="tx1"/>
                </a:solidFill>
                <a:hlinkClick r:id="rId6">
                  <a:extLst>
                    <a:ext uri="{A12FA001-AC4F-418D-AE19-62706E023703}">
                      <ahyp:hlinkClr xmlns:ahyp="http://schemas.microsoft.com/office/drawing/2018/hyperlinkcolor" val="tx"/>
                    </a:ext>
                  </a:extLst>
                </a:hlinkClick>
              </a:rPr>
              <a:t>copper</a:t>
            </a:r>
            <a:r>
              <a:rPr lang="en-US" sz="2400" dirty="0">
                <a:solidFill>
                  <a:schemeClr val="tx1"/>
                </a:solidFill>
              </a:rPr>
              <a:t>, </a:t>
            </a:r>
            <a:r>
              <a:rPr lang="en-US" sz="2400" u="sng" dirty="0">
                <a:solidFill>
                  <a:schemeClr val="tx1"/>
                </a:solidFill>
              </a:rPr>
              <a:t>titanium</a:t>
            </a:r>
            <a:r>
              <a:rPr lang="en-US" sz="2400" dirty="0">
                <a:solidFill>
                  <a:schemeClr val="tx1"/>
                </a:solidFill>
              </a:rPr>
              <a:t>,  </a:t>
            </a:r>
            <a:r>
              <a:rPr lang="en-US" sz="2400" dirty="0">
                <a:solidFill>
                  <a:schemeClr val="tx1"/>
                </a:solidFill>
                <a:hlinkClick r:id="rId7">
                  <a:extLst>
                    <a:ext uri="{A12FA001-AC4F-418D-AE19-62706E023703}">
                      <ahyp:hlinkClr xmlns:ahyp="http://schemas.microsoft.com/office/drawing/2018/hyperlinkcolor" val="tx"/>
                    </a:ext>
                  </a:extLst>
                </a:hlinkClick>
              </a:rPr>
              <a:t>aluminum</a:t>
            </a:r>
            <a:r>
              <a:rPr lang="en-US" sz="2400" dirty="0">
                <a:solidFill>
                  <a:schemeClr val="tx1"/>
                </a:solidFill>
              </a:rPr>
              <a:t>  and </a:t>
            </a:r>
            <a:r>
              <a:rPr lang="en-US" sz="2400" dirty="0">
                <a:solidFill>
                  <a:schemeClr val="tx1"/>
                </a:solidFill>
                <a:hlinkClick r:id="rId8">
                  <a:extLst>
                    <a:ext uri="{A12FA001-AC4F-418D-AE19-62706E023703}">
                      <ahyp:hlinkClr xmlns:ahyp="http://schemas.microsoft.com/office/drawing/2018/hyperlinkcolor" val="tx"/>
                    </a:ext>
                  </a:extLst>
                </a:hlinkClick>
              </a:rPr>
              <a:t>nickel</a:t>
            </a:r>
            <a:r>
              <a:rPr lang="en-US" sz="2400" dirty="0"/>
              <a:t>. </a:t>
            </a:r>
          </a:p>
          <a:p>
            <a:pPr marL="107950" indent="-457200">
              <a:buNone/>
            </a:pPr>
            <a:r>
              <a:rPr lang="en-US" sz="2400" dirty="0"/>
              <a:t>Nissan Leaf battery uses quantities of </a:t>
            </a:r>
            <a:r>
              <a:rPr lang="en-US" sz="2400" u="sng" dirty="0"/>
              <a:t>manganese</a:t>
            </a:r>
            <a:r>
              <a:rPr lang="en-US" sz="2400" dirty="0"/>
              <a:t>. </a:t>
            </a:r>
          </a:p>
          <a:p>
            <a:pPr marL="107950" indent="-457200">
              <a:buNone/>
            </a:pPr>
            <a:r>
              <a:rPr lang="en-US" sz="2400" dirty="0"/>
              <a:t>Other cars use </a:t>
            </a:r>
            <a:r>
              <a:rPr lang="en-US" sz="2400" dirty="0">
                <a:solidFill>
                  <a:schemeClr val="tx1"/>
                </a:solidFill>
              </a:rPr>
              <a:t>“</a:t>
            </a:r>
            <a:r>
              <a:rPr lang="en-US" sz="2400" u="sng" dirty="0">
                <a:solidFill>
                  <a:schemeClr val="tx1"/>
                </a:solidFill>
                <a:hlinkClick r:id="rId9">
                  <a:extLst>
                    <a:ext uri="{A12FA001-AC4F-418D-AE19-62706E023703}">
                      <ahyp:hlinkClr xmlns:ahyp="http://schemas.microsoft.com/office/drawing/2018/hyperlinkcolor" val="tx"/>
                    </a:ext>
                  </a:extLst>
                </a:hlinkClick>
              </a:rPr>
              <a:t>rare earth elements</a:t>
            </a:r>
            <a:r>
              <a:rPr lang="en-US" sz="2400" dirty="0">
                <a:solidFill>
                  <a:schemeClr val="tx1"/>
                </a:solidFill>
              </a:rPr>
              <a:t>” in electronics and steel to reinforce the chassis at critical points. </a:t>
            </a:r>
          </a:p>
          <a:p>
            <a:pPr marL="107950" indent="-457200">
              <a:buNone/>
            </a:pPr>
            <a:r>
              <a:rPr lang="en-US" sz="2400" b="1" dirty="0"/>
              <a:t>Example:   Copper</a:t>
            </a:r>
          </a:p>
          <a:p>
            <a:r>
              <a:rPr lang="en-US" sz="2400" b="1" dirty="0"/>
              <a:t>An average gasoline-powered car uses some 20 kg of copper, mainly as wiring. A hybrid uses 40 kg. A fully electric car uses 80 kg of copper (176 pounds) per car. </a:t>
            </a:r>
            <a:r>
              <a:rPr lang="en-US" sz="2400" b="1" baseline="30000" dirty="0"/>
              <a:t>4</a:t>
            </a:r>
            <a:endParaRPr lang="en-US" sz="2400" b="1" dirty="0"/>
          </a:p>
          <a:p>
            <a:pPr marL="107950" indent="0">
              <a:buNone/>
            </a:pPr>
            <a:r>
              <a:rPr lang="en-US" sz="2400" b="1" dirty="0"/>
              <a:t>Electric vehicles and batteries are expected to create huge demand for copper and cobalt. </a:t>
            </a:r>
            <a:r>
              <a:rPr lang="en-US" sz="2400" b="1" baseline="30000" dirty="0"/>
              <a:t>5, 6</a:t>
            </a:r>
            <a:endParaRPr lang="en-US" sz="2400" b="1" dirty="0"/>
          </a:p>
        </p:txBody>
      </p:sp>
    </p:spTree>
    <p:extLst>
      <p:ext uri="{BB962C8B-B14F-4D97-AF65-F5344CB8AC3E}">
        <p14:creationId xmlns:p14="http://schemas.microsoft.com/office/powerpoint/2010/main" val="377143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6840-1CE7-4D43-B6D0-6AD136C26A38}"/>
              </a:ext>
            </a:extLst>
          </p:cNvPr>
          <p:cNvSpPr>
            <a:spLocks noGrp="1"/>
          </p:cNvSpPr>
          <p:nvPr>
            <p:ph type="title"/>
          </p:nvPr>
        </p:nvSpPr>
        <p:spPr/>
        <p:txBody>
          <a:bodyPr/>
          <a:lstStyle/>
          <a:p>
            <a:r>
              <a:rPr lang="en-US" dirty="0"/>
              <a:t>Mining and Energy bring us back to Reclamation</a:t>
            </a:r>
          </a:p>
        </p:txBody>
      </p:sp>
      <p:sp>
        <p:nvSpPr>
          <p:cNvPr id="3" name="Content Placeholder 2">
            <a:extLst>
              <a:ext uri="{FF2B5EF4-FFF2-40B4-BE49-F238E27FC236}">
                <a16:creationId xmlns:a16="http://schemas.microsoft.com/office/drawing/2014/main" id="{DF7927B8-301B-4099-BFA9-490FA31D8C18}"/>
              </a:ext>
            </a:extLst>
          </p:cNvPr>
          <p:cNvSpPr>
            <a:spLocks noGrp="1"/>
          </p:cNvSpPr>
          <p:nvPr>
            <p:ph idx="1"/>
          </p:nvPr>
        </p:nvSpPr>
        <p:spPr>
          <a:xfrm>
            <a:off x="544512" y="1798637"/>
            <a:ext cx="8796338" cy="4760913"/>
          </a:xfrm>
        </p:spPr>
        <p:txBody>
          <a:bodyPr/>
          <a:lstStyle/>
          <a:p>
            <a:r>
              <a:rPr lang="en-US" sz="2400" dirty="0"/>
              <a:t>ASMR began with concerns for reclamation of mining disturbed lands.</a:t>
            </a:r>
          </a:p>
          <a:p>
            <a:r>
              <a:rPr lang="en-US" sz="2400" dirty="0"/>
              <a:t>Huge strides – via research conducted, presented and published by you and your predecessors. </a:t>
            </a:r>
          </a:p>
          <a:p>
            <a:r>
              <a:rPr lang="en-US" sz="2400" dirty="0"/>
              <a:t>The Lessons Learned have allowed this early and continuing knowledge to meet our Society’s purpose:  </a:t>
            </a:r>
          </a:p>
          <a:p>
            <a:pPr marL="107950" indent="0" algn="just">
              <a:buNone/>
            </a:pPr>
            <a:r>
              <a:rPr lang="en-US" sz="2800" b="1" dirty="0"/>
              <a:t>To encourage and assist any agency, institution, organization, or individual in efforts to reestablish, enhance, or protect our natural resources disturbed by mining or other human activities, or by disturbance through natural events.</a:t>
            </a:r>
          </a:p>
        </p:txBody>
      </p:sp>
    </p:spTree>
    <p:extLst>
      <p:ext uri="{BB962C8B-B14F-4D97-AF65-F5344CB8AC3E}">
        <p14:creationId xmlns:p14="http://schemas.microsoft.com/office/powerpoint/2010/main" val="31443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38F1F4-F945-40E7-99A3-0422DC1AB1CA}"/>
              </a:ext>
            </a:extLst>
          </p:cNvPr>
          <p:cNvSpPr txBox="1"/>
          <p:nvPr/>
        </p:nvSpPr>
        <p:spPr>
          <a:xfrm>
            <a:off x="163513" y="198437"/>
            <a:ext cx="9917112" cy="2554545"/>
          </a:xfrm>
          <a:prstGeom prst="rect">
            <a:avLst/>
          </a:prstGeom>
          <a:noFill/>
        </p:spPr>
        <p:txBody>
          <a:bodyPr wrap="square" rtlCol="0">
            <a:spAutoFit/>
          </a:bodyPr>
          <a:lstStyle/>
          <a:p>
            <a:r>
              <a:rPr lang="en-US" sz="3200" dirty="0"/>
              <a:t>Reclamation technologies have minimized acidic weathering products from reaching the surface or ground water &amp; prevented water degradation.   Significant strides have also been made in improving waters previously degraded by acidic or alkaline waters. </a:t>
            </a:r>
          </a:p>
        </p:txBody>
      </p:sp>
      <p:pic>
        <p:nvPicPr>
          <p:cNvPr id="1026" name="Picture 2" descr="http://archive.alleghenyfront.org/sites/default/files/styles/slideshow_medium_626/public/Topper%20Run%20Split%20Web7e67.jpg?itok=rYoExadq">
            <a:extLst>
              <a:ext uri="{FF2B5EF4-FFF2-40B4-BE49-F238E27FC236}">
                <a16:creationId xmlns:a16="http://schemas.microsoft.com/office/drawing/2014/main" id="{C173AEF4-D7FF-489B-B397-9DE272891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2" y="2941637"/>
            <a:ext cx="6400800" cy="40354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7BAD79-B945-4765-9F42-BBE20DD69ADD}"/>
              </a:ext>
            </a:extLst>
          </p:cNvPr>
          <p:cNvSpPr txBox="1"/>
          <p:nvPr/>
        </p:nvSpPr>
        <p:spPr>
          <a:xfrm>
            <a:off x="3668712" y="7098010"/>
            <a:ext cx="6180025" cy="461665"/>
          </a:xfrm>
          <a:prstGeom prst="rect">
            <a:avLst/>
          </a:prstGeom>
          <a:noFill/>
        </p:spPr>
        <p:txBody>
          <a:bodyPr wrap="none" rtlCol="0">
            <a:spAutoFit/>
          </a:bodyPr>
          <a:lstStyle/>
          <a:p>
            <a:r>
              <a:rPr lang="en-US" dirty="0"/>
              <a:t>Conemaugh River, PA before and after treatment</a:t>
            </a:r>
          </a:p>
        </p:txBody>
      </p:sp>
    </p:spTree>
    <p:extLst>
      <p:ext uri="{BB962C8B-B14F-4D97-AF65-F5344CB8AC3E}">
        <p14:creationId xmlns:p14="http://schemas.microsoft.com/office/powerpoint/2010/main" val="244128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 y="4115822"/>
            <a:ext cx="1580882" cy="499496"/>
          </a:xfrm>
          <a:prstGeom prst="rect">
            <a:avLst/>
          </a:prstGeom>
          <a:noFill/>
        </p:spPr>
        <p:txBody>
          <a:bodyPr wrap="none" rtlCol="0">
            <a:spAutoFit/>
          </a:bodyPr>
          <a:lstStyle/>
          <a:p>
            <a:r>
              <a:rPr lang="en-US" sz="2646" dirty="0"/>
              <a:t>Dec. 1994</a:t>
            </a:r>
          </a:p>
        </p:txBody>
      </p:sp>
      <p:sp>
        <p:nvSpPr>
          <p:cNvPr id="8" name="TextBox 7"/>
          <p:cNvSpPr txBox="1"/>
          <p:nvPr/>
        </p:nvSpPr>
        <p:spPr>
          <a:xfrm>
            <a:off x="7980185" y="4113361"/>
            <a:ext cx="1571264" cy="499496"/>
          </a:xfrm>
          <a:prstGeom prst="rect">
            <a:avLst/>
          </a:prstGeom>
          <a:noFill/>
        </p:spPr>
        <p:txBody>
          <a:bodyPr wrap="none" rtlCol="0">
            <a:spAutoFit/>
          </a:bodyPr>
          <a:lstStyle/>
          <a:p>
            <a:r>
              <a:rPr lang="en-US" sz="2646" dirty="0"/>
              <a:t>May 2010</a:t>
            </a:r>
          </a:p>
        </p:txBody>
      </p:sp>
      <p:pic>
        <p:nvPicPr>
          <p:cNvPr id="7" name="Picture 2" descr="Slide40"/>
          <p:cNvPicPr>
            <a:picLocks noChangeAspect="1" noChangeArrowheads="1"/>
          </p:cNvPicPr>
          <p:nvPr/>
        </p:nvPicPr>
        <p:blipFill>
          <a:blip r:embed="rId3" cstate="print"/>
          <a:srcRect/>
          <a:stretch>
            <a:fillRect/>
          </a:stretch>
        </p:blipFill>
        <p:spPr bwMode="auto">
          <a:xfrm>
            <a:off x="5327365" y="587974"/>
            <a:ext cx="4752731" cy="3107866"/>
          </a:xfrm>
          <a:prstGeom prst="rect">
            <a:avLst/>
          </a:prstGeom>
          <a:noFill/>
          <a:ln w="9525">
            <a:noFill/>
            <a:miter lim="800000"/>
            <a:headEnd/>
            <a:tailEnd/>
          </a:ln>
        </p:spPr>
      </p:pic>
      <p:pic>
        <p:nvPicPr>
          <p:cNvPr id="9" name="Picture 8" descr="F:\1.jpg"/>
          <p:cNvPicPr/>
          <p:nvPr/>
        </p:nvPicPr>
        <p:blipFill>
          <a:blip r:embed="rId4" cstate="print"/>
          <a:srcRect/>
          <a:stretch>
            <a:fillRect/>
          </a:stretch>
        </p:blipFill>
        <p:spPr bwMode="auto">
          <a:xfrm>
            <a:off x="529" y="335985"/>
            <a:ext cx="5123780" cy="3863834"/>
          </a:xfrm>
          <a:prstGeom prst="rect">
            <a:avLst/>
          </a:prstGeom>
          <a:noFill/>
          <a:ln w="19050">
            <a:solidFill>
              <a:schemeClr val="tx2"/>
            </a:solidFill>
            <a:miter lim="800000"/>
            <a:headEnd/>
            <a:tailEnd/>
          </a:ln>
        </p:spPr>
      </p:pic>
      <p:pic>
        <p:nvPicPr>
          <p:cNvPr id="39940" name="Picture 4"/>
          <p:cNvPicPr>
            <a:picLocks noChangeAspect="1" noChangeArrowheads="1"/>
          </p:cNvPicPr>
          <p:nvPr/>
        </p:nvPicPr>
        <p:blipFill>
          <a:blip r:embed="rId5" cstate="print"/>
          <a:srcRect/>
          <a:stretch>
            <a:fillRect/>
          </a:stretch>
        </p:blipFill>
        <p:spPr bwMode="auto">
          <a:xfrm>
            <a:off x="5124308" y="335986"/>
            <a:ext cx="4956317" cy="3883879"/>
          </a:xfrm>
          <a:prstGeom prst="rect">
            <a:avLst/>
          </a:prstGeom>
          <a:noFill/>
          <a:ln w="19050">
            <a:solidFill>
              <a:schemeClr val="tx2"/>
            </a:solidFill>
            <a:miter lim="800000"/>
            <a:headEnd/>
            <a:tailEnd/>
          </a:ln>
        </p:spPr>
      </p:pic>
      <p:graphicFrame>
        <p:nvGraphicFramePr>
          <p:cNvPr id="11" name="Chart 10"/>
          <p:cNvGraphicFramePr>
            <a:graphicFrameLocks noGrp="1"/>
          </p:cNvGraphicFramePr>
          <p:nvPr>
            <p:extLst/>
          </p:nvPr>
        </p:nvGraphicFramePr>
        <p:xfrm>
          <a:off x="315515" y="4367811"/>
          <a:ext cx="9617587" cy="3139469"/>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CF09DBFC-5251-46A6-9351-25AF71C1753E}"/>
              </a:ext>
            </a:extLst>
          </p:cNvPr>
          <p:cNvSpPr txBox="1"/>
          <p:nvPr/>
        </p:nvSpPr>
        <p:spPr>
          <a:xfrm>
            <a:off x="3249912" y="-62840"/>
            <a:ext cx="3951851" cy="461665"/>
          </a:xfrm>
          <a:prstGeom prst="rect">
            <a:avLst/>
          </a:prstGeom>
          <a:noFill/>
        </p:spPr>
        <p:txBody>
          <a:bodyPr wrap="none" rtlCol="0">
            <a:spAutoFit/>
          </a:bodyPr>
          <a:lstStyle/>
          <a:p>
            <a:r>
              <a:rPr lang="en-US" b="1" dirty="0">
                <a:latin typeface="Malgun Gothic" panose="020B0503020000020004" pitchFamily="34" charset="-127"/>
                <a:ea typeface="Malgun Gothic" panose="020B0503020000020004" pitchFamily="34" charset="-127"/>
              </a:rPr>
              <a:t>Graves Mountain site, GA</a:t>
            </a:r>
          </a:p>
        </p:txBody>
      </p:sp>
    </p:spTree>
    <p:extLst>
      <p:ext uri="{BB962C8B-B14F-4D97-AF65-F5344CB8AC3E}">
        <p14:creationId xmlns:p14="http://schemas.microsoft.com/office/powerpoint/2010/main" val="307497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8229-9999-4859-9535-1C14C421F6BD}"/>
              </a:ext>
            </a:extLst>
          </p:cNvPr>
          <p:cNvSpPr>
            <a:spLocks noGrp="1"/>
          </p:cNvSpPr>
          <p:nvPr>
            <p:ph type="title"/>
          </p:nvPr>
        </p:nvSpPr>
        <p:spPr>
          <a:xfrm>
            <a:off x="472856" y="198098"/>
            <a:ext cx="8758456" cy="1260475"/>
          </a:xfrm>
        </p:spPr>
        <p:txBody>
          <a:bodyPr/>
          <a:lstStyle/>
          <a:p>
            <a:r>
              <a:rPr lang="en-US" dirty="0">
                <a:latin typeface="Malgun Gothic" panose="020B0503020000020004" pitchFamily="34" charset="-127"/>
                <a:ea typeface="Malgun Gothic" panose="020B0503020000020004" pitchFamily="34" charset="-127"/>
              </a:rPr>
              <a:t>Reclamation:  An Integral Component of Land Disturbance</a:t>
            </a:r>
          </a:p>
        </p:txBody>
      </p:sp>
      <p:pic>
        <p:nvPicPr>
          <p:cNvPr id="2052" name="Picture 4" descr="Image result for copper mine reclamation pictures">
            <a:extLst>
              <a:ext uri="{FF2B5EF4-FFF2-40B4-BE49-F238E27FC236}">
                <a16:creationId xmlns:a16="http://schemas.microsoft.com/office/drawing/2014/main" id="{BF574D9F-E2B9-467C-83FE-D90253B3E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24" y="1458573"/>
            <a:ext cx="4339497" cy="32527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631908-982A-4BD0-BBA3-2CEA8CDF9049}"/>
              </a:ext>
            </a:extLst>
          </p:cNvPr>
          <p:cNvSpPr txBox="1"/>
          <p:nvPr/>
        </p:nvSpPr>
        <p:spPr>
          <a:xfrm>
            <a:off x="472856" y="4846637"/>
            <a:ext cx="3486852" cy="830997"/>
          </a:xfrm>
          <a:prstGeom prst="rect">
            <a:avLst/>
          </a:prstGeom>
          <a:noFill/>
        </p:spPr>
        <p:txBody>
          <a:bodyPr wrap="none" rtlCol="0">
            <a:spAutoFit/>
          </a:bodyPr>
          <a:lstStyle/>
          <a:p>
            <a:pPr algn="ctr"/>
            <a:r>
              <a:rPr lang="en-US" dirty="0"/>
              <a:t>Copper mine Reclamation </a:t>
            </a:r>
          </a:p>
          <a:p>
            <a:pPr algn="ctr"/>
            <a:r>
              <a:rPr lang="en-US" dirty="0"/>
              <a:t> Tyrone Mine, NM</a:t>
            </a:r>
          </a:p>
        </p:txBody>
      </p:sp>
      <p:sp>
        <p:nvSpPr>
          <p:cNvPr id="6" name="TextBox 5">
            <a:extLst>
              <a:ext uri="{FF2B5EF4-FFF2-40B4-BE49-F238E27FC236}">
                <a16:creationId xmlns:a16="http://schemas.microsoft.com/office/drawing/2014/main" id="{D249CC83-5818-4C72-A2BC-DE0B43A61BC2}"/>
              </a:ext>
            </a:extLst>
          </p:cNvPr>
          <p:cNvSpPr txBox="1"/>
          <p:nvPr/>
        </p:nvSpPr>
        <p:spPr>
          <a:xfrm>
            <a:off x="6030912" y="2484437"/>
            <a:ext cx="3522118" cy="461665"/>
          </a:xfrm>
          <a:prstGeom prst="rect">
            <a:avLst/>
          </a:prstGeom>
          <a:noFill/>
        </p:spPr>
        <p:txBody>
          <a:bodyPr wrap="none" rtlCol="0">
            <a:spAutoFit/>
          </a:bodyPr>
          <a:lstStyle/>
          <a:p>
            <a:r>
              <a:rPr lang="en-US" dirty="0"/>
              <a:t>Pipeline or frac pad or coal</a:t>
            </a:r>
          </a:p>
        </p:txBody>
      </p:sp>
      <p:pic>
        <p:nvPicPr>
          <p:cNvPr id="3" name="Picture 2">
            <a:extLst>
              <a:ext uri="{FF2B5EF4-FFF2-40B4-BE49-F238E27FC236}">
                <a16:creationId xmlns:a16="http://schemas.microsoft.com/office/drawing/2014/main" id="{EAA6E69E-CAE2-4DD2-BE3F-AF4326F46BF7}"/>
              </a:ext>
            </a:extLst>
          </p:cNvPr>
          <p:cNvPicPr>
            <a:picLocks noChangeAspect="1"/>
          </p:cNvPicPr>
          <p:nvPr/>
        </p:nvPicPr>
        <p:blipFill>
          <a:blip r:embed="rId3"/>
          <a:stretch>
            <a:fillRect/>
          </a:stretch>
        </p:blipFill>
        <p:spPr>
          <a:xfrm>
            <a:off x="5043403" y="2089926"/>
            <a:ext cx="4783611" cy="3587708"/>
          </a:xfrm>
          <a:prstGeom prst="rect">
            <a:avLst/>
          </a:prstGeom>
        </p:spPr>
      </p:pic>
      <p:sp>
        <p:nvSpPr>
          <p:cNvPr id="5" name="Rectangle 4">
            <a:extLst>
              <a:ext uri="{FF2B5EF4-FFF2-40B4-BE49-F238E27FC236}">
                <a16:creationId xmlns:a16="http://schemas.microsoft.com/office/drawing/2014/main" id="{D452A280-671D-4607-8B7A-BC4A8A17EEBD}"/>
              </a:ext>
            </a:extLst>
          </p:cNvPr>
          <p:cNvSpPr/>
          <p:nvPr/>
        </p:nvSpPr>
        <p:spPr>
          <a:xfrm>
            <a:off x="4738761" y="5893488"/>
            <a:ext cx="5229867" cy="830997"/>
          </a:xfrm>
          <a:prstGeom prst="rect">
            <a:avLst/>
          </a:prstGeom>
        </p:spPr>
        <p:txBody>
          <a:bodyPr wrap="square">
            <a:spAutoFit/>
          </a:bodyPr>
          <a:lstStyle/>
          <a:p>
            <a:r>
              <a:rPr lang="en-US" dirty="0"/>
              <a:t>https://www.osmre.gov/programs/awards/AMLAwards.shtm</a:t>
            </a:r>
          </a:p>
        </p:txBody>
      </p:sp>
    </p:spTree>
    <p:extLst>
      <p:ext uri="{BB962C8B-B14F-4D97-AF65-F5344CB8AC3E}">
        <p14:creationId xmlns:p14="http://schemas.microsoft.com/office/powerpoint/2010/main" val="253356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398A-C072-410C-A3DD-545AE1C9A781}"/>
              </a:ext>
            </a:extLst>
          </p:cNvPr>
          <p:cNvSpPr>
            <a:spLocks noGrp="1"/>
          </p:cNvSpPr>
          <p:nvPr>
            <p:ph type="title"/>
          </p:nvPr>
        </p:nvSpPr>
        <p:spPr>
          <a:xfrm>
            <a:off x="770940" y="350837"/>
            <a:ext cx="8605838" cy="1260475"/>
          </a:xfrm>
        </p:spPr>
        <p:txBody>
          <a:bodyPr/>
          <a:lstStyle/>
          <a:p>
            <a:r>
              <a:rPr lang="en-US" sz="3600" dirty="0">
                <a:latin typeface="Malgun Gothic" panose="020B0503020000020004" pitchFamily="34" charset="-127"/>
                <a:ea typeface="Malgun Gothic" panose="020B0503020000020004" pitchFamily="34" charset="-127"/>
              </a:rPr>
              <a:t>Land Reclamation is key to Environmental Preservation:</a:t>
            </a:r>
          </a:p>
        </p:txBody>
      </p:sp>
      <p:sp>
        <p:nvSpPr>
          <p:cNvPr id="3" name="Content Placeholder 2">
            <a:extLst>
              <a:ext uri="{FF2B5EF4-FFF2-40B4-BE49-F238E27FC236}">
                <a16:creationId xmlns:a16="http://schemas.microsoft.com/office/drawing/2014/main" id="{BD39CD6F-18CD-4557-81FF-B3E99A6914D2}"/>
              </a:ext>
            </a:extLst>
          </p:cNvPr>
          <p:cNvSpPr>
            <a:spLocks noGrp="1"/>
          </p:cNvSpPr>
          <p:nvPr>
            <p:ph idx="1"/>
          </p:nvPr>
        </p:nvSpPr>
        <p:spPr>
          <a:xfrm>
            <a:off x="737393" y="1722437"/>
            <a:ext cx="8605838" cy="4760913"/>
          </a:xfrm>
        </p:spPr>
        <p:txBody>
          <a:bodyPr/>
          <a:lstStyle/>
          <a:p>
            <a:r>
              <a:rPr lang="en-US" sz="3200" dirty="0">
                <a:latin typeface="Malgun Gothic" panose="020B0503020000020004" pitchFamily="34" charset="-127"/>
                <a:ea typeface="Malgun Gothic" panose="020B0503020000020004" pitchFamily="34" charset="-127"/>
              </a:rPr>
              <a:t>Minimizes soil erosion </a:t>
            </a:r>
          </a:p>
          <a:p>
            <a:r>
              <a:rPr lang="en-US" sz="3200" dirty="0">
                <a:latin typeface="Malgun Gothic" panose="020B0503020000020004" pitchFamily="34" charset="-127"/>
                <a:ea typeface="Malgun Gothic" panose="020B0503020000020004" pitchFamily="34" charset="-127"/>
              </a:rPr>
              <a:t>Increases soils fertility </a:t>
            </a:r>
          </a:p>
          <a:p>
            <a:r>
              <a:rPr lang="en-US" sz="3200" dirty="0">
                <a:latin typeface="Malgun Gothic" panose="020B0503020000020004" pitchFamily="34" charset="-127"/>
                <a:ea typeface="Malgun Gothic" panose="020B0503020000020004" pitchFamily="34" charset="-127"/>
              </a:rPr>
              <a:t>Increased levels of CO</a:t>
            </a:r>
            <a:r>
              <a:rPr lang="en-US" sz="3200" baseline="-25000" dirty="0">
                <a:latin typeface="Malgun Gothic" panose="020B0503020000020004" pitchFamily="34" charset="-127"/>
                <a:ea typeface="Malgun Gothic" panose="020B0503020000020004" pitchFamily="34" charset="-127"/>
              </a:rPr>
              <a:t>2</a:t>
            </a:r>
            <a:r>
              <a:rPr lang="en-US" sz="3200" dirty="0">
                <a:latin typeface="Malgun Gothic" panose="020B0503020000020004" pitchFamily="34" charset="-127"/>
                <a:ea typeface="Malgun Gothic" panose="020B0503020000020004" pitchFamily="34" charset="-127"/>
              </a:rPr>
              <a:t> in soils minimizes acid production and improves water quality</a:t>
            </a:r>
          </a:p>
          <a:p>
            <a:r>
              <a:rPr lang="en-US" sz="3200" dirty="0">
                <a:latin typeface="Malgun Gothic" panose="020B0503020000020004" pitchFamily="34" charset="-127"/>
                <a:ea typeface="Malgun Gothic" panose="020B0503020000020004" pitchFamily="34" charset="-127"/>
              </a:rPr>
              <a:t>Improving soils and growth of vegetation, provides for carbon sequestration in the soils.</a:t>
            </a:r>
          </a:p>
          <a:p>
            <a:pPr marL="107950" indent="0">
              <a:buNone/>
            </a:pPr>
            <a:r>
              <a:rPr lang="en-US" sz="3200" b="1" dirty="0">
                <a:latin typeface="Malgun Gothic" panose="020B0503020000020004" pitchFamily="34" charset="-127"/>
                <a:ea typeface="Malgun Gothic" panose="020B0503020000020004" pitchFamily="34" charset="-127"/>
              </a:rPr>
              <a:t>And ASMR is an organization dedicated to educating and assisting with these efforts  </a:t>
            </a:r>
          </a:p>
        </p:txBody>
      </p:sp>
    </p:spTree>
    <p:extLst>
      <p:ext uri="{BB962C8B-B14F-4D97-AF65-F5344CB8AC3E}">
        <p14:creationId xmlns:p14="http://schemas.microsoft.com/office/powerpoint/2010/main" val="387516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E4F8"/>
        </a:solidFill>
        <a:effectLst/>
      </p:bgPr>
    </p:bg>
    <p:spTree>
      <p:nvGrpSpPr>
        <p:cNvPr id="1" name=""/>
        <p:cNvGrpSpPr/>
        <p:nvPr/>
      </p:nvGrpSpPr>
      <p:grpSpPr>
        <a:xfrm>
          <a:off x="0" y="0"/>
          <a:ext cx="0" cy="0"/>
          <a:chOff x="0" y="0"/>
          <a:chExt cx="0" cy="0"/>
        </a:xfrm>
      </p:grpSpPr>
      <p:sp>
        <p:nvSpPr>
          <p:cNvPr id="8" name="TextBox 7"/>
          <p:cNvSpPr txBox="1"/>
          <p:nvPr/>
        </p:nvSpPr>
        <p:spPr>
          <a:xfrm>
            <a:off x="0" y="64386"/>
            <a:ext cx="9964549" cy="138499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rPr>
              <a:t>American Society of Mining &amp; Reclamation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rPr>
              <a:t>36</a:t>
            </a:r>
            <a:r>
              <a:rPr kumimoji="0" lang="en-US" sz="4400" b="0" i="0" u="none" strike="noStrike" kern="1200" cap="none" spc="0" normalizeH="0" baseline="30000" noProof="0" dirty="0">
                <a:ln>
                  <a:noFill/>
                </a:ln>
                <a:solidFill>
                  <a:srgbClr val="000000"/>
                </a:solidFill>
                <a:effectLst/>
                <a:uLnTx/>
                <a:uFillTx/>
                <a:latin typeface="Times New Roman" panose="02020603050405020304" pitchFamily="18" charset="0"/>
              </a:rPr>
              <a:t>th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rPr>
              <a:t> Annual Meeting</a:t>
            </a:r>
          </a:p>
        </p:txBody>
      </p:sp>
      <p:sp>
        <p:nvSpPr>
          <p:cNvPr id="2" name="TextBox 1"/>
          <p:cNvSpPr txBox="1"/>
          <p:nvPr/>
        </p:nvSpPr>
        <p:spPr>
          <a:xfrm>
            <a:off x="90467" y="6175280"/>
            <a:ext cx="3015569" cy="1292662"/>
          </a:xfrm>
          <a:prstGeom prst="rect">
            <a:avLst/>
          </a:prstGeom>
          <a:noFill/>
        </p:spPr>
        <p:txBody>
          <a:bodyPr wrap="none" rtlCol="0">
            <a:spAutoFit/>
          </a:bodyPr>
          <a:lstStyle/>
          <a:p>
            <a:r>
              <a:rPr lang="en-US" dirty="0"/>
              <a:t>Gwen Geidel, PhD, JD</a:t>
            </a:r>
          </a:p>
          <a:p>
            <a:r>
              <a:rPr lang="en-US" sz="1800" dirty="0"/>
              <a:t>ASMR President</a:t>
            </a:r>
          </a:p>
          <a:p>
            <a:r>
              <a:rPr lang="en-US" sz="1800" dirty="0"/>
              <a:t>University of South Carolina</a:t>
            </a:r>
          </a:p>
          <a:p>
            <a:r>
              <a:rPr lang="en-US" sz="1800" dirty="0"/>
              <a:t>June 4, 2019</a:t>
            </a:r>
          </a:p>
        </p:txBody>
      </p:sp>
      <p:pic>
        <p:nvPicPr>
          <p:cNvPr id="18" name="Picture 17"/>
          <p:cNvPicPr/>
          <p:nvPr/>
        </p:nvPicPr>
        <p:blipFill>
          <a:blip r:embed="rId3"/>
          <a:stretch>
            <a:fillRect/>
          </a:stretch>
        </p:blipFill>
        <p:spPr>
          <a:xfrm>
            <a:off x="125633" y="1154597"/>
            <a:ext cx="2131453" cy="685800"/>
          </a:xfrm>
          <a:prstGeom prst="rect">
            <a:avLst/>
          </a:prstGeom>
        </p:spPr>
      </p:pic>
      <p:pic>
        <p:nvPicPr>
          <p:cNvPr id="3" name="Picture 2"/>
          <p:cNvPicPr>
            <a:picLocks noChangeAspect="1"/>
          </p:cNvPicPr>
          <p:nvPr/>
        </p:nvPicPr>
        <p:blipFill>
          <a:blip r:embed="rId4"/>
          <a:stretch>
            <a:fillRect/>
          </a:stretch>
        </p:blipFill>
        <p:spPr>
          <a:xfrm>
            <a:off x="473000" y="1833378"/>
            <a:ext cx="1444877" cy="1444877"/>
          </a:xfrm>
          <a:prstGeom prst="rect">
            <a:avLst/>
          </a:prstGeom>
        </p:spPr>
      </p:pic>
      <p:sp>
        <p:nvSpPr>
          <p:cNvPr id="6" name="TextBox 5"/>
          <p:cNvSpPr txBox="1"/>
          <p:nvPr/>
        </p:nvSpPr>
        <p:spPr>
          <a:xfrm>
            <a:off x="773713" y="3228823"/>
            <a:ext cx="4772608" cy="2123658"/>
          </a:xfrm>
          <a:prstGeom prst="rect">
            <a:avLst/>
          </a:prstGeom>
          <a:noFill/>
        </p:spPr>
        <p:txBody>
          <a:bodyPr wrap="square" rtlCol="0">
            <a:spAutoFit/>
          </a:bodyPr>
          <a:lstStyle/>
          <a:p>
            <a:pPr lvl="0" algn="ctr">
              <a:defRPr/>
            </a:pPr>
            <a:r>
              <a:rPr lang="en-US" sz="4400" b="1" dirty="0">
                <a:solidFill>
                  <a:srgbClr val="000000"/>
                </a:solidFill>
              </a:rPr>
              <a:t>Energy, Reclamation and the Next Chapter</a:t>
            </a:r>
          </a:p>
        </p:txBody>
      </p:sp>
      <p:pic>
        <p:nvPicPr>
          <p:cNvPr id="9" name="Picture 8">
            <a:extLst>
              <a:ext uri="{FF2B5EF4-FFF2-40B4-BE49-F238E27FC236}">
                <a16:creationId xmlns:a16="http://schemas.microsoft.com/office/drawing/2014/main" id="{32928C63-DDB7-462E-A539-380BE3C283C9}"/>
              </a:ext>
            </a:extLst>
          </p:cNvPr>
          <p:cNvPicPr>
            <a:picLocks noChangeAspect="1"/>
          </p:cNvPicPr>
          <p:nvPr/>
        </p:nvPicPr>
        <p:blipFill rotWithShape="1">
          <a:blip r:embed="rId5">
            <a:extLst>
              <a:ext uri="{28A0092B-C50C-407E-A947-70E740481C1C}">
                <a14:useLocalDpi xmlns:a14="http://schemas.microsoft.com/office/drawing/2010/main" val="0"/>
              </a:ext>
            </a:extLst>
          </a:blip>
          <a:srcRect r="4641" b="4305"/>
          <a:stretch/>
        </p:blipFill>
        <p:spPr>
          <a:xfrm rot="5400000">
            <a:off x="5180094" y="2530381"/>
            <a:ext cx="5392519" cy="4058639"/>
          </a:xfrm>
          <a:prstGeom prst="rect">
            <a:avLst/>
          </a:prstGeom>
        </p:spPr>
      </p:pic>
    </p:spTree>
    <p:extLst>
      <p:ext uri="{BB962C8B-B14F-4D97-AF65-F5344CB8AC3E}">
        <p14:creationId xmlns:p14="http://schemas.microsoft.com/office/powerpoint/2010/main" val="127710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4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D99F-5BC6-4FDA-820B-3485051C14D9}"/>
              </a:ext>
            </a:extLst>
          </p:cNvPr>
          <p:cNvSpPr>
            <a:spLocks noGrp="1"/>
          </p:cNvSpPr>
          <p:nvPr>
            <p:ph type="title"/>
          </p:nvPr>
        </p:nvSpPr>
        <p:spPr>
          <a:xfrm>
            <a:off x="737393" y="370890"/>
            <a:ext cx="8605838" cy="874295"/>
          </a:xfrm>
        </p:spPr>
        <p:txBody>
          <a:bodyPr/>
          <a:lstStyle/>
          <a:p>
            <a:r>
              <a:rPr lang="en-US" sz="4000" dirty="0">
                <a:latin typeface="Malgun Gothic" panose="020B0503020000020004" pitchFamily="34" charset="-127"/>
                <a:ea typeface="Malgun Gothic" panose="020B0503020000020004" pitchFamily="34" charset="-127"/>
              </a:rPr>
              <a:t>But Reclamation includes other Rs!  </a:t>
            </a:r>
          </a:p>
        </p:txBody>
      </p:sp>
      <p:sp>
        <p:nvSpPr>
          <p:cNvPr id="3" name="Content Placeholder 2">
            <a:extLst>
              <a:ext uri="{FF2B5EF4-FFF2-40B4-BE49-F238E27FC236}">
                <a16:creationId xmlns:a16="http://schemas.microsoft.com/office/drawing/2014/main" id="{D8A1E488-FDCC-4FFE-A4F2-D7E28758251A}"/>
              </a:ext>
            </a:extLst>
          </p:cNvPr>
          <p:cNvSpPr>
            <a:spLocks noGrp="1"/>
          </p:cNvSpPr>
          <p:nvPr>
            <p:ph idx="1"/>
          </p:nvPr>
        </p:nvSpPr>
        <p:spPr>
          <a:xfrm>
            <a:off x="620712" y="1341437"/>
            <a:ext cx="8605838" cy="5410200"/>
          </a:xfrm>
        </p:spPr>
        <p:txBody>
          <a:bodyPr/>
          <a:lstStyle/>
          <a:p>
            <a:r>
              <a:rPr lang="en-US" sz="3200" dirty="0">
                <a:latin typeface="Malgun Gothic" panose="020B0503020000020004" pitchFamily="34" charset="-127"/>
                <a:ea typeface="Malgun Gothic" panose="020B0503020000020004" pitchFamily="34" charset="-127"/>
              </a:rPr>
              <a:t>The Many R’s of Sustainable Land Use and Environmental Stewardship :</a:t>
            </a:r>
          </a:p>
          <a:p>
            <a:pPr lvl="1"/>
            <a:r>
              <a:rPr lang="en-US" sz="3800" dirty="0">
                <a:latin typeface="Malgun Gothic" panose="020B0503020000020004" pitchFamily="34" charset="-127"/>
                <a:ea typeface="Malgun Gothic" panose="020B0503020000020004" pitchFamily="34" charset="-127"/>
              </a:rPr>
              <a:t>Reclamation</a:t>
            </a:r>
          </a:p>
          <a:p>
            <a:pPr lvl="1"/>
            <a:r>
              <a:rPr lang="en-US" sz="3800" dirty="0">
                <a:latin typeface="Malgun Gothic" panose="020B0503020000020004" pitchFamily="34" charset="-127"/>
                <a:ea typeface="Malgun Gothic" panose="020B0503020000020004" pitchFamily="34" charset="-127"/>
              </a:rPr>
              <a:t>Restoration</a:t>
            </a:r>
          </a:p>
          <a:p>
            <a:pPr lvl="1"/>
            <a:r>
              <a:rPr lang="en-US" sz="3800" dirty="0">
                <a:latin typeface="Malgun Gothic" panose="020B0503020000020004" pitchFamily="34" charset="-127"/>
                <a:ea typeface="Malgun Gothic" panose="020B0503020000020004" pitchFamily="34" charset="-127"/>
              </a:rPr>
              <a:t>Reforestation</a:t>
            </a:r>
          </a:p>
          <a:p>
            <a:pPr lvl="1"/>
            <a:r>
              <a:rPr lang="en-US" sz="3800" dirty="0">
                <a:latin typeface="Malgun Gothic" panose="020B0503020000020004" pitchFamily="34" charset="-127"/>
                <a:ea typeface="Malgun Gothic" panose="020B0503020000020004" pitchFamily="34" charset="-127"/>
              </a:rPr>
              <a:t>Revegetation</a:t>
            </a:r>
          </a:p>
          <a:p>
            <a:pPr lvl="1"/>
            <a:r>
              <a:rPr lang="en-US" sz="3800" dirty="0">
                <a:latin typeface="Malgun Gothic" panose="020B0503020000020004" pitchFamily="34" charset="-127"/>
                <a:ea typeface="Malgun Gothic" panose="020B0503020000020004" pitchFamily="34" charset="-127"/>
              </a:rPr>
              <a:t>Revitalization </a:t>
            </a:r>
          </a:p>
          <a:p>
            <a:pPr lvl="1"/>
            <a:r>
              <a:rPr lang="en-US" sz="3800" dirty="0">
                <a:latin typeface="Malgun Gothic" panose="020B0503020000020004" pitchFamily="34" charset="-127"/>
                <a:ea typeface="Malgun Gothic" panose="020B0503020000020004" pitchFamily="34" charset="-127"/>
              </a:rPr>
              <a:t>Rehabilitation</a:t>
            </a:r>
          </a:p>
          <a:p>
            <a:pPr lvl="1"/>
            <a:r>
              <a:rPr lang="en-US" sz="3800" dirty="0">
                <a:latin typeface="Malgun Gothic" panose="020B0503020000020004" pitchFamily="34" charset="-127"/>
                <a:ea typeface="Malgun Gothic" panose="020B0503020000020004" pitchFamily="34" charset="-127"/>
              </a:rPr>
              <a:t>Remediation</a:t>
            </a:r>
          </a:p>
          <a:p>
            <a:pPr lvl="1"/>
            <a:endParaRPr lang="en-US" sz="3800" dirty="0"/>
          </a:p>
          <a:p>
            <a:endParaRPr lang="en-US" sz="3200" dirty="0"/>
          </a:p>
        </p:txBody>
      </p:sp>
    </p:spTree>
    <p:extLst>
      <p:ext uri="{BB962C8B-B14F-4D97-AF65-F5344CB8AC3E}">
        <p14:creationId xmlns:p14="http://schemas.microsoft.com/office/powerpoint/2010/main" val="2316690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E4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B8FD-6BD7-49A6-AD6B-8904FB98456C}"/>
              </a:ext>
            </a:extLst>
          </p:cNvPr>
          <p:cNvSpPr>
            <a:spLocks noGrp="1"/>
          </p:cNvSpPr>
          <p:nvPr>
            <p:ph type="title"/>
          </p:nvPr>
        </p:nvSpPr>
        <p:spPr>
          <a:xfrm>
            <a:off x="759994" y="196850"/>
            <a:ext cx="8605838" cy="1260475"/>
          </a:xfrm>
        </p:spPr>
        <p:txBody>
          <a:bodyPr/>
          <a:lstStyle/>
          <a:p>
            <a:r>
              <a:rPr lang="en-US" sz="3600" dirty="0">
                <a:latin typeface="Malgun Gothic" panose="020B0503020000020004" pitchFamily="34" charset="-127"/>
                <a:ea typeface="Malgun Gothic" panose="020B0503020000020004" pitchFamily="34" charset="-127"/>
              </a:rPr>
              <a:t>ASMR Strategic Plan</a:t>
            </a:r>
          </a:p>
        </p:txBody>
      </p:sp>
      <p:sp>
        <p:nvSpPr>
          <p:cNvPr id="3" name="Content Placeholder 2">
            <a:extLst>
              <a:ext uri="{FF2B5EF4-FFF2-40B4-BE49-F238E27FC236}">
                <a16:creationId xmlns:a16="http://schemas.microsoft.com/office/drawing/2014/main" id="{DFF64C07-4AAC-4FA6-B21C-21F38FEBA262}"/>
              </a:ext>
            </a:extLst>
          </p:cNvPr>
          <p:cNvSpPr>
            <a:spLocks noGrp="1"/>
          </p:cNvSpPr>
          <p:nvPr>
            <p:ph idx="1"/>
          </p:nvPr>
        </p:nvSpPr>
        <p:spPr>
          <a:xfrm>
            <a:off x="705852" y="1265237"/>
            <a:ext cx="8890418" cy="5791200"/>
          </a:xfrm>
        </p:spPr>
        <p:txBody>
          <a:bodyPr/>
          <a:lstStyle/>
          <a:p>
            <a:pPr marL="107950" indent="0">
              <a:buNone/>
            </a:pPr>
            <a:r>
              <a:rPr lang="en-US" sz="2800" dirty="0">
                <a:latin typeface="Malgun Gothic" panose="020B0503020000020004" pitchFamily="34" charset="-127"/>
                <a:ea typeface="Malgun Gothic" panose="020B0503020000020004" pitchFamily="34" charset="-127"/>
              </a:rPr>
              <a:t>In Dec.  2018, NEC adopted a Strategic Plan based on</a:t>
            </a:r>
          </a:p>
          <a:p>
            <a:pPr marL="622300" indent="-514350">
              <a:buAutoNum type="arabicParenR"/>
            </a:pPr>
            <a:r>
              <a:rPr lang="en-US" sz="2800" dirty="0">
                <a:latin typeface="Malgun Gothic" panose="020B0503020000020004" pitchFamily="34" charset="-127"/>
                <a:ea typeface="Malgun Gothic" panose="020B0503020000020004" pitchFamily="34" charset="-127"/>
              </a:rPr>
              <a:t>Strengths – 14 identified including: </a:t>
            </a:r>
          </a:p>
          <a:p>
            <a:pPr marL="107950" indent="0">
              <a:buNone/>
            </a:pPr>
            <a:r>
              <a:rPr lang="en-US" sz="2800" dirty="0">
                <a:latin typeface="Malgun Gothic" panose="020B0503020000020004" pitchFamily="34" charset="-127"/>
                <a:ea typeface="Malgun Gothic" panose="020B0503020000020004" pitchFamily="34" charset="-127"/>
              </a:rPr>
              <a:t>	Diverse membership, extensive database of 	research, financial stability.</a:t>
            </a:r>
          </a:p>
          <a:p>
            <a:pPr marL="107950" indent="0">
              <a:buNone/>
            </a:pPr>
            <a:r>
              <a:rPr lang="en-US" sz="2800" dirty="0">
                <a:latin typeface="Malgun Gothic" panose="020B0503020000020004" pitchFamily="34" charset="-127"/>
                <a:ea typeface="Malgun Gothic" panose="020B0503020000020004" pitchFamily="34" charset="-127"/>
              </a:rPr>
              <a:t>2) Weaknesses – </a:t>
            </a:r>
          </a:p>
          <a:p>
            <a:pPr marL="107950" indent="0">
              <a:buNone/>
            </a:pPr>
            <a:r>
              <a:rPr lang="en-US" sz="2800" dirty="0">
                <a:latin typeface="Malgun Gothic" panose="020B0503020000020004" pitchFamily="34" charset="-127"/>
                <a:ea typeface="Malgun Gothic" panose="020B0503020000020004" pitchFamily="34" charset="-127"/>
              </a:rPr>
              <a:t>	small membership, extent of efforts not captured 	in our name, our electronic footprint.</a:t>
            </a:r>
          </a:p>
          <a:p>
            <a:pPr marL="107950" indent="0">
              <a:buNone/>
            </a:pPr>
            <a:r>
              <a:rPr lang="en-US" sz="2800" dirty="0">
                <a:latin typeface="Malgun Gothic" panose="020B0503020000020004" pitchFamily="34" charset="-127"/>
                <a:ea typeface="Malgun Gothic" panose="020B0503020000020004" pitchFamily="34" charset="-127"/>
              </a:rPr>
              <a:t>3) Threats and Opportunities:</a:t>
            </a:r>
          </a:p>
          <a:p>
            <a:pPr marL="107950" indent="0">
              <a:buNone/>
            </a:pPr>
            <a:r>
              <a:rPr lang="en-US" sz="2800" dirty="0">
                <a:latin typeface="Malgun Gothic" panose="020B0503020000020004" pitchFamily="34" charset="-127"/>
                <a:ea typeface="Malgun Gothic" panose="020B0503020000020004" pitchFamily="34" charset="-127"/>
              </a:rPr>
              <a:t>	Opportunities to promote, enhance and expand 	current diversity of membership, though 	recognizing that other organizations have some 	overlap with our interests and expertise. </a:t>
            </a:r>
          </a:p>
          <a:p>
            <a:pPr marL="107950" indent="0">
              <a:buNone/>
            </a:pPr>
            <a:r>
              <a:rPr lang="en-US" sz="2800" dirty="0"/>
              <a:t> </a:t>
            </a:r>
          </a:p>
          <a:p>
            <a:pPr marL="107950" indent="0">
              <a:buNone/>
            </a:pPr>
            <a:r>
              <a:rPr lang="en-US" sz="2800" dirty="0"/>
              <a:t>.</a:t>
            </a:r>
          </a:p>
          <a:p>
            <a:endParaRPr lang="en-US" dirty="0"/>
          </a:p>
        </p:txBody>
      </p:sp>
    </p:spTree>
    <p:extLst>
      <p:ext uri="{BB962C8B-B14F-4D97-AF65-F5344CB8AC3E}">
        <p14:creationId xmlns:p14="http://schemas.microsoft.com/office/powerpoint/2010/main" val="186459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E4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4876-1A22-4E8B-AD84-44C3181CF892}"/>
              </a:ext>
            </a:extLst>
          </p:cNvPr>
          <p:cNvSpPr>
            <a:spLocks noGrp="1"/>
          </p:cNvSpPr>
          <p:nvPr>
            <p:ph type="title"/>
          </p:nvPr>
        </p:nvSpPr>
        <p:spPr/>
        <p:txBody>
          <a:bodyPr/>
          <a:lstStyle/>
          <a:p>
            <a:r>
              <a:rPr lang="en-US" sz="3600" dirty="0">
                <a:latin typeface="Malgun Gothic" panose="020B0503020000020004" pitchFamily="34" charset="-127"/>
                <a:ea typeface="Malgun Gothic" panose="020B0503020000020004" pitchFamily="34" charset="-127"/>
              </a:rPr>
              <a:t>Goals identified to address SWOT</a:t>
            </a:r>
          </a:p>
        </p:txBody>
      </p:sp>
      <p:sp>
        <p:nvSpPr>
          <p:cNvPr id="3" name="Content Placeholder 2">
            <a:extLst>
              <a:ext uri="{FF2B5EF4-FFF2-40B4-BE49-F238E27FC236}">
                <a16:creationId xmlns:a16="http://schemas.microsoft.com/office/drawing/2014/main" id="{536B40E4-9330-43EA-9245-5EFCA80ABC52}"/>
              </a:ext>
            </a:extLst>
          </p:cNvPr>
          <p:cNvSpPr>
            <a:spLocks noGrp="1"/>
          </p:cNvSpPr>
          <p:nvPr>
            <p:ph idx="1"/>
          </p:nvPr>
        </p:nvSpPr>
        <p:spPr>
          <a:xfrm>
            <a:off x="735012" y="1887538"/>
            <a:ext cx="8605838" cy="4760913"/>
          </a:xfrm>
        </p:spPr>
        <p:txBody>
          <a:bodyPr/>
          <a:lstStyle/>
          <a:p>
            <a:r>
              <a:rPr lang="en-US" sz="3600" dirty="0">
                <a:latin typeface="Malgun Gothic" panose="020B0503020000020004" pitchFamily="34" charset="-127"/>
                <a:ea typeface="Malgun Gothic" panose="020B0503020000020004" pitchFamily="34" charset="-127"/>
              </a:rPr>
              <a:t>Transition the society’s identity –</a:t>
            </a:r>
          </a:p>
          <a:p>
            <a:pPr marL="107950" indent="0">
              <a:buNone/>
            </a:pPr>
            <a:r>
              <a:rPr lang="en-US" sz="3600" i="1" dirty="0">
                <a:latin typeface="Malgun Gothic" panose="020B0503020000020004" pitchFamily="34" charset="-127"/>
                <a:ea typeface="Malgun Gothic" panose="020B0503020000020004" pitchFamily="34" charset="-127"/>
              </a:rPr>
              <a:t>from</a:t>
            </a:r>
            <a:r>
              <a:rPr lang="en-US" sz="3600" dirty="0">
                <a:latin typeface="Malgun Gothic" panose="020B0503020000020004" pitchFamily="34" charset="-127"/>
                <a:ea typeface="Malgun Gothic" panose="020B0503020000020004" pitchFamily="34" charset="-127"/>
              </a:rPr>
              <a:t> an industry focus </a:t>
            </a:r>
            <a:r>
              <a:rPr lang="en-US" sz="3600" i="1" dirty="0">
                <a:latin typeface="Malgun Gothic" panose="020B0503020000020004" pitchFamily="34" charset="-127"/>
                <a:ea typeface="Malgun Gothic" panose="020B0503020000020004" pitchFamily="34" charset="-127"/>
              </a:rPr>
              <a:t>to</a:t>
            </a:r>
            <a:r>
              <a:rPr lang="en-US" sz="3600" dirty="0">
                <a:latin typeface="Malgun Gothic" panose="020B0503020000020004" pitchFamily="34" charset="-127"/>
                <a:ea typeface="Malgun Gothic" panose="020B0503020000020004" pitchFamily="34" charset="-127"/>
              </a:rPr>
              <a:t> a discipline focus : such as </a:t>
            </a:r>
            <a:r>
              <a:rPr lang="en-US" sz="3600" b="1" i="1" dirty="0">
                <a:latin typeface="Malgun Gothic" panose="020B0503020000020004" pitchFamily="34" charset="-127"/>
                <a:ea typeface="Malgun Gothic" panose="020B0503020000020004" pitchFamily="34" charset="-127"/>
              </a:rPr>
              <a:t>reclamation science </a:t>
            </a:r>
          </a:p>
          <a:p>
            <a:pPr marL="107950" indent="0">
              <a:buNone/>
            </a:pPr>
            <a:r>
              <a:rPr lang="en-US" sz="3600" dirty="0">
                <a:latin typeface="Malgun Gothic" panose="020B0503020000020004" pitchFamily="34" charset="-127"/>
                <a:ea typeface="Malgun Gothic" panose="020B0503020000020004" pitchFamily="34" charset="-127"/>
              </a:rPr>
              <a:t>	including land and water reclamation 	science.</a:t>
            </a:r>
          </a:p>
          <a:p>
            <a:r>
              <a:rPr lang="en-US" sz="3600" dirty="0">
                <a:latin typeface="Malgun Gothic" panose="020B0503020000020004" pitchFamily="34" charset="-127"/>
                <a:ea typeface="Malgun Gothic" panose="020B0503020000020004" pitchFamily="34" charset="-127"/>
              </a:rPr>
              <a:t>This transition would increase the scope and breath of the association. </a:t>
            </a:r>
          </a:p>
        </p:txBody>
      </p:sp>
    </p:spTree>
    <p:extLst>
      <p:ext uri="{BB962C8B-B14F-4D97-AF65-F5344CB8AC3E}">
        <p14:creationId xmlns:p14="http://schemas.microsoft.com/office/powerpoint/2010/main" val="1796338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E4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C7F6-39DA-460C-8E46-6082DD8B94F6}"/>
              </a:ext>
            </a:extLst>
          </p:cNvPr>
          <p:cNvSpPr>
            <a:spLocks noGrp="1"/>
          </p:cNvSpPr>
          <p:nvPr>
            <p:ph type="title"/>
          </p:nvPr>
        </p:nvSpPr>
        <p:spPr/>
        <p:txBody>
          <a:bodyPr/>
          <a:lstStyle/>
          <a:p>
            <a:r>
              <a:rPr lang="en-US" sz="3600" dirty="0">
                <a:latin typeface="Malgun Gothic" panose="020B0503020000020004" pitchFamily="34" charset="-127"/>
                <a:ea typeface="Malgun Gothic" panose="020B0503020000020004" pitchFamily="34" charset="-127"/>
              </a:rPr>
              <a:t>Goals identified to address SWOT</a:t>
            </a:r>
          </a:p>
        </p:txBody>
      </p:sp>
      <p:sp>
        <p:nvSpPr>
          <p:cNvPr id="3" name="Content Placeholder 2">
            <a:extLst>
              <a:ext uri="{FF2B5EF4-FFF2-40B4-BE49-F238E27FC236}">
                <a16:creationId xmlns:a16="http://schemas.microsoft.com/office/drawing/2014/main" id="{5C829249-5B81-4608-BBD2-367A0B2C5206}"/>
              </a:ext>
            </a:extLst>
          </p:cNvPr>
          <p:cNvSpPr>
            <a:spLocks noGrp="1"/>
          </p:cNvSpPr>
          <p:nvPr>
            <p:ph idx="1"/>
          </p:nvPr>
        </p:nvSpPr>
        <p:spPr>
          <a:xfrm>
            <a:off x="702008" y="1722437"/>
            <a:ext cx="8986504" cy="4760913"/>
          </a:xfrm>
        </p:spPr>
        <p:txBody>
          <a:bodyPr/>
          <a:lstStyle/>
          <a:p>
            <a:pPr marL="107950" indent="0">
              <a:buNone/>
            </a:pPr>
            <a:r>
              <a:rPr lang="en-US" sz="3600" dirty="0">
                <a:latin typeface="Malgun Gothic" panose="020B0503020000020004" pitchFamily="34" charset="-127"/>
                <a:ea typeface="Malgun Gothic" panose="020B0503020000020004" pitchFamily="34" charset="-127"/>
              </a:rPr>
              <a:t>During transition, </a:t>
            </a:r>
            <a:r>
              <a:rPr lang="en-US" sz="3600" b="1" dirty="0">
                <a:latin typeface="Malgun Gothic" panose="020B0503020000020004" pitchFamily="34" charset="-127"/>
                <a:ea typeface="Malgun Gothic" panose="020B0503020000020004" pitchFamily="34" charset="-127"/>
              </a:rPr>
              <a:t>re-branding </a:t>
            </a:r>
            <a:r>
              <a:rPr lang="en-US" sz="3600" dirty="0">
                <a:latin typeface="Malgun Gothic" panose="020B0503020000020004" pitchFamily="34" charset="-127"/>
                <a:ea typeface="Malgun Gothic" panose="020B0503020000020004" pitchFamily="34" charset="-127"/>
              </a:rPr>
              <a:t>would:</a:t>
            </a:r>
          </a:p>
          <a:p>
            <a:pPr marL="107950" indent="0">
              <a:buNone/>
            </a:pPr>
            <a:r>
              <a:rPr lang="en-US" sz="3600" dirty="0">
                <a:latin typeface="Malgun Gothic" panose="020B0503020000020004" pitchFamily="34" charset="-127"/>
                <a:ea typeface="Malgun Gothic" panose="020B0503020000020004" pitchFamily="34" charset="-127"/>
              </a:rPr>
              <a:t>1)  create the opportunity for other 	industries, regulatory agencies, and 	individuals to see increased value in 	membership, conference participation 	and journal contributions. </a:t>
            </a:r>
          </a:p>
          <a:p>
            <a:pPr marL="107950" indent="0">
              <a:buNone/>
            </a:pPr>
            <a:r>
              <a:rPr lang="en-US" sz="3600" dirty="0">
                <a:latin typeface="Malgun Gothic" panose="020B0503020000020004" pitchFamily="34" charset="-127"/>
                <a:ea typeface="Malgun Gothic" panose="020B0503020000020004" pitchFamily="34" charset="-127"/>
              </a:rPr>
              <a:t>2) improve our web presence</a:t>
            </a:r>
          </a:p>
          <a:p>
            <a:pPr marL="107950" indent="0">
              <a:buNone/>
            </a:pPr>
            <a:r>
              <a:rPr lang="en-US" sz="3600" dirty="0">
                <a:latin typeface="Malgun Gothic" panose="020B0503020000020004" pitchFamily="34" charset="-127"/>
                <a:ea typeface="Malgun Gothic" panose="020B0503020000020004" pitchFamily="34" charset="-127"/>
              </a:rPr>
              <a:t>3) </a:t>
            </a:r>
            <a:r>
              <a:rPr lang="en-US" sz="3600" b="1" i="1" dirty="0">
                <a:latin typeface="Malgun Gothic" panose="020B0503020000020004" pitchFamily="34" charset="-127"/>
                <a:ea typeface="Malgun Gothic" panose="020B0503020000020004" pitchFamily="34" charset="-127"/>
              </a:rPr>
              <a:t>ensure sustainability and relevance of society into the future.</a:t>
            </a:r>
          </a:p>
        </p:txBody>
      </p:sp>
    </p:spTree>
    <p:extLst>
      <p:ext uri="{BB962C8B-B14F-4D97-AF65-F5344CB8AC3E}">
        <p14:creationId xmlns:p14="http://schemas.microsoft.com/office/powerpoint/2010/main" val="357049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E4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0A8-BB82-4CA6-8178-D57634F0B2BF}"/>
              </a:ext>
            </a:extLst>
          </p:cNvPr>
          <p:cNvSpPr>
            <a:spLocks noGrp="1"/>
          </p:cNvSpPr>
          <p:nvPr>
            <p:ph type="title"/>
          </p:nvPr>
        </p:nvSpPr>
        <p:spPr>
          <a:xfrm>
            <a:off x="739774" y="627063"/>
            <a:ext cx="8948737" cy="1260475"/>
          </a:xfrm>
        </p:spPr>
        <p:txBody>
          <a:bodyPr/>
          <a:lstStyle/>
          <a:p>
            <a:r>
              <a:rPr lang="en-US" sz="3600" dirty="0">
                <a:latin typeface="Malgun Gothic" panose="020B0503020000020004" pitchFamily="34" charset="-127"/>
                <a:ea typeface="Malgun Gothic" panose="020B0503020000020004" pitchFamily="34" charset="-127"/>
              </a:rPr>
              <a:t>The Society would Continue to Seek and Encourage our Four Prongs of Support</a:t>
            </a:r>
          </a:p>
        </p:txBody>
      </p:sp>
      <p:sp>
        <p:nvSpPr>
          <p:cNvPr id="3" name="Content Placeholder 2">
            <a:extLst>
              <a:ext uri="{FF2B5EF4-FFF2-40B4-BE49-F238E27FC236}">
                <a16:creationId xmlns:a16="http://schemas.microsoft.com/office/drawing/2014/main" id="{33040E7F-DB92-4E90-90D5-AC5691569671}"/>
              </a:ext>
            </a:extLst>
          </p:cNvPr>
          <p:cNvSpPr>
            <a:spLocks noGrp="1"/>
          </p:cNvSpPr>
          <p:nvPr>
            <p:ph idx="1"/>
          </p:nvPr>
        </p:nvSpPr>
        <p:spPr>
          <a:xfrm>
            <a:off x="239712" y="2101850"/>
            <a:ext cx="9601200" cy="4760913"/>
          </a:xfrm>
        </p:spPr>
        <p:txBody>
          <a:bodyPr/>
          <a:lstStyle/>
          <a:p>
            <a:r>
              <a:rPr lang="en-US" sz="3200" u="sng" dirty="0">
                <a:latin typeface="Malgun Gothic" panose="020B0503020000020004" pitchFamily="34" charset="-127"/>
                <a:ea typeface="Malgun Gothic" panose="020B0503020000020004" pitchFamily="34" charset="-127"/>
              </a:rPr>
              <a:t>Governmental</a:t>
            </a:r>
            <a:r>
              <a:rPr lang="en-US" sz="3200" dirty="0">
                <a:latin typeface="Malgun Gothic" panose="020B0503020000020004" pitchFamily="34" charset="-127"/>
                <a:ea typeface="Malgun Gothic" panose="020B0503020000020004" pitchFamily="34" charset="-127"/>
              </a:rPr>
              <a:t>:   Federal and State Agencies</a:t>
            </a:r>
          </a:p>
          <a:p>
            <a:r>
              <a:rPr lang="en-US" sz="3200" u="sng" dirty="0">
                <a:latin typeface="Malgun Gothic" panose="020B0503020000020004" pitchFamily="34" charset="-127"/>
                <a:ea typeface="Malgun Gothic" panose="020B0503020000020004" pitchFamily="34" charset="-127"/>
              </a:rPr>
              <a:t>Energy and Mining</a:t>
            </a:r>
            <a:r>
              <a:rPr lang="en-US" sz="3200" dirty="0">
                <a:latin typeface="Malgun Gothic" panose="020B0503020000020004" pitchFamily="34" charset="-127"/>
                <a:ea typeface="Malgun Gothic" panose="020B0503020000020004" pitchFamily="34" charset="-127"/>
              </a:rPr>
              <a:t>: such as Peabody and Midas Gold  </a:t>
            </a:r>
          </a:p>
          <a:p>
            <a:r>
              <a:rPr lang="en-US" sz="3200" u="sng" dirty="0">
                <a:latin typeface="Malgun Gothic" panose="020B0503020000020004" pitchFamily="34" charset="-127"/>
                <a:ea typeface="Malgun Gothic" panose="020B0503020000020004" pitchFamily="34" charset="-127"/>
              </a:rPr>
              <a:t>Professional Organizations</a:t>
            </a:r>
            <a:r>
              <a:rPr lang="en-US" sz="3200" dirty="0">
                <a:latin typeface="Malgun Gothic" panose="020B0503020000020004" pitchFamily="34" charset="-127"/>
                <a:ea typeface="Malgun Gothic" panose="020B0503020000020004" pitchFamily="34" charset="-127"/>
              </a:rPr>
              <a:t>:  such as KC Harvey Environmental, LLC; Pace Analytical; Brierley Assoc. and many others who are sponsors and exhibitors</a:t>
            </a:r>
          </a:p>
          <a:p>
            <a:r>
              <a:rPr lang="en-US" sz="3200" u="sng" dirty="0">
                <a:latin typeface="Malgun Gothic" panose="020B0503020000020004" pitchFamily="34" charset="-127"/>
                <a:ea typeface="Malgun Gothic" panose="020B0503020000020004" pitchFamily="34" charset="-127"/>
              </a:rPr>
              <a:t>Academia:</a:t>
            </a:r>
          </a:p>
          <a:p>
            <a:endParaRPr lang="en-US" sz="3200" dirty="0">
              <a:latin typeface="Malgun Gothic" panose="020B0503020000020004" pitchFamily="34" charset="-127"/>
              <a:ea typeface="Malgun Gothic" panose="020B0503020000020004" pitchFamily="34" charset="-127"/>
            </a:endParaRPr>
          </a:p>
          <a:p>
            <a:endParaRPr lang="en-US" dirty="0"/>
          </a:p>
        </p:txBody>
      </p:sp>
    </p:spTree>
    <p:extLst>
      <p:ext uri="{BB962C8B-B14F-4D97-AF65-F5344CB8AC3E}">
        <p14:creationId xmlns:p14="http://schemas.microsoft.com/office/powerpoint/2010/main" val="43017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7FD124-1EBC-4BF4-AAB5-FD232D197F5E}"/>
              </a:ext>
            </a:extLst>
          </p:cNvPr>
          <p:cNvSpPr txBox="1"/>
          <p:nvPr/>
        </p:nvSpPr>
        <p:spPr>
          <a:xfrm flipH="1">
            <a:off x="658812" y="427037"/>
            <a:ext cx="9182100" cy="6555641"/>
          </a:xfrm>
          <a:prstGeom prst="rect">
            <a:avLst/>
          </a:prstGeom>
          <a:solidFill>
            <a:schemeClr val="accent2">
              <a:lumMod val="20000"/>
              <a:lumOff val="80000"/>
            </a:schemeClr>
          </a:solidFill>
        </p:spPr>
        <p:txBody>
          <a:bodyPr wrap="square" rtlCol="0">
            <a:spAutoFit/>
          </a:bodyPr>
          <a:lstStyle/>
          <a:p>
            <a:r>
              <a:rPr lang="en-US" sz="3600" b="1" dirty="0">
                <a:latin typeface="Malgun Gothic" panose="020B0503020000020004" pitchFamily="34" charset="-127"/>
                <a:ea typeface="Malgun Gothic" panose="020B0503020000020004" pitchFamily="34" charset="-127"/>
              </a:rPr>
              <a:t>In Summary:</a:t>
            </a:r>
          </a:p>
          <a:p>
            <a:endParaRPr lang="en-US" sz="3200" b="1" dirty="0">
              <a:latin typeface="Malgun Gothic" panose="020B0503020000020004" pitchFamily="34" charset="-127"/>
              <a:ea typeface="Malgun Gothic" panose="020B0503020000020004" pitchFamily="34" charset="-127"/>
            </a:endParaRPr>
          </a:p>
          <a:p>
            <a:pPr marL="457200" indent="-457200">
              <a:buAutoNum type="arabicParenR"/>
            </a:pPr>
            <a:r>
              <a:rPr lang="en-US" sz="3200" dirty="0">
                <a:latin typeface="Malgun Gothic" panose="020B0503020000020004" pitchFamily="34" charset="-127"/>
                <a:ea typeface="Malgun Gothic" panose="020B0503020000020004" pitchFamily="34" charset="-127"/>
              </a:rPr>
              <a:t>Energy and grid security are essential and mining will continue with reclamation as a critical component;  </a:t>
            </a:r>
          </a:p>
          <a:p>
            <a:endParaRPr lang="en-US" sz="3200" dirty="0">
              <a:latin typeface="Malgun Gothic" panose="020B0503020000020004" pitchFamily="34" charset="-127"/>
              <a:ea typeface="Malgun Gothic" panose="020B0503020000020004" pitchFamily="34" charset="-127"/>
            </a:endParaRPr>
          </a:p>
          <a:p>
            <a:r>
              <a:rPr lang="en-US" sz="3200" dirty="0">
                <a:latin typeface="Malgun Gothic" panose="020B0503020000020004" pitchFamily="34" charset="-127"/>
                <a:ea typeface="Malgun Gothic" panose="020B0503020000020004" pitchFamily="34" charset="-127"/>
              </a:rPr>
              <a:t>2)  Effective reclamation maintains water quality 	and ensures that existing land and new soils 	will retain value; </a:t>
            </a:r>
          </a:p>
          <a:p>
            <a:endParaRPr lang="en-US" sz="3200" dirty="0">
              <a:latin typeface="Malgun Gothic" panose="020B0503020000020004" pitchFamily="34" charset="-127"/>
              <a:ea typeface="Malgun Gothic" panose="020B0503020000020004" pitchFamily="34" charset="-127"/>
            </a:endParaRPr>
          </a:p>
          <a:p>
            <a:r>
              <a:rPr lang="en-US" sz="3200" dirty="0">
                <a:latin typeface="Malgun Gothic" panose="020B0503020000020004" pitchFamily="34" charset="-127"/>
                <a:ea typeface="Malgun Gothic" panose="020B0503020000020004" pitchFamily="34" charset="-127"/>
              </a:rPr>
              <a:t>3) Our society can continue to play an 	important role in promoting and providing 	technology transfer for effective reclamation. </a:t>
            </a:r>
            <a:r>
              <a:rPr lang="en-US" dirty="0">
                <a:latin typeface="Malgun Gothic" panose="020B0503020000020004" pitchFamily="34" charset="-127"/>
                <a:ea typeface="Malgun Gothic" panose="020B0503020000020004" pitchFamily="34" charset="-127"/>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0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1BC3-B088-4710-9AA4-FAFF0AE8C01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2B6C6C3-A68A-4D72-ABB7-1FA34781C7A3}"/>
              </a:ext>
            </a:extLst>
          </p:cNvPr>
          <p:cNvSpPr>
            <a:spLocks noGrp="1"/>
          </p:cNvSpPr>
          <p:nvPr>
            <p:ph idx="1"/>
          </p:nvPr>
        </p:nvSpPr>
        <p:spPr/>
        <p:txBody>
          <a:bodyPr/>
          <a:lstStyle/>
          <a:p>
            <a:pPr marL="228600" indent="-228600">
              <a:buAutoNum type="arabicPeriod"/>
            </a:pPr>
            <a:r>
              <a:rPr lang="en-US" dirty="0"/>
              <a:t>Smart Electric Power Alliance (SEPA), A Comprehensive Guide to Electric Vehicle Managed Charging . </a:t>
            </a:r>
            <a:r>
              <a:rPr lang="sv-SE" dirty="0"/>
              <a:t>SEPA 2019 Report (Ericka Myers).  https://sepapower.org/resource/a-comprehensive-guide-to-electric-vehicle-managed-charging/ </a:t>
            </a:r>
          </a:p>
          <a:p>
            <a:pPr marL="228600" indent="-228600">
              <a:buAutoNum type="arabicPeriod"/>
            </a:pPr>
            <a:r>
              <a:rPr lang="en-US" dirty="0">
                <a:latin typeface="Times New Roman" panose="02020603050405020304" pitchFamily="18" charset="0"/>
              </a:rPr>
              <a:t>BHP Billiton </a:t>
            </a:r>
          </a:p>
          <a:p>
            <a:pPr marL="228600" indent="-228600">
              <a:buAutoNum type="arabicPeriod"/>
            </a:pPr>
            <a:r>
              <a:rPr lang="en-US" dirty="0">
                <a:solidFill>
                  <a:schemeClr val="tx1"/>
                </a:solidFill>
                <a:hlinkClick r:id="rId2">
                  <a:extLst>
                    <a:ext uri="{A12FA001-AC4F-418D-AE19-62706E023703}">
                      <ahyp:hlinkClr xmlns:ahyp="http://schemas.microsoft.com/office/drawing/2018/hyperlinkcolor" val="tx"/>
                    </a:ext>
                  </a:extLst>
                </a:hlinkClick>
              </a:rPr>
              <a:t>https://www.eia.gov</a:t>
            </a:r>
            <a:r>
              <a:rPr lang="en-US" dirty="0">
                <a:latin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3048306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2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D6F5"/>
        </a:solidFill>
        <a:effectLst/>
      </p:bgPr>
    </p:bg>
    <p:spTree>
      <p:nvGrpSpPr>
        <p:cNvPr id="1" name=""/>
        <p:cNvGrpSpPr/>
        <p:nvPr/>
      </p:nvGrpSpPr>
      <p:grpSpPr>
        <a:xfrm>
          <a:off x="0" y="0"/>
          <a:ext cx="0" cy="0"/>
          <a:chOff x="0" y="0"/>
          <a:chExt cx="0" cy="0"/>
        </a:xfrm>
      </p:grpSpPr>
      <p:pic>
        <p:nvPicPr>
          <p:cNvPr id="4098" name="Picture 14" descr="Image result for electric tower power lines">
            <a:extLst>
              <a:ext uri="{FF2B5EF4-FFF2-40B4-BE49-F238E27FC236}">
                <a16:creationId xmlns:a16="http://schemas.microsoft.com/office/drawing/2014/main" id="{49E3E2AD-B1C2-467E-A1F5-9147EA7C2B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2"/>
          <a:stretch/>
        </p:blipFill>
        <p:spPr bwMode="auto">
          <a:xfrm>
            <a:off x="2652991" y="1036637"/>
            <a:ext cx="4784313" cy="2910435"/>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6" descr="http://www.crainsnewyork.com/apps/pbcsi.dll/storyimage/CN/20170925/OPINION/170929939/AR/0/Gas-fired-power-plant.jpg">
            <a:extLst>
              <a:ext uri="{FF2B5EF4-FFF2-40B4-BE49-F238E27FC236}">
                <a16:creationId xmlns:a16="http://schemas.microsoft.com/office/drawing/2014/main" id="{393BC07B-4995-4B4D-A828-F5FF754D310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39911" y="5186402"/>
            <a:ext cx="3059113" cy="2039898"/>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8" descr=" NRC approves nuclear power plant ownership transfer">
            <a:extLst>
              <a:ext uri="{FF2B5EF4-FFF2-40B4-BE49-F238E27FC236}">
                <a16:creationId xmlns:a16="http://schemas.microsoft.com/office/drawing/2014/main" id="{00AB45C8-ACAD-4DAA-BEEF-31EDB4938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325" y="5173344"/>
            <a:ext cx="3252787" cy="2021206"/>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12" descr="FirstEnergy subsidiaries Mon Power Potomac Edison PSC West Virginia Harrison supercritial coal-fired power plant Pleasants Power Station Allegheny Energy Supply">
            <a:extLst>
              <a:ext uri="{FF2B5EF4-FFF2-40B4-BE49-F238E27FC236}">
                <a16:creationId xmlns:a16="http://schemas.microsoft.com/office/drawing/2014/main" id="{F81B74B2-9F60-4450-8349-F3517A4FB3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763" y="3152262"/>
            <a:ext cx="2814637" cy="1948376"/>
          </a:xfrm>
          <a:prstGeom prst="rect">
            <a:avLst/>
          </a:prstGeom>
          <a:noFill/>
          <a:ln w="44450">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4102" name="Straight Arrow Connector 4">
            <a:extLst>
              <a:ext uri="{FF2B5EF4-FFF2-40B4-BE49-F238E27FC236}">
                <a16:creationId xmlns:a16="http://schemas.microsoft.com/office/drawing/2014/main" id="{5A518BE9-B977-4CAB-B78C-E4C22D18A875}"/>
              </a:ext>
            </a:extLst>
          </p:cNvPr>
          <p:cNvCxnSpPr>
            <a:cxnSpLocks/>
          </p:cNvCxnSpPr>
          <p:nvPr/>
        </p:nvCxnSpPr>
        <p:spPr bwMode="auto">
          <a:xfrm flipV="1">
            <a:off x="392113" y="2027238"/>
            <a:ext cx="2173190" cy="838200"/>
          </a:xfrm>
          <a:prstGeom prst="straightConnector1">
            <a:avLst/>
          </a:prstGeom>
          <a:noFill/>
          <a:ln w="38100" algn="ctr">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3" name="TextBox 7">
            <a:extLst>
              <a:ext uri="{FF2B5EF4-FFF2-40B4-BE49-F238E27FC236}">
                <a16:creationId xmlns:a16="http://schemas.microsoft.com/office/drawing/2014/main" id="{6503E009-310C-43D7-AA7F-6369FB9304E0}"/>
              </a:ext>
            </a:extLst>
          </p:cNvPr>
          <p:cNvSpPr txBox="1">
            <a:spLocks noChangeArrowheads="1"/>
          </p:cNvSpPr>
          <p:nvPr/>
        </p:nvSpPr>
        <p:spPr bwMode="auto">
          <a:xfrm flipH="1">
            <a:off x="33338" y="2027238"/>
            <a:ext cx="2568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latin typeface="Malgun Gothic" panose="020B0503020000020004" pitchFamily="34" charset="-127"/>
                <a:ea typeface="Malgun Gothic" panose="020B0503020000020004" pitchFamily="34" charset="-127"/>
              </a:rPr>
              <a:t>renewables</a:t>
            </a:r>
          </a:p>
        </p:txBody>
      </p:sp>
      <p:cxnSp>
        <p:nvCxnSpPr>
          <p:cNvPr id="4104" name="Straight Arrow Connector 9">
            <a:extLst>
              <a:ext uri="{FF2B5EF4-FFF2-40B4-BE49-F238E27FC236}">
                <a16:creationId xmlns:a16="http://schemas.microsoft.com/office/drawing/2014/main" id="{FEC80632-A127-4757-A3C4-1AD6B296A76B}"/>
              </a:ext>
            </a:extLst>
          </p:cNvPr>
          <p:cNvCxnSpPr>
            <a:cxnSpLocks/>
          </p:cNvCxnSpPr>
          <p:nvPr/>
        </p:nvCxnSpPr>
        <p:spPr bwMode="auto">
          <a:xfrm flipV="1">
            <a:off x="3462386" y="4090484"/>
            <a:ext cx="312738" cy="1142174"/>
          </a:xfrm>
          <a:prstGeom prst="straightConnector1">
            <a:avLst/>
          </a:prstGeom>
          <a:noFill/>
          <a:ln w="38100" algn="ctr">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5" name="TextBox 11">
            <a:extLst>
              <a:ext uri="{FF2B5EF4-FFF2-40B4-BE49-F238E27FC236}">
                <a16:creationId xmlns:a16="http://schemas.microsoft.com/office/drawing/2014/main" id="{029FC15A-35FD-46A6-A4F2-8F82B5F7074B}"/>
              </a:ext>
            </a:extLst>
          </p:cNvPr>
          <p:cNvSpPr txBox="1">
            <a:spLocks noChangeArrowheads="1"/>
          </p:cNvSpPr>
          <p:nvPr/>
        </p:nvSpPr>
        <p:spPr bwMode="auto">
          <a:xfrm>
            <a:off x="1998663" y="7118350"/>
            <a:ext cx="173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Malgun Gothic" panose="020B0503020000020004" pitchFamily="34" charset="-127"/>
                <a:ea typeface="Malgun Gothic" panose="020B0503020000020004" pitchFamily="34" charset="-127"/>
              </a:rPr>
              <a:t>natural gas</a:t>
            </a:r>
          </a:p>
        </p:txBody>
      </p:sp>
      <p:sp>
        <p:nvSpPr>
          <p:cNvPr id="4106" name="TextBox 12">
            <a:extLst>
              <a:ext uri="{FF2B5EF4-FFF2-40B4-BE49-F238E27FC236}">
                <a16:creationId xmlns:a16="http://schemas.microsoft.com/office/drawing/2014/main" id="{D1BC84FF-3DB5-4A76-8B71-D22D33936952}"/>
              </a:ext>
            </a:extLst>
          </p:cNvPr>
          <p:cNvSpPr txBox="1">
            <a:spLocks noChangeArrowheads="1"/>
          </p:cNvSpPr>
          <p:nvPr/>
        </p:nvSpPr>
        <p:spPr bwMode="auto">
          <a:xfrm>
            <a:off x="6200775" y="7127875"/>
            <a:ext cx="1195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Malgun Gothic" panose="020B0503020000020004" pitchFamily="34" charset="-127"/>
                <a:ea typeface="Malgun Gothic" panose="020B0503020000020004" pitchFamily="34" charset="-127"/>
              </a:rPr>
              <a:t>nuclear</a:t>
            </a:r>
          </a:p>
        </p:txBody>
      </p:sp>
      <p:sp>
        <p:nvSpPr>
          <p:cNvPr id="4107" name="TextBox 13">
            <a:extLst>
              <a:ext uri="{FF2B5EF4-FFF2-40B4-BE49-F238E27FC236}">
                <a16:creationId xmlns:a16="http://schemas.microsoft.com/office/drawing/2014/main" id="{DC886384-1545-4A13-866C-FE61B4D4A933}"/>
              </a:ext>
            </a:extLst>
          </p:cNvPr>
          <p:cNvSpPr txBox="1">
            <a:spLocks noChangeArrowheads="1"/>
          </p:cNvSpPr>
          <p:nvPr/>
        </p:nvSpPr>
        <p:spPr bwMode="auto">
          <a:xfrm>
            <a:off x="9188450" y="2522538"/>
            <a:ext cx="74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latin typeface="Malgun Gothic" panose="020B0503020000020004" pitchFamily="34" charset="-127"/>
                <a:ea typeface="Malgun Gothic" panose="020B0503020000020004" pitchFamily="34" charset="-127"/>
              </a:rPr>
              <a:t>coal</a:t>
            </a:r>
          </a:p>
        </p:txBody>
      </p:sp>
      <p:cxnSp>
        <p:nvCxnSpPr>
          <p:cNvPr id="4108" name="Straight Arrow Connector 15">
            <a:extLst>
              <a:ext uri="{FF2B5EF4-FFF2-40B4-BE49-F238E27FC236}">
                <a16:creationId xmlns:a16="http://schemas.microsoft.com/office/drawing/2014/main" id="{6471CE43-4488-4FCE-B991-5B71C4537115}"/>
              </a:ext>
            </a:extLst>
          </p:cNvPr>
          <p:cNvCxnSpPr>
            <a:cxnSpLocks/>
          </p:cNvCxnSpPr>
          <p:nvPr/>
        </p:nvCxnSpPr>
        <p:spPr bwMode="auto">
          <a:xfrm flipH="1" flipV="1">
            <a:off x="6451552" y="4124680"/>
            <a:ext cx="244894" cy="975958"/>
          </a:xfrm>
          <a:prstGeom prst="straightConnector1">
            <a:avLst/>
          </a:prstGeom>
          <a:noFill/>
          <a:ln w="38100" algn="ctr">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9" name="Straight Arrow Connector 21">
            <a:extLst>
              <a:ext uri="{FF2B5EF4-FFF2-40B4-BE49-F238E27FC236}">
                <a16:creationId xmlns:a16="http://schemas.microsoft.com/office/drawing/2014/main" id="{A1E2B3FE-9A48-468D-9B6D-CBB0E2A7F6EA}"/>
              </a:ext>
            </a:extLst>
          </p:cNvPr>
          <p:cNvCxnSpPr>
            <a:cxnSpLocks noChangeShapeType="1"/>
          </p:cNvCxnSpPr>
          <p:nvPr/>
        </p:nvCxnSpPr>
        <p:spPr bwMode="auto">
          <a:xfrm flipH="1" flipV="1">
            <a:off x="7538626" y="2027238"/>
            <a:ext cx="1616488" cy="838200"/>
          </a:xfrm>
          <a:prstGeom prst="straightConnector1">
            <a:avLst/>
          </a:prstGeom>
          <a:noFill/>
          <a:ln w="38100" algn="ctr">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0" name="TextBox 22">
            <a:extLst>
              <a:ext uri="{FF2B5EF4-FFF2-40B4-BE49-F238E27FC236}">
                <a16:creationId xmlns:a16="http://schemas.microsoft.com/office/drawing/2014/main" id="{E187C337-AECD-46D4-BED4-0C5B64912D5C}"/>
              </a:ext>
            </a:extLst>
          </p:cNvPr>
          <p:cNvSpPr txBox="1">
            <a:spLocks noChangeArrowheads="1"/>
          </p:cNvSpPr>
          <p:nvPr/>
        </p:nvSpPr>
        <p:spPr bwMode="auto">
          <a:xfrm>
            <a:off x="3775124" y="4124680"/>
            <a:ext cx="2551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dirty="0">
                <a:latin typeface="Malgun Gothic" panose="020B0503020000020004" pitchFamily="34" charset="-127"/>
                <a:ea typeface="Malgun Gothic" panose="020B0503020000020004" pitchFamily="34" charset="-127"/>
              </a:rPr>
              <a:t>Electric Grid</a:t>
            </a:r>
          </a:p>
        </p:txBody>
      </p:sp>
      <p:pic>
        <p:nvPicPr>
          <p:cNvPr id="4111" name="Picture 4" descr="https://wattsupwiththat.files.wordpress.com/2014/08/solar-and-wind-energy.jpg">
            <a:extLst>
              <a:ext uri="{FF2B5EF4-FFF2-40B4-BE49-F238E27FC236}">
                <a16:creationId xmlns:a16="http://schemas.microsoft.com/office/drawing/2014/main" id="{29030793-0978-4DDD-90E4-41EFB96C2AC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3339" y="3124910"/>
            <a:ext cx="2949574" cy="1999540"/>
          </a:xfrm>
          <a:prstGeom prst="rect">
            <a:avLst/>
          </a:prstGeom>
          <a:noFill/>
          <a:ln w="412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69699" y="208941"/>
            <a:ext cx="5741252" cy="584775"/>
          </a:xfrm>
          <a:prstGeom prst="rect">
            <a:avLst/>
          </a:prstGeom>
          <a:noFill/>
        </p:spPr>
        <p:txBody>
          <a:bodyPr wrap="none" rtlCol="0">
            <a:spAutoFit/>
          </a:bodyPr>
          <a:lstStyle/>
          <a:p>
            <a:pPr algn="ctr"/>
            <a:r>
              <a:rPr lang="en-US" sz="3200" dirty="0"/>
              <a:t>ASMR - Energy and Reclamation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D6F5"/>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725F7CC9-8FC8-4D85-B288-305954A31D98}"/>
              </a:ext>
            </a:extLst>
          </p:cNvPr>
          <p:cNvSpPr>
            <a:spLocks noChangeArrowheads="1"/>
          </p:cNvSpPr>
          <p:nvPr/>
        </p:nvSpPr>
        <p:spPr bwMode="auto">
          <a:xfrm>
            <a:off x="1077912" y="2332037"/>
            <a:ext cx="8567738" cy="459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endParaRPr lang="en-US" altLang="en-US" sz="3086" dirty="0">
              <a:solidFill>
                <a:srgbClr val="FFFF00"/>
              </a:solidFill>
              <a:ea typeface="+mn-ea"/>
              <a:cs typeface="msgothic" charset="0"/>
            </a:endParaRPr>
          </a:p>
          <a:p>
            <a:pPr>
              <a:spcBef>
                <a:spcPct val="0"/>
              </a:spcBef>
              <a:buClrTx/>
              <a:buSzTx/>
              <a:buFontTx/>
              <a:buNone/>
              <a:defRPr/>
            </a:pPr>
            <a:r>
              <a:rPr lang="en-US" altLang="en-US" sz="3086" b="1" dirty="0">
                <a:solidFill>
                  <a:srgbClr val="CC00CC"/>
                </a:solidFill>
                <a:ea typeface="+mn-ea"/>
                <a:cs typeface="msgothic" charset="0"/>
              </a:rPr>
              <a:t>Natural gas = 31.7%</a:t>
            </a:r>
          </a:p>
          <a:p>
            <a:pPr>
              <a:spcBef>
                <a:spcPct val="0"/>
              </a:spcBef>
              <a:buClrTx/>
              <a:buSzTx/>
              <a:buFontTx/>
              <a:buNone/>
              <a:defRPr/>
            </a:pPr>
            <a:r>
              <a:rPr lang="en-US" altLang="en-US" sz="3086" b="1" dirty="0">
                <a:solidFill>
                  <a:schemeClr val="accent6">
                    <a:lumMod val="75000"/>
                  </a:schemeClr>
                </a:solidFill>
                <a:ea typeface="+mn-ea"/>
                <a:cs typeface="msgothic" charset="0"/>
              </a:rPr>
              <a:t>Coal = 27.4%  (~92% of coal mined)</a:t>
            </a:r>
          </a:p>
          <a:p>
            <a:pPr>
              <a:spcBef>
                <a:spcPct val="0"/>
              </a:spcBef>
              <a:buClrTx/>
              <a:buSzTx/>
              <a:buFontTx/>
              <a:buNone/>
              <a:defRPr/>
            </a:pPr>
            <a:r>
              <a:rPr lang="en-US" altLang="en-US" sz="3086" b="1" dirty="0">
                <a:solidFill>
                  <a:schemeClr val="accent3">
                    <a:lumMod val="50000"/>
                  </a:schemeClr>
                </a:solidFill>
                <a:ea typeface="+mn-ea"/>
                <a:cs typeface="msgothic" charset="0"/>
              </a:rPr>
              <a:t>Nuclear = 19.3%</a:t>
            </a:r>
          </a:p>
          <a:p>
            <a:pPr>
              <a:spcBef>
                <a:spcPct val="0"/>
              </a:spcBef>
              <a:buClrTx/>
              <a:buSzTx/>
              <a:buFontTx/>
              <a:buNone/>
              <a:defRPr/>
            </a:pPr>
            <a:r>
              <a:rPr lang="en-US" altLang="en-US" sz="3086" b="1" dirty="0">
                <a:solidFill>
                  <a:srgbClr val="67B967"/>
                </a:solidFill>
                <a:ea typeface="+mn-ea"/>
                <a:cs typeface="msgothic" charset="0"/>
              </a:rPr>
              <a:t>Renewables (total) = 17.1%</a:t>
            </a:r>
            <a:br>
              <a:rPr lang="en-US" altLang="en-US" sz="3086" b="1" dirty="0">
                <a:solidFill>
                  <a:srgbClr val="67B967"/>
                </a:solidFill>
                <a:ea typeface="+mn-ea"/>
                <a:cs typeface="msgothic" charset="0"/>
              </a:rPr>
            </a:br>
            <a:r>
              <a:rPr lang="en-US" altLang="en-US" sz="2205" dirty="0">
                <a:ea typeface="+mn-ea"/>
                <a:cs typeface="msgothic" charset="0"/>
              </a:rPr>
              <a:t>	Hydropower = 7.50%</a:t>
            </a:r>
          </a:p>
          <a:p>
            <a:pPr lvl="1">
              <a:spcBef>
                <a:spcPct val="0"/>
              </a:spcBef>
              <a:buFontTx/>
              <a:buNone/>
              <a:defRPr/>
            </a:pPr>
            <a:r>
              <a:rPr lang="en-US" altLang="en-US" sz="2205" dirty="0">
                <a:ea typeface="+mn-ea"/>
                <a:cs typeface="msgothic" charset="0"/>
              </a:rPr>
              <a:t>	Wind = 6.6%</a:t>
            </a:r>
          </a:p>
          <a:p>
            <a:pPr lvl="1">
              <a:spcBef>
                <a:spcPct val="0"/>
              </a:spcBef>
              <a:buFontTx/>
              <a:buNone/>
              <a:defRPr/>
            </a:pPr>
            <a:r>
              <a:rPr lang="en-US" altLang="en-US" sz="2205" dirty="0">
                <a:ea typeface="+mn-ea"/>
                <a:cs typeface="msgothic" charset="0"/>
              </a:rPr>
              <a:t>	Biomass = 1.5%</a:t>
            </a:r>
            <a:br>
              <a:rPr lang="en-US" altLang="en-US" sz="2205" dirty="0">
                <a:ea typeface="+mn-ea"/>
                <a:cs typeface="msgothic" charset="0"/>
              </a:rPr>
            </a:br>
            <a:r>
              <a:rPr lang="en-US" altLang="en-US" sz="2205" dirty="0">
                <a:ea typeface="+mn-ea"/>
                <a:cs typeface="msgothic" charset="0"/>
              </a:rPr>
              <a:t>	Solar  = 1.6%</a:t>
            </a:r>
          </a:p>
          <a:p>
            <a:pPr lvl="1">
              <a:spcBef>
                <a:spcPct val="0"/>
              </a:spcBef>
              <a:buFontTx/>
              <a:buNone/>
              <a:defRPr/>
            </a:pPr>
            <a:r>
              <a:rPr lang="en-US" altLang="en-US" sz="2205" dirty="0">
                <a:ea typeface="+mn-ea"/>
                <a:cs typeface="msgothic" charset="0"/>
              </a:rPr>
              <a:t>	Geothermal = 0.4%</a:t>
            </a:r>
          </a:p>
          <a:p>
            <a:pPr>
              <a:spcBef>
                <a:spcPct val="0"/>
              </a:spcBef>
              <a:buClrTx/>
              <a:buSzTx/>
              <a:buFontTx/>
              <a:buNone/>
              <a:defRPr/>
            </a:pPr>
            <a:r>
              <a:rPr lang="en-US" altLang="en-US" sz="2800" dirty="0">
                <a:ea typeface="+mn-ea"/>
                <a:cs typeface="msgothic" charset="0"/>
              </a:rPr>
              <a:t>Other</a:t>
            </a:r>
            <a:r>
              <a:rPr lang="en-US" altLang="en-US" sz="2205" dirty="0">
                <a:ea typeface="+mn-ea"/>
                <a:cs typeface="msgothic" charset="0"/>
              </a:rPr>
              <a:t> = 0.3%</a:t>
            </a:r>
          </a:p>
        </p:txBody>
      </p:sp>
      <p:sp>
        <p:nvSpPr>
          <p:cNvPr id="7171" name="Rectangle 3">
            <a:extLst>
              <a:ext uri="{FF2B5EF4-FFF2-40B4-BE49-F238E27FC236}">
                <a16:creationId xmlns:a16="http://schemas.microsoft.com/office/drawing/2014/main" id="{1A9093CD-E04C-431E-92B7-E3A1686B64B1}"/>
              </a:ext>
            </a:extLst>
          </p:cNvPr>
          <p:cNvSpPr>
            <a:spLocks noChangeArrowheads="1"/>
          </p:cNvSpPr>
          <p:nvPr/>
        </p:nvSpPr>
        <p:spPr bwMode="auto">
          <a:xfrm>
            <a:off x="157955" y="350837"/>
            <a:ext cx="9764713" cy="246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en-US" sz="3086" b="1" dirty="0">
                <a:ea typeface="+mn-ea"/>
                <a:cs typeface="msgothic" charset="0"/>
              </a:rPr>
              <a:t>ASMR</a:t>
            </a:r>
            <a:r>
              <a:rPr lang="en-US" altLang="en-US" sz="3086" dirty="0">
                <a:ea typeface="+mn-ea"/>
                <a:cs typeface="msgothic" charset="0"/>
              </a:rPr>
              <a:t>: beginning - Reclamation of Coal mines;</a:t>
            </a:r>
            <a:br>
              <a:rPr lang="en-US" altLang="en-US" sz="3086" dirty="0">
                <a:ea typeface="+mn-ea"/>
                <a:cs typeface="msgothic" charset="0"/>
              </a:rPr>
            </a:br>
            <a:r>
              <a:rPr lang="en-US" altLang="en-US" sz="3086" dirty="0">
                <a:ea typeface="+mn-ea"/>
                <a:cs typeface="msgothic" charset="0"/>
              </a:rPr>
              <a:t>    now Reclamation of all disturbed sites; </a:t>
            </a:r>
          </a:p>
          <a:p>
            <a:pPr>
              <a:spcBef>
                <a:spcPct val="0"/>
              </a:spcBef>
              <a:buClrTx/>
              <a:buSzTx/>
              <a:buFontTx/>
              <a:buNone/>
              <a:defRPr/>
            </a:pPr>
            <a:endParaRPr lang="en-US" altLang="en-US" sz="3086" dirty="0">
              <a:ea typeface="+mn-ea"/>
              <a:cs typeface="msgothic" charset="0"/>
            </a:endParaRPr>
          </a:p>
          <a:p>
            <a:pPr>
              <a:spcBef>
                <a:spcPct val="0"/>
              </a:spcBef>
              <a:buClrTx/>
              <a:buSzTx/>
              <a:buFontTx/>
              <a:buNone/>
              <a:defRPr/>
            </a:pPr>
            <a:r>
              <a:rPr lang="en-US" altLang="en-US" sz="3086" dirty="0">
                <a:ea typeface="+mn-ea"/>
                <a:cs typeface="msgothic" charset="0"/>
              </a:rPr>
              <a:t>But coal continues to be mined as part of the </a:t>
            </a:r>
            <a:r>
              <a:rPr lang="en-US" altLang="en-US" sz="3086" b="1" dirty="0">
                <a:ea typeface="+mn-ea"/>
                <a:cs typeface="msgothic" charset="0"/>
              </a:rPr>
              <a:t>US Electric Power Generation </a:t>
            </a:r>
            <a:r>
              <a:rPr lang="en-US" altLang="en-US" sz="3086" dirty="0">
                <a:ea typeface="+mn-ea"/>
                <a:cs typeface="msgothic" charset="0"/>
              </a:rPr>
              <a:t>mix.  In 2018</a:t>
            </a:r>
            <a:endParaRPr lang="en-US" altLang="en-US" sz="3086" baseline="30000" dirty="0">
              <a:ea typeface="+mn-ea"/>
              <a:cs typeface="msgothic"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1C19FE1-819D-4949-B189-B3310CD72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758"/>
          <a:stretch>
            <a:fillRect/>
          </a:stretch>
        </p:blipFill>
        <p:spPr bwMode="auto">
          <a:xfrm>
            <a:off x="658813" y="1722438"/>
            <a:ext cx="87630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D172BC7C-9D2F-4DB7-A41E-54AE2D060424}"/>
              </a:ext>
            </a:extLst>
          </p:cNvPr>
          <p:cNvSpPr txBox="1">
            <a:spLocks noChangeArrowheads="1"/>
          </p:cNvSpPr>
          <p:nvPr/>
        </p:nvSpPr>
        <p:spPr bwMode="auto">
          <a:xfrm>
            <a:off x="615550" y="456502"/>
            <a:ext cx="88495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200" b="1" dirty="0">
                <a:latin typeface="Malgun Gothic" panose="020B0503020000020004" pitchFamily="34" charset="-127"/>
                <a:ea typeface="Malgun Gothic" panose="020B0503020000020004" pitchFamily="34" charset="-127"/>
              </a:rPr>
              <a:t>Coal as source of US Electricity has declined</a:t>
            </a:r>
          </a:p>
          <a:p>
            <a:pPr algn="ctr"/>
            <a:r>
              <a:rPr lang="en-US" altLang="en-US" sz="3200" b="1" dirty="0">
                <a:latin typeface="Malgun Gothic" panose="020B0503020000020004" pitchFamily="34" charset="-127"/>
                <a:ea typeface="Malgun Gothic" panose="020B0503020000020004" pitchFamily="34" charset="-127"/>
              </a:rPr>
              <a:t>in last 15 years: March 2004 &amp; 2019</a:t>
            </a:r>
          </a:p>
        </p:txBody>
      </p:sp>
      <p:sp>
        <p:nvSpPr>
          <p:cNvPr id="8196" name="TextBox 4">
            <a:extLst>
              <a:ext uri="{FF2B5EF4-FFF2-40B4-BE49-F238E27FC236}">
                <a16:creationId xmlns:a16="http://schemas.microsoft.com/office/drawing/2014/main" id="{2EC09DB6-161C-4071-9032-2F45C4B0E470}"/>
              </a:ext>
            </a:extLst>
          </p:cNvPr>
          <p:cNvSpPr txBox="1">
            <a:spLocks noChangeArrowheads="1"/>
          </p:cNvSpPr>
          <p:nvPr/>
        </p:nvSpPr>
        <p:spPr bwMode="auto">
          <a:xfrm>
            <a:off x="6030913" y="2408238"/>
            <a:ext cx="646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320</a:t>
            </a:r>
          </a:p>
        </p:txBody>
      </p:sp>
      <p:sp>
        <p:nvSpPr>
          <p:cNvPr id="8197" name="TextBox 5">
            <a:extLst>
              <a:ext uri="{FF2B5EF4-FFF2-40B4-BE49-F238E27FC236}">
                <a16:creationId xmlns:a16="http://schemas.microsoft.com/office/drawing/2014/main" id="{FF986146-DE90-4D68-9E85-910F886EAFAF}"/>
              </a:ext>
            </a:extLst>
          </p:cNvPr>
          <p:cNvSpPr txBox="1">
            <a:spLocks noChangeArrowheads="1"/>
          </p:cNvSpPr>
          <p:nvPr/>
        </p:nvSpPr>
        <p:spPr bwMode="auto">
          <a:xfrm>
            <a:off x="6411913" y="3979863"/>
            <a:ext cx="1384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t>90 = 28%</a:t>
            </a:r>
          </a:p>
        </p:txBody>
      </p:sp>
      <p:sp>
        <p:nvSpPr>
          <p:cNvPr id="8198" name="TextBox 6">
            <a:extLst>
              <a:ext uri="{FF2B5EF4-FFF2-40B4-BE49-F238E27FC236}">
                <a16:creationId xmlns:a16="http://schemas.microsoft.com/office/drawing/2014/main" id="{C02EAEA5-DD44-427B-AB56-ECFF0A8730A2}"/>
              </a:ext>
            </a:extLst>
          </p:cNvPr>
          <p:cNvSpPr txBox="1">
            <a:spLocks noChangeArrowheads="1"/>
          </p:cNvSpPr>
          <p:nvPr/>
        </p:nvSpPr>
        <p:spPr bwMode="auto">
          <a:xfrm>
            <a:off x="2179638" y="2560638"/>
            <a:ext cx="646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308</a:t>
            </a:r>
          </a:p>
        </p:txBody>
      </p:sp>
      <p:sp>
        <p:nvSpPr>
          <p:cNvPr id="8199" name="TextBox 7">
            <a:extLst>
              <a:ext uri="{FF2B5EF4-FFF2-40B4-BE49-F238E27FC236}">
                <a16:creationId xmlns:a16="http://schemas.microsoft.com/office/drawing/2014/main" id="{06BDA097-0A23-4771-9205-2BE17B160AA8}"/>
              </a:ext>
            </a:extLst>
          </p:cNvPr>
          <p:cNvSpPr txBox="1">
            <a:spLocks noChangeArrowheads="1"/>
          </p:cNvSpPr>
          <p:nvPr/>
        </p:nvSpPr>
        <p:spPr bwMode="auto">
          <a:xfrm>
            <a:off x="2506663" y="3549650"/>
            <a:ext cx="153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159 = 52%</a:t>
            </a:r>
          </a:p>
        </p:txBody>
      </p:sp>
      <p:sp>
        <p:nvSpPr>
          <p:cNvPr id="2" name="TextBox 1"/>
          <p:cNvSpPr txBox="1"/>
          <p:nvPr/>
        </p:nvSpPr>
        <p:spPr>
          <a:xfrm>
            <a:off x="2516690" y="3224459"/>
            <a:ext cx="764953" cy="461665"/>
          </a:xfrm>
          <a:prstGeom prst="rect">
            <a:avLst/>
          </a:prstGeom>
          <a:noFill/>
        </p:spPr>
        <p:txBody>
          <a:bodyPr wrap="none" rtlCol="0">
            <a:spAutoFit/>
          </a:bodyPr>
          <a:lstStyle/>
          <a:p>
            <a:r>
              <a:rPr lang="en-US" dirty="0"/>
              <a:t>Coal</a:t>
            </a:r>
          </a:p>
        </p:txBody>
      </p:sp>
      <p:sp>
        <p:nvSpPr>
          <p:cNvPr id="3" name="TextBox 2"/>
          <p:cNvSpPr txBox="1"/>
          <p:nvPr/>
        </p:nvSpPr>
        <p:spPr>
          <a:xfrm>
            <a:off x="6411913" y="3537247"/>
            <a:ext cx="764953" cy="461665"/>
          </a:xfrm>
          <a:prstGeom prst="rect">
            <a:avLst/>
          </a:prstGeom>
          <a:noFill/>
        </p:spPr>
        <p:txBody>
          <a:bodyPr wrap="none" rtlCol="0">
            <a:spAutoFit/>
          </a:bodyPr>
          <a:lstStyle/>
          <a:p>
            <a:r>
              <a:rPr lang="en-US" dirty="0"/>
              <a:t>Coal</a:t>
            </a:r>
          </a:p>
        </p:txBody>
      </p:sp>
      <p:pic>
        <p:nvPicPr>
          <p:cNvPr id="4" name="Picture 3">
            <a:extLst>
              <a:ext uri="{FF2B5EF4-FFF2-40B4-BE49-F238E27FC236}">
                <a16:creationId xmlns:a16="http://schemas.microsoft.com/office/drawing/2014/main" id="{963AA57E-E16D-41D9-BAF2-8E75081E52F2}"/>
              </a:ext>
            </a:extLst>
          </p:cNvPr>
          <p:cNvPicPr>
            <a:picLocks noChangeAspect="1"/>
          </p:cNvPicPr>
          <p:nvPr/>
        </p:nvPicPr>
        <p:blipFill>
          <a:blip r:embed="rId4"/>
          <a:stretch>
            <a:fillRect/>
          </a:stretch>
        </p:blipFill>
        <p:spPr>
          <a:xfrm>
            <a:off x="658812" y="1722438"/>
            <a:ext cx="8849538" cy="5562599"/>
          </a:xfrm>
          <a:prstGeom prst="rect">
            <a:avLst/>
          </a:prstGeom>
        </p:spPr>
      </p:pic>
      <p:sp>
        <p:nvSpPr>
          <p:cNvPr id="6" name="TextBox 5">
            <a:extLst>
              <a:ext uri="{FF2B5EF4-FFF2-40B4-BE49-F238E27FC236}">
                <a16:creationId xmlns:a16="http://schemas.microsoft.com/office/drawing/2014/main" id="{7E419028-C23F-4F0A-8596-73EDAD72266B}"/>
              </a:ext>
            </a:extLst>
          </p:cNvPr>
          <p:cNvSpPr txBox="1"/>
          <p:nvPr/>
        </p:nvSpPr>
        <p:spPr>
          <a:xfrm>
            <a:off x="2416266" y="3841253"/>
            <a:ext cx="1383712" cy="461665"/>
          </a:xfrm>
          <a:prstGeom prst="rect">
            <a:avLst/>
          </a:prstGeom>
          <a:noFill/>
        </p:spPr>
        <p:txBody>
          <a:bodyPr wrap="none" rtlCol="0">
            <a:spAutoFit/>
          </a:bodyPr>
          <a:lstStyle/>
          <a:p>
            <a:r>
              <a:rPr lang="en-US" dirty="0"/>
              <a:t>154=50%</a:t>
            </a:r>
          </a:p>
        </p:txBody>
      </p:sp>
      <p:sp>
        <p:nvSpPr>
          <p:cNvPr id="7" name="TextBox 6">
            <a:extLst>
              <a:ext uri="{FF2B5EF4-FFF2-40B4-BE49-F238E27FC236}">
                <a16:creationId xmlns:a16="http://schemas.microsoft.com/office/drawing/2014/main" id="{8F5F99F9-F521-4669-B2DA-412B2A8F5FFF}"/>
              </a:ext>
            </a:extLst>
          </p:cNvPr>
          <p:cNvSpPr txBox="1"/>
          <p:nvPr/>
        </p:nvSpPr>
        <p:spPr>
          <a:xfrm>
            <a:off x="2093101" y="2431032"/>
            <a:ext cx="646331" cy="461665"/>
          </a:xfrm>
          <a:prstGeom prst="rect">
            <a:avLst/>
          </a:prstGeom>
          <a:noFill/>
        </p:spPr>
        <p:txBody>
          <a:bodyPr wrap="none" rtlCol="0">
            <a:spAutoFit/>
          </a:bodyPr>
          <a:lstStyle/>
          <a:p>
            <a:r>
              <a:rPr lang="en-US" dirty="0"/>
              <a:t>309</a:t>
            </a:r>
          </a:p>
        </p:txBody>
      </p:sp>
      <p:sp>
        <p:nvSpPr>
          <p:cNvPr id="8" name="TextBox 7">
            <a:extLst>
              <a:ext uri="{FF2B5EF4-FFF2-40B4-BE49-F238E27FC236}">
                <a16:creationId xmlns:a16="http://schemas.microsoft.com/office/drawing/2014/main" id="{0ACA9614-1CE9-475D-A135-84AB0AC6C975}"/>
              </a:ext>
            </a:extLst>
          </p:cNvPr>
          <p:cNvSpPr txBox="1"/>
          <p:nvPr/>
        </p:nvSpPr>
        <p:spPr>
          <a:xfrm>
            <a:off x="6413615" y="4187630"/>
            <a:ext cx="1229824" cy="461665"/>
          </a:xfrm>
          <a:prstGeom prst="rect">
            <a:avLst/>
          </a:prstGeom>
          <a:noFill/>
        </p:spPr>
        <p:txBody>
          <a:bodyPr wrap="none" rtlCol="0">
            <a:spAutoFit/>
          </a:bodyPr>
          <a:lstStyle/>
          <a:p>
            <a:r>
              <a:rPr lang="en-US" dirty="0"/>
              <a:t>78=24%</a:t>
            </a:r>
          </a:p>
        </p:txBody>
      </p:sp>
      <p:sp>
        <p:nvSpPr>
          <p:cNvPr id="9" name="TextBox 8">
            <a:extLst>
              <a:ext uri="{FF2B5EF4-FFF2-40B4-BE49-F238E27FC236}">
                <a16:creationId xmlns:a16="http://schemas.microsoft.com/office/drawing/2014/main" id="{D8B2E62F-8B2C-49C1-A87A-4E363D18BB94}"/>
              </a:ext>
            </a:extLst>
          </p:cNvPr>
          <p:cNvSpPr txBox="1"/>
          <p:nvPr/>
        </p:nvSpPr>
        <p:spPr>
          <a:xfrm>
            <a:off x="6088747" y="2266493"/>
            <a:ext cx="646331" cy="461665"/>
          </a:xfrm>
          <a:prstGeom prst="rect">
            <a:avLst/>
          </a:prstGeom>
          <a:noFill/>
        </p:spPr>
        <p:txBody>
          <a:bodyPr wrap="none" rtlCol="0">
            <a:spAutoFit/>
          </a:bodyPr>
          <a:lstStyle/>
          <a:p>
            <a:r>
              <a:rPr lang="en-US" dirty="0"/>
              <a:t>323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63C31-8537-424C-A296-68276B682C67}"/>
              </a:ext>
            </a:extLst>
          </p:cNvPr>
          <p:cNvPicPr>
            <a:picLocks noChangeAspect="1"/>
          </p:cNvPicPr>
          <p:nvPr/>
        </p:nvPicPr>
        <p:blipFill>
          <a:blip r:embed="rId3"/>
          <a:stretch>
            <a:fillRect/>
          </a:stretch>
        </p:blipFill>
        <p:spPr>
          <a:xfrm>
            <a:off x="2678112" y="1850405"/>
            <a:ext cx="6371767" cy="4011265"/>
          </a:xfrm>
          <a:prstGeom prst="rect">
            <a:avLst/>
          </a:prstGeom>
        </p:spPr>
      </p:pic>
      <p:pic>
        <p:nvPicPr>
          <p:cNvPr id="3" name="Picture 2">
            <a:extLst>
              <a:ext uri="{FF2B5EF4-FFF2-40B4-BE49-F238E27FC236}">
                <a16:creationId xmlns:a16="http://schemas.microsoft.com/office/drawing/2014/main" id="{1CE7F76C-59C3-40C2-B35D-EE02525B9DDB}"/>
              </a:ext>
            </a:extLst>
          </p:cNvPr>
          <p:cNvPicPr>
            <a:picLocks noChangeAspect="1"/>
          </p:cNvPicPr>
          <p:nvPr/>
        </p:nvPicPr>
        <p:blipFill rotWithShape="1">
          <a:blip r:embed="rId4"/>
          <a:srcRect t="7347"/>
          <a:stretch/>
        </p:blipFill>
        <p:spPr>
          <a:xfrm>
            <a:off x="620712" y="756270"/>
            <a:ext cx="8602513" cy="5105400"/>
          </a:xfrm>
          <a:prstGeom prst="rect">
            <a:avLst/>
          </a:prstGeom>
        </p:spPr>
      </p:pic>
      <p:sp>
        <p:nvSpPr>
          <p:cNvPr id="5" name="TextBox 4">
            <a:extLst>
              <a:ext uri="{FF2B5EF4-FFF2-40B4-BE49-F238E27FC236}">
                <a16:creationId xmlns:a16="http://schemas.microsoft.com/office/drawing/2014/main" id="{52BE8C67-7604-46EF-AB71-439E4D278C90}"/>
              </a:ext>
            </a:extLst>
          </p:cNvPr>
          <p:cNvSpPr txBox="1"/>
          <p:nvPr/>
        </p:nvSpPr>
        <p:spPr>
          <a:xfrm>
            <a:off x="620712" y="5861670"/>
            <a:ext cx="9067800" cy="1200329"/>
          </a:xfrm>
          <a:prstGeom prst="rect">
            <a:avLst/>
          </a:prstGeom>
          <a:noFill/>
        </p:spPr>
        <p:txBody>
          <a:bodyPr wrap="square" rtlCol="0">
            <a:spAutoFit/>
          </a:bodyPr>
          <a:lstStyle/>
          <a:p>
            <a:r>
              <a:rPr lang="en-US" b="1" dirty="0"/>
              <a:t>When ASMR began, the US was mining approximately the same amount of coal as mined today, however, the overall energy consumption has increased.</a:t>
            </a:r>
          </a:p>
        </p:txBody>
      </p:sp>
    </p:spTree>
    <p:extLst>
      <p:ext uri="{BB962C8B-B14F-4D97-AF65-F5344CB8AC3E}">
        <p14:creationId xmlns:p14="http://schemas.microsoft.com/office/powerpoint/2010/main" val="320861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ia.gov/energyexplained/images/charts/electricity_use_history.png">
            <a:extLst>
              <a:ext uri="{FF2B5EF4-FFF2-40B4-BE49-F238E27FC236}">
                <a16:creationId xmlns:a16="http://schemas.microsoft.com/office/drawing/2014/main" id="{5C5C8451-FF43-44EC-829E-1E0AF4DDF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45" y="198437"/>
            <a:ext cx="5127063"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7F4734-6DEA-4D63-8783-6EE4B1B05DD1}"/>
              </a:ext>
            </a:extLst>
          </p:cNvPr>
          <p:cNvSpPr/>
          <p:nvPr/>
        </p:nvSpPr>
        <p:spPr>
          <a:xfrm>
            <a:off x="4860644" y="427037"/>
            <a:ext cx="5486400" cy="2123658"/>
          </a:xfrm>
          <a:prstGeom prst="rect">
            <a:avLst/>
          </a:prstGeom>
        </p:spPr>
        <p:txBody>
          <a:bodyPr wrap="square">
            <a:spAutoFit/>
          </a:bodyPr>
          <a:lstStyle/>
          <a:p>
            <a:pPr>
              <a:spcBef>
                <a:spcPts val="0"/>
              </a:spcBef>
            </a:pPr>
            <a:r>
              <a:rPr lang="en-US" sz="2200" b="1" dirty="0">
                <a:solidFill>
                  <a:srgbClr val="000000"/>
                </a:solidFill>
                <a:latin typeface="Arial" panose="020B0604020202020204" pitchFamily="34" charset="0"/>
              </a:rPr>
              <a:t>Sales of electricity </a:t>
            </a:r>
            <a:r>
              <a:rPr lang="en-US" sz="2200" dirty="0">
                <a:solidFill>
                  <a:srgbClr val="000000"/>
                </a:solidFill>
                <a:latin typeface="Arial" panose="020B0604020202020204" pitchFamily="34" charset="0"/>
              </a:rPr>
              <a:t>in 2018 were:</a:t>
            </a:r>
          </a:p>
          <a:p>
            <a:pPr>
              <a:buFont typeface="Arial" panose="020B0604020202020204" pitchFamily="34" charset="0"/>
              <a:buChar char="•"/>
            </a:pPr>
            <a:r>
              <a:rPr lang="en-US" sz="2200" b="1" dirty="0">
                <a:solidFill>
                  <a:srgbClr val="000000"/>
                </a:solidFill>
                <a:latin typeface="Arial" panose="020B0604020202020204" pitchFamily="34" charset="0"/>
              </a:rPr>
              <a:t>Residential - 1.46 trillion kWh: 38.5%</a:t>
            </a:r>
          </a:p>
          <a:p>
            <a:pPr>
              <a:buFont typeface="Arial" panose="020B0604020202020204" pitchFamily="34" charset="0"/>
              <a:buChar char="•"/>
            </a:pPr>
            <a:r>
              <a:rPr lang="en-US" sz="2200" dirty="0">
                <a:solidFill>
                  <a:srgbClr val="000000"/>
                </a:solidFill>
                <a:latin typeface="Arial" panose="020B0604020202020204" pitchFamily="34" charset="0"/>
              </a:rPr>
              <a:t>Commercial - 1.38 trillion kWh: 36.2%</a:t>
            </a:r>
          </a:p>
          <a:p>
            <a:pPr>
              <a:buFont typeface="Arial" panose="020B0604020202020204" pitchFamily="34" charset="0"/>
              <a:buChar char="•"/>
            </a:pPr>
            <a:r>
              <a:rPr lang="en-US" sz="2200" dirty="0">
                <a:solidFill>
                  <a:srgbClr val="000000"/>
                </a:solidFill>
                <a:latin typeface="Arial" panose="020B0604020202020204" pitchFamily="34" charset="0"/>
              </a:rPr>
              <a:t>Industrial - 0.95 trillion kWh: 25.1%</a:t>
            </a:r>
          </a:p>
          <a:p>
            <a:pPr>
              <a:buFont typeface="Arial" panose="020B0604020202020204" pitchFamily="34" charset="0"/>
              <a:buChar char="•"/>
            </a:pPr>
            <a:r>
              <a:rPr lang="en-US" sz="2200" dirty="0">
                <a:solidFill>
                  <a:srgbClr val="000000"/>
                </a:solidFill>
                <a:latin typeface="Arial" panose="020B0604020202020204" pitchFamily="34" charset="0"/>
              </a:rPr>
              <a:t>Transportation - 0.01 trillion kWh:0.2% (mostly to public transit systems)</a:t>
            </a:r>
          </a:p>
        </p:txBody>
      </p:sp>
      <p:sp>
        <p:nvSpPr>
          <p:cNvPr id="6" name="Rectangle 5">
            <a:extLst>
              <a:ext uri="{FF2B5EF4-FFF2-40B4-BE49-F238E27FC236}">
                <a16:creationId xmlns:a16="http://schemas.microsoft.com/office/drawing/2014/main" id="{A8B24B74-2A5C-43BE-B0DA-188ACB3CDB90}"/>
              </a:ext>
            </a:extLst>
          </p:cNvPr>
          <p:cNvSpPr/>
          <p:nvPr/>
        </p:nvSpPr>
        <p:spPr>
          <a:xfrm>
            <a:off x="5412708" y="3398837"/>
            <a:ext cx="4382272" cy="3724096"/>
          </a:xfrm>
          <a:prstGeom prst="rect">
            <a:avLst/>
          </a:prstGeom>
        </p:spPr>
        <p:txBody>
          <a:bodyPr wrap="square">
            <a:spAutoFit/>
          </a:bodyPr>
          <a:lstStyle/>
          <a:p>
            <a:pPr>
              <a:spcAft>
                <a:spcPts val="0"/>
              </a:spcAft>
            </a:pPr>
            <a:r>
              <a:rPr lang="en-US" b="1" dirty="0">
                <a:solidFill>
                  <a:srgbClr val="000000"/>
                </a:solidFill>
                <a:latin typeface="Arial" panose="020B0604020202020204" pitchFamily="34" charset="0"/>
              </a:rPr>
              <a:t>Cooling accounts for the largest share of annual U.S. residential sector electricity consumption in 2018</a:t>
            </a:r>
          </a:p>
          <a:p>
            <a:pPr>
              <a:spcBef>
                <a:spcPts val="0"/>
              </a:spcBef>
            </a:pPr>
            <a:r>
              <a:rPr lang="en-US" sz="1600" dirty="0">
                <a:solidFill>
                  <a:srgbClr val="000000"/>
                </a:solidFill>
                <a:latin typeface="Arial" panose="020B0604020202020204" pitchFamily="34" charset="0"/>
              </a:rPr>
              <a:t>-</a:t>
            </a:r>
            <a:r>
              <a:rPr lang="en-US" sz="2000" dirty="0">
                <a:solidFill>
                  <a:srgbClr val="000000"/>
                </a:solidFill>
                <a:latin typeface="Arial" panose="020B0604020202020204" pitchFamily="34" charset="0"/>
              </a:rPr>
              <a:t>fans and A/C for cooling homes - largest use of residential electricity.</a:t>
            </a:r>
          </a:p>
          <a:p>
            <a:pPr>
              <a:spcBef>
                <a:spcPts val="0"/>
              </a:spcBef>
            </a:pPr>
            <a:r>
              <a:rPr lang="en-US" sz="2000" dirty="0">
                <a:solidFill>
                  <a:srgbClr val="000000"/>
                </a:solidFill>
                <a:latin typeface="Arial" panose="020B0604020202020204" pitchFamily="34" charset="0"/>
              </a:rPr>
              <a:t> </a:t>
            </a:r>
          </a:p>
          <a:p>
            <a:pPr>
              <a:spcBef>
                <a:spcPts val="0"/>
              </a:spcBef>
            </a:pPr>
            <a:r>
              <a:rPr lang="en-US" sz="2000" dirty="0">
                <a:solidFill>
                  <a:srgbClr val="000000"/>
                </a:solidFill>
                <a:latin typeface="Arial" panose="020B0604020202020204" pitchFamily="34" charset="0"/>
              </a:rPr>
              <a:t>The major uses of residential electricity :</a:t>
            </a:r>
          </a:p>
          <a:p>
            <a:pPr>
              <a:buFont typeface="Arial" panose="020B0604020202020204" pitchFamily="34" charset="0"/>
              <a:buChar char="•"/>
            </a:pPr>
            <a:r>
              <a:rPr lang="en-US" sz="2000" dirty="0">
                <a:solidFill>
                  <a:srgbClr val="000000"/>
                </a:solidFill>
                <a:latin typeface="Arial" panose="020B0604020202020204" pitchFamily="34" charset="0"/>
              </a:rPr>
              <a:t>Cooling/air conditioning—14.7%</a:t>
            </a:r>
          </a:p>
          <a:p>
            <a:pPr>
              <a:buFont typeface="Arial" panose="020B0604020202020204" pitchFamily="34" charset="0"/>
              <a:buChar char="•"/>
            </a:pPr>
            <a:r>
              <a:rPr lang="en-US" sz="2000" dirty="0">
                <a:solidFill>
                  <a:srgbClr val="000000"/>
                </a:solidFill>
                <a:latin typeface="Arial" panose="020B0604020202020204" pitchFamily="34" charset="0"/>
              </a:rPr>
              <a:t>Space heating—14.2%</a:t>
            </a:r>
          </a:p>
        </p:txBody>
      </p:sp>
      <p:sp>
        <p:nvSpPr>
          <p:cNvPr id="7" name="TextBox 6">
            <a:extLst>
              <a:ext uri="{FF2B5EF4-FFF2-40B4-BE49-F238E27FC236}">
                <a16:creationId xmlns:a16="http://schemas.microsoft.com/office/drawing/2014/main" id="{D5765541-B128-484D-BF25-AAD31B330994}"/>
              </a:ext>
            </a:extLst>
          </p:cNvPr>
          <p:cNvSpPr txBox="1"/>
          <p:nvPr/>
        </p:nvSpPr>
        <p:spPr>
          <a:xfrm>
            <a:off x="620712" y="5792113"/>
            <a:ext cx="3581400" cy="830997"/>
          </a:xfrm>
          <a:prstGeom prst="rect">
            <a:avLst/>
          </a:prstGeom>
          <a:noFill/>
        </p:spPr>
        <p:txBody>
          <a:bodyPr wrap="square" rtlCol="0">
            <a:spAutoFit/>
          </a:bodyPr>
          <a:lstStyle/>
          <a:p>
            <a:r>
              <a:rPr lang="en-US" dirty="0"/>
              <a:t>In  late 1970s, about ½ the energy consumed today.</a:t>
            </a:r>
          </a:p>
        </p:txBody>
      </p:sp>
    </p:spTree>
    <p:extLst>
      <p:ext uri="{BB962C8B-B14F-4D97-AF65-F5344CB8AC3E}">
        <p14:creationId xmlns:p14="http://schemas.microsoft.com/office/powerpoint/2010/main" val="243433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05DEE822-CA90-45E9-BF16-0FC821797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 y="365124"/>
            <a:ext cx="4438427" cy="35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
            <a:extLst>
              <a:ext uri="{FF2B5EF4-FFF2-40B4-BE49-F238E27FC236}">
                <a16:creationId xmlns:a16="http://schemas.microsoft.com/office/drawing/2014/main" id="{55666B4C-77EC-47DE-88D8-D2100D171DDC}"/>
              </a:ext>
            </a:extLst>
          </p:cNvPr>
          <p:cNvSpPr txBox="1">
            <a:spLocks noChangeArrowheads="1"/>
          </p:cNvSpPr>
          <p:nvPr/>
        </p:nvSpPr>
        <p:spPr bwMode="auto">
          <a:xfrm>
            <a:off x="4326917" y="1112837"/>
            <a:ext cx="55625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a:latin typeface="Verdana" panose="020B0604030504040204" pitchFamily="34" charset="0"/>
                <a:ea typeface="Verdana" panose="020B0604030504040204" pitchFamily="34" charset="0"/>
              </a:rPr>
              <a:t>- Coal’s decline and NG and VRE’s expansion, altered ways grid operators have handled routine days and emergencies for decades; planning and operating responses are essential. </a:t>
            </a:r>
          </a:p>
          <a:p>
            <a:endParaRPr lang="en-US" altLang="en-US" b="1"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A0AD69DA-5D28-4B2A-BE06-CC3C8560941F}"/>
              </a:ext>
            </a:extLst>
          </p:cNvPr>
          <p:cNvSpPr txBox="1"/>
          <p:nvPr/>
        </p:nvSpPr>
        <p:spPr>
          <a:xfrm>
            <a:off x="925512" y="4313237"/>
            <a:ext cx="8000999" cy="1569660"/>
          </a:xfrm>
          <a:prstGeom prst="rect">
            <a:avLst/>
          </a:prstGeom>
          <a:noFill/>
        </p:spPr>
        <p:txBody>
          <a:bodyPr wrap="square" rtlCol="0">
            <a:spAutoFit/>
          </a:bodyPr>
          <a:lstStyle/>
          <a:p>
            <a:r>
              <a:rPr lang="en-US" altLang="en-US" b="1" dirty="0">
                <a:latin typeface="Verdana" panose="020B0604030504040204" pitchFamily="34" charset="0"/>
                <a:ea typeface="Verdana" panose="020B0604030504040204" pitchFamily="34" charset="0"/>
              </a:rPr>
              <a:t>- Report notes primary task is correct mix of generation and grid support systems to meet projected threats and challenges.  Coal will continue be part of mix, albeit smaller.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B8390-80A0-4696-BFE8-6B579AA8C52A}"/>
              </a:ext>
            </a:extLst>
          </p:cNvPr>
          <p:cNvPicPr>
            <a:picLocks noChangeAspect="1"/>
          </p:cNvPicPr>
          <p:nvPr/>
        </p:nvPicPr>
        <p:blipFill rotWithShape="1">
          <a:blip r:embed="rId3"/>
          <a:srcRect t="30771" r="42585" b="5761"/>
          <a:stretch/>
        </p:blipFill>
        <p:spPr>
          <a:xfrm>
            <a:off x="239712" y="2761071"/>
            <a:ext cx="8628786" cy="3810000"/>
          </a:xfrm>
          <a:prstGeom prst="rect">
            <a:avLst/>
          </a:prstGeom>
        </p:spPr>
      </p:pic>
      <p:sp>
        <p:nvSpPr>
          <p:cNvPr id="3" name="TextBox 2">
            <a:extLst>
              <a:ext uri="{FF2B5EF4-FFF2-40B4-BE49-F238E27FC236}">
                <a16:creationId xmlns:a16="http://schemas.microsoft.com/office/drawing/2014/main" id="{F1FCB18D-10ED-4A53-BAA7-A4C76B1DFD8E}"/>
              </a:ext>
            </a:extLst>
          </p:cNvPr>
          <p:cNvSpPr txBox="1"/>
          <p:nvPr/>
        </p:nvSpPr>
        <p:spPr>
          <a:xfrm>
            <a:off x="468312" y="579437"/>
            <a:ext cx="8763000" cy="2062103"/>
          </a:xfrm>
          <a:prstGeom prst="rect">
            <a:avLst/>
          </a:prstGeom>
          <a:noFill/>
        </p:spPr>
        <p:txBody>
          <a:bodyPr wrap="square" rtlCol="0">
            <a:spAutoFit/>
          </a:bodyPr>
          <a:lstStyle/>
          <a:p>
            <a:r>
              <a:rPr lang="en-US" sz="3200" b="1" dirty="0">
                <a:latin typeface="Malgun Gothic" panose="020B0503020000020004" pitchFamily="34" charset="-127"/>
                <a:ea typeface="Malgun Gothic" panose="020B0503020000020004" pitchFamily="34" charset="-127"/>
              </a:rPr>
              <a:t>Retirement of Coal units may be largely a cost issue but also an environmental issue as plants strive to meet: </a:t>
            </a:r>
          </a:p>
          <a:p>
            <a:endParaRPr lang="en-US" sz="3200" dirty="0">
              <a:latin typeface="Malgun Gothic" panose="020B0503020000020004" pitchFamily="34" charset="-127"/>
              <a:ea typeface="Malgun Gothic" panose="020B0503020000020004" pitchFamily="34" charset="-127"/>
            </a:endParaRPr>
          </a:p>
        </p:txBody>
      </p:sp>
      <p:sp>
        <p:nvSpPr>
          <p:cNvPr id="4" name="TextBox 3">
            <a:extLst>
              <a:ext uri="{FF2B5EF4-FFF2-40B4-BE49-F238E27FC236}">
                <a16:creationId xmlns:a16="http://schemas.microsoft.com/office/drawing/2014/main" id="{C518B863-1E9D-4821-8EC9-63CFFD9D3FD0}"/>
              </a:ext>
            </a:extLst>
          </p:cNvPr>
          <p:cNvSpPr txBox="1"/>
          <p:nvPr/>
        </p:nvSpPr>
        <p:spPr>
          <a:xfrm flipH="1">
            <a:off x="8755757" y="4102160"/>
            <a:ext cx="718804" cy="461665"/>
          </a:xfrm>
          <a:prstGeom prst="rect">
            <a:avLst/>
          </a:prstGeom>
          <a:noFill/>
        </p:spPr>
        <p:txBody>
          <a:bodyPr wrap="square" rtlCol="0">
            <a:spAutoFit/>
          </a:bodyPr>
          <a:lstStyle/>
          <a:p>
            <a:r>
              <a:rPr lang="en-US" dirty="0">
                <a:latin typeface="Abadi" panose="020B0604020202020204" pitchFamily="34" charset="0"/>
              </a:rPr>
              <a:t>ds.</a:t>
            </a:r>
          </a:p>
        </p:txBody>
      </p:sp>
      <p:sp>
        <p:nvSpPr>
          <p:cNvPr id="5" name="TextBox 4">
            <a:extLst>
              <a:ext uri="{FF2B5EF4-FFF2-40B4-BE49-F238E27FC236}">
                <a16:creationId xmlns:a16="http://schemas.microsoft.com/office/drawing/2014/main" id="{3723C3B7-7339-4265-8610-CA200CAF385D}"/>
              </a:ext>
            </a:extLst>
          </p:cNvPr>
          <p:cNvSpPr txBox="1"/>
          <p:nvPr/>
        </p:nvSpPr>
        <p:spPr>
          <a:xfrm>
            <a:off x="620712" y="2299406"/>
            <a:ext cx="9459913" cy="461665"/>
          </a:xfrm>
          <a:prstGeom prst="rect">
            <a:avLst/>
          </a:prstGeom>
          <a:noFill/>
        </p:spPr>
        <p:txBody>
          <a:bodyPr wrap="square" rtlCol="0">
            <a:spAutoFit/>
          </a:bodyPr>
          <a:lstStyle/>
          <a:p>
            <a:r>
              <a:rPr lang="en-US" dirty="0"/>
              <a:t>-    </a:t>
            </a:r>
            <a:r>
              <a:rPr lang="en-US" dirty="0">
                <a:latin typeface="Arial" panose="020B0604020202020204" pitchFamily="34" charset="0"/>
                <a:cs typeface="Arial" panose="020B0604020202020204" pitchFamily="34" charset="0"/>
              </a:rPr>
              <a:t>Affordable Clean Energy Plan (</a:t>
            </a:r>
            <a:r>
              <a:rPr lang="en-US" sz="1800" dirty="0">
                <a:latin typeface="Arial" panose="020B0604020202020204" pitchFamily="34" charset="0"/>
                <a:cs typeface="Arial" panose="020B0604020202020204" pitchFamily="34" charset="0"/>
              </a:rPr>
              <a:t>Proposed 2018-19) (re-write of CPP by EPA) </a:t>
            </a:r>
          </a:p>
        </p:txBody>
      </p:sp>
      <p:sp>
        <p:nvSpPr>
          <p:cNvPr id="6" name="TextBox 5">
            <a:extLst>
              <a:ext uri="{FF2B5EF4-FFF2-40B4-BE49-F238E27FC236}">
                <a16:creationId xmlns:a16="http://schemas.microsoft.com/office/drawing/2014/main" id="{0205AA55-16FE-4373-BA86-DDABF75ED9AA}"/>
              </a:ext>
            </a:extLst>
          </p:cNvPr>
          <p:cNvSpPr txBox="1"/>
          <p:nvPr/>
        </p:nvSpPr>
        <p:spPr>
          <a:xfrm>
            <a:off x="2525712" y="7221121"/>
            <a:ext cx="7557453" cy="338554"/>
          </a:xfrm>
          <a:prstGeom prst="rect">
            <a:avLst/>
          </a:prstGeom>
          <a:noFill/>
        </p:spPr>
        <p:txBody>
          <a:bodyPr wrap="none" rtlCol="0">
            <a:spAutoFit/>
          </a:bodyPr>
          <a:lstStyle/>
          <a:p>
            <a:r>
              <a:rPr lang="en-US" sz="1600" dirty="0">
                <a:latin typeface="Malgun Gothic" panose="020B0503020000020004" pitchFamily="34" charset="-127"/>
                <a:ea typeface="Malgun Gothic" panose="020B0503020000020004" pitchFamily="34" charset="-127"/>
              </a:rPr>
              <a:t>T. Hewson, Energy Ventures Analysis, June 2016 in DOE Staff report, Aug 2017.</a:t>
            </a:r>
          </a:p>
        </p:txBody>
      </p:sp>
    </p:spTree>
    <p:extLst>
      <p:ext uri="{BB962C8B-B14F-4D97-AF65-F5344CB8AC3E}">
        <p14:creationId xmlns:p14="http://schemas.microsoft.com/office/powerpoint/2010/main" val="311309772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msgothic"/>
      </a:majorFont>
      <a:minorFont>
        <a:latin typeface="Times New Roman"/>
        <a:ea typeface=""/>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6032</TotalTime>
  <Words>2552</Words>
  <Application>Microsoft Office PowerPoint</Application>
  <PresentationFormat>Custom</PresentationFormat>
  <Paragraphs>236</Paragraphs>
  <Slides>28</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Malgun Gothic</vt:lpstr>
      <vt:lpstr>Abadi</vt:lpstr>
      <vt:lpstr>Arial</vt:lpstr>
      <vt:lpstr>msgothic</vt:lpstr>
      <vt:lpstr>Noto Sans</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Energy Growth and Mining Will Continue: Fueled in part by Electric Vehicles (EV)</vt:lpstr>
      <vt:lpstr>Energy:  Managed Charging (MC)</vt:lpstr>
      <vt:lpstr>Energy for EV – renewable but Construction of EV will also require Energy</vt:lpstr>
      <vt:lpstr>Electric Vehicle – Metals and Mining</vt:lpstr>
      <vt:lpstr>Mining and Energy bring us back to Reclamation</vt:lpstr>
      <vt:lpstr>PowerPoint Presentation</vt:lpstr>
      <vt:lpstr>PowerPoint Presentation</vt:lpstr>
      <vt:lpstr>Reclamation:  An Integral Component of Land Disturbance</vt:lpstr>
      <vt:lpstr>Land Reclamation is key to Environmental Preservation:</vt:lpstr>
      <vt:lpstr>But Reclamation includes other Rs!  </vt:lpstr>
      <vt:lpstr>ASMR Strategic Plan</vt:lpstr>
      <vt:lpstr>Goals identified to address SWOT</vt:lpstr>
      <vt:lpstr>Goals identified to address SWOT</vt:lpstr>
      <vt:lpstr>The Society would Continue to Seek and Encourage our Four Prongs of Support</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GEIDEL, GWEN</dc:creator>
  <cp:lastModifiedBy>Rev 1</cp:lastModifiedBy>
  <cp:revision>202</cp:revision>
  <cp:lastPrinted>2018-08-21T13:18:13Z</cp:lastPrinted>
  <dcterms:modified xsi:type="dcterms:W3CDTF">2019-06-04T05:28:32Z</dcterms:modified>
</cp:coreProperties>
</file>