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883" autoAdjust="0"/>
  </p:normalViewPr>
  <p:slideViewPr>
    <p:cSldViewPr snapToGrid="0">
      <p:cViewPr varScale="1">
        <p:scale>
          <a:sx n="63" d="100"/>
          <a:sy n="63" d="100"/>
        </p:scale>
        <p:origin x="804" y="6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75BBE5-8CCB-4616-B8EA-D98C1C408EA4}" type="datetimeFigureOut">
              <a:rPr lang="en-US" smtClean="0"/>
              <a:t>6/4/2019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E4A38F-A3D1-4F72-A554-7B6645C49135}" type="slidenum">
              <a:rPr lang="en-US" smtClean="0"/>
              <a:t>‹#›</a:t>
            </a:fld>
            <a:endParaRPr lang="en-US"/>
          </a:p>
        </p:txBody>
      </p:sp>
    </p:spTree>
    <p:extLst>
      <p:ext uri="{BB962C8B-B14F-4D97-AF65-F5344CB8AC3E}">
        <p14:creationId xmlns:p14="http://schemas.microsoft.com/office/powerpoint/2010/main" val="2773274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1-ASMR – no longer associated with mining:  </a:t>
            </a:r>
            <a:r>
              <a:rPr lang="en-US" sz="1200" b="0" i="0" kern="1200" dirty="0">
                <a:solidFill>
                  <a:schemeClr val="tx1"/>
                </a:solidFill>
                <a:effectLst/>
                <a:latin typeface="+mn-lt"/>
                <a:ea typeface="+mn-ea"/>
                <a:cs typeface="+mn-cs"/>
              </a:rPr>
              <a:t>Autonomous sensory meridian response (</a:t>
            </a:r>
            <a:r>
              <a:rPr lang="en-US" sz="1200" b="1" i="0" kern="1200" dirty="0">
                <a:solidFill>
                  <a:schemeClr val="tx1"/>
                </a:solidFill>
                <a:effectLst/>
                <a:latin typeface="+mn-lt"/>
                <a:ea typeface="+mn-ea"/>
                <a:cs typeface="+mn-cs"/>
              </a:rPr>
              <a:t>ASMR</a:t>
            </a:r>
            <a:r>
              <a:rPr lang="en-US" sz="1200" b="0" i="0" kern="1200" dirty="0">
                <a:solidFill>
                  <a:schemeClr val="tx1"/>
                </a:solidFill>
                <a:effectLst/>
                <a:latin typeface="+mn-lt"/>
                <a:ea typeface="+mn-ea"/>
                <a:cs typeface="+mn-cs"/>
              </a:rPr>
              <a:t>) (describes a feeling of euphoric tingling and relaxation)</a:t>
            </a:r>
          </a:p>
          <a:p>
            <a:r>
              <a:rPr lang="en-US" sz="1200" b="0" i="0" kern="1200" dirty="0">
                <a:solidFill>
                  <a:schemeClr val="tx1"/>
                </a:solidFill>
                <a:effectLst/>
                <a:latin typeface="+mn-lt"/>
                <a:ea typeface="+mn-ea"/>
                <a:cs typeface="+mn-cs"/>
              </a:rPr>
              <a:t>2- Purpose: As a non-profit organization, the purpose of ASMR is to encourage and assist any agency,</a:t>
            </a:r>
          </a:p>
          <a:p>
            <a:r>
              <a:rPr lang="en-US" sz="1200" b="0" i="0" kern="1200" dirty="0">
                <a:solidFill>
                  <a:schemeClr val="tx1"/>
                </a:solidFill>
                <a:effectLst/>
                <a:latin typeface="+mn-lt"/>
                <a:ea typeface="+mn-ea"/>
                <a:cs typeface="+mn-cs"/>
              </a:rPr>
              <a:t>institution, organization, or individual in efforts to reestablish, enhance, or protect our natural</a:t>
            </a:r>
          </a:p>
          <a:p>
            <a:r>
              <a:rPr lang="en-US" sz="1200" b="0" i="0" kern="1200" dirty="0">
                <a:solidFill>
                  <a:schemeClr val="tx1"/>
                </a:solidFill>
                <a:effectLst/>
                <a:latin typeface="+mn-lt"/>
                <a:ea typeface="+mn-ea"/>
                <a:cs typeface="+mn-cs"/>
              </a:rPr>
              <a:t>resources disturbed by mining or other human activities, or by disturbance through natural</a:t>
            </a:r>
          </a:p>
          <a:p>
            <a:r>
              <a:rPr lang="en-US" sz="1200" b="0" i="0" kern="1200" dirty="0">
                <a:solidFill>
                  <a:schemeClr val="tx1"/>
                </a:solidFill>
                <a:effectLst/>
                <a:latin typeface="+mn-lt"/>
                <a:ea typeface="+mn-ea"/>
                <a:cs typeface="+mn-cs"/>
              </a:rPr>
              <a:t>events.</a:t>
            </a:r>
          </a:p>
          <a:p>
            <a:endParaRPr lang="en-US" dirty="0"/>
          </a:p>
        </p:txBody>
      </p:sp>
      <p:sp>
        <p:nvSpPr>
          <p:cNvPr id="4" name="Slide Number Placeholder 3"/>
          <p:cNvSpPr>
            <a:spLocks noGrp="1"/>
          </p:cNvSpPr>
          <p:nvPr>
            <p:ph type="sldNum" sz="quarter" idx="5"/>
          </p:nvPr>
        </p:nvSpPr>
        <p:spPr/>
        <p:txBody>
          <a:bodyPr/>
          <a:lstStyle/>
          <a:p>
            <a:fld id="{F0E4A38F-A3D1-4F72-A554-7B6645C49135}" type="slidenum">
              <a:rPr lang="en-US" smtClean="0"/>
              <a:t>3</a:t>
            </a:fld>
            <a:endParaRPr lang="en-US"/>
          </a:p>
        </p:txBody>
      </p:sp>
    </p:spTree>
    <p:extLst>
      <p:ext uri="{BB962C8B-B14F-4D97-AF65-F5344CB8AC3E}">
        <p14:creationId xmlns:p14="http://schemas.microsoft.com/office/powerpoint/2010/main" val="1315170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NEC discussed and reviewed 13 suggested names </a:t>
            </a:r>
            <a:r>
              <a:rPr lang="en-US"/>
              <a:t>and narrowed to 2. </a:t>
            </a:r>
          </a:p>
        </p:txBody>
      </p:sp>
      <p:sp>
        <p:nvSpPr>
          <p:cNvPr id="4" name="Slide Number Placeholder 3"/>
          <p:cNvSpPr>
            <a:spLocks noGrp="1"/>
          </p:cNvSpPr>
          <p:nvPr>
            <p:ph type="sldNum" sz="quarter" idx="5"/>
          </p:nvPr>
        </p:nvSpPr>
        <p:spPr/>
        <p:txBody>
          <a:bodyPr/>
          <a:lstStyle/>
          <a:p>
            <a:fld id="{F0E4A38F-A3D1-4F72-A554-7B6645C49135}" type="slidenum">
              <a:rPr lang="en-US" smtClean="0"/>
              <a:t>4</a:t>
            </a:fld>
            <a:endParaRPr lang="en-US"/>
          </a:p>
        </p:txBody>
      </p:sp>
    </p:spTree>
    <p:extLst>
      <p:ext uri="{BB962C8B-B14F-4D97-AF65-F5344CB8AC3E}">
        <p14:creationId xmlns:p14="http://schemas.microsoft.com/office/powerpoint/2010/main" val="3606543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6/4/2019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6/4/2019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6/4/2019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6/4/2019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6/4/2019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6/4/2019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6/4/2019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6/4/2019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6/4/2019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6/4/2019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64DC313-21A1-47D7-A5FF-05BB6125CF19}"/>
              </a:ext>
            </a:extLst>
          </p:cNvPr>
          <p:cNvSpPr>
            <a:spLocks noGrp="1"/>
          </p:cNvSpPr>
          <p:nvPr>
            <p:ph type="title"/>
          </p:nvPr>
        </p:nvSpPr>
        <p:spPr/>
        <p:txBody>
          <a:bodyPr/>
          <a:lstStyle/>
          <a:p>
            <a:r>
              <a:rPr lang="en-US" b="1" dirty="0"/>
              <a:t>ASMR Annual Meeting</a:t>
            </a:r>
          </a:p>
        </p:txBody>
      </p:sp>
      <p:sp>
        <p:nvSpPr>
          <p:cNvPr id="5" name="Content Placeholder 4">
            <a:extLst>
              <a:ext uri="{FF2B5EF4-FFF2-40B4-BE49-F238E27FC236}">
                <a16:creationId xmlns:a16="http://schemas.microsoft.com/office/drawing/2014/main" id="{545EB892-4A30-4EF3-BA96-F2301D17FBDD}"/>
              </a:ext>
            </a:extLst>
          </p:cNvPr>
          <p:cNvSpPr>
            <a:spLocks noGrp="1"/>
          </p:cNvSpPr>
          <p:nvPr>
            <p:ph idx="1"/>
          </p:nvPr>
        </p:nvSpPr>
        <p:spPr>
          <a:xfrm>
            <a:off x="1104293" y="1694699"/>
            <a:ext cx="9404723" cy="4574021"/>
          </a:xfrm>
        </p:spPr>
        <p:txBody>
          <a:bodyPr>
            <a:normAutofit/>
          </a:bodyPr>
          <a:lstStyle/>
          <a:p>
            <a:r>
              <a:rPr lang="en-US" sz="3200" dirty="0"/>
              <a:t>Strategic Plan adopted by NEC in Dec 2018.</a:t>
            </a:r>
          </a:p>
          <a:p>
            <a:r>
              <a:rPr lang="en-US" sz="3200" dirty="0"/>
              <a:t>As we near our 50</a:t>
            </a:r>
            <a:r>
              <a:rPr lang="en-US" sz="3200" baseline="30000" dirty="0"/>
              <a:t>th</a:t>
            </a:r>
            <a:r>
              <a:rPr lang="en-US" sz="3200" dirty="0"/>
              <a:t> anniversary, time to look at history, evaluate current issues, and plan for the future.</a:t>
            </a:r>
          </a:p>
          <a:p>
            <a:r>
              <a:rPr lang="en-US" sz="3200" dirty="0"/>
              <a:t>Many strengths, some weaknesses, always threats, but also opportunities.</a:t>
            </a:r>
          </a:p>
          <a:p>
            <a:pPr marL="0" indent="0">
              <a:buNone/>
            </a:pPr>
            <a:endParaRPr lang="en-US" sz="3200" dirty="0"/>
          </a:p>
          <a:p>
            <a:r>
              <a:rPr lang="en-US" sz="2400" dirty="0"/>
              <a:t>Copy of Strategic Plan on YAPP – under “more”, scroll to SP</a:t>
            </a:r>
          </a:p>
        </p:txBody>
      </p:sp>
    </p:spTree>
    <p:extLst>
      <p:ext uri="{BB962C8B-B14F-4D97-AF65-F5344CB8AC3E}">
        <p14:creationId xmlns:p14="http://schemas.microsoft.com/office/powerpoint/2010/main" val="4052822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AEEDF-EC43-4540-9989-0E400D27C221}"/>
              </a:ext>
            </a:extLst>
          </p:cNvPr>
          <p:cNvSpPr>
            <a:spLocks noGrp="1"/>
          </p:cNvSpPr>
          <p:nvPr>
            <p:ph type="title"/>
          </p:nvPr>
        </p:nvSpPr>
        <p:spPr/>
        <p:txBody>
          <a:bodyPr/>
          <a:lstStyle/>
          <a:p>
            <a:r>
              <a:rPr lang="en-US" dirty="0"/>
              <a:t>Focus of Society:</a:t>
            </a:r>
          </a:p>
        </p:txBody>
      </p:sp>
      <p:sp>
        <p:nvSpPr>
          <p:cNvPr id="3" name="Content Placeholder 2">
            <a:extLst>
              <a:ext uri="{FF2B5EF4-FFF2-40B4-BE49-F238E27FC236}">
                <a16:creationId xmlns:a16="http://schemas.microsoft.com/office/drawing/2014/main" id="{08081280-1CB0-4E30-B6F9-7CDFF51631FD}"/>
              </a:ext>
            </a:extLst>
          </p:cNvPr>
          <p:cNvSpPr>
            <a:spLocks noGrp="1"/>
          </p:cNvSpPr>
          <p:nvPr>
            <p:ph idx="1"/>
          </p:nvPr>
        </p:nvSpPr>
        <p:spPr>
          <a:xfrm>
            <a:off x="1104293" y="1638138"/>
            <a:ext cx="8946541" cy="4195481"/>
          </a:xfrm>
        </p:spPr>
        <p:txBody>
          <a:bodyPr>
            <a:normAutofit/>
          </a:bodyPr>
          <a:lstStyle/>
          <a:p>
            <a:r>
              <a:rPr lang="en-US" sz="2800" dirty="0"/>
              <a:t>Industry focused for many years, but our Lessons Learned and Technologies Developed now cross many industries.</a:t>
            </a:r>
          </a:p>
          <a:p>
            <a:r>
              <a:rPr lang="en-US" sz="2800" dirty="0"/>
              <a:t>Our focus has shifted to the discipline in which we work: </a:t>
            </a:r>
            <a:r>
              <a:rPr lang="en-US" sz="2800" b="1" dirty="0"/>
              <a:t>reclamation science.</a:t>
            </a:r>
          </a:p>
          <a:p>
            <a:r>
              <a:rPr lang="en-US" sz="2800" b="1" dirty="0"/>
              <a:t> </a:t>
            </a:r>
            <a:r>
              <a:rPr lang="en-US" sz="2800" dirty="0"/>
              <a:t>A discipline focus expresses the depth and breadth of association and allows for growth. </a:t>
            </a:r>
          </a:p>
        </p:txBody>
      </p:sp>
    </p:spTree>
    <p:extLst>
      <p:ext uri="{BB962C8B-B14F-4D97-AF65-F5344CB8AC3E}">
        <p14:creationId xmlns:p14="http://schemas.microsoft.com/office/powerpoint/2010/main" val="56541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8707-865A-441A-BBD2-CA4407F7B787}"/>
              </a:ext>
            </a:extLst>
          </p:cNvPr>
          <p:cNvSpPr>
            <a:spLocks noGrp="1"/>
          </p:cNvSpPr>
          <p:nvPr>
            <p:ph type="title"/>
          </p:nvPr>
        </p:nvSpPr>
        <p:spPr/>
        <p:txBody>
          <a:bodyPr/>
          <a:lstStyle/>
          <a:p>
            <a:r>
              <a:rPr lang="en-US" dirty="0"/>
              <a:t>Re-Branding:  NEC meeting 6/3/19</a:t>
            </a:r>
            <a:br>
              <a:rPr lang="en-US" dirty="0"/>
            </a:br>
            <a:endParaRPr lang="en-US" dirty="0"/>
          </a:p>
        </p:txBody>
      </p:sp>
      <p:sp>
        <p:nvSpPr>
          <p:cNvPr id="3" name="Content Placeholder 2">
            <a:extLst>
              <a:ext uri="{FF2B5EF4-FFF2-40B4-BE49-F238E27FC236}">
                <a16:creationId xmlns:a16="http://schemas.microsoft.com/office/drawing/2014/main" id="{81938C91-B350-4828-AFB5-B3D0BD0CD355}"/>
              </a:ext>
            </a:extLst>
          </p:cNvPr>
          <p:cNvSpPr>
            <a:spLocks noGrp="1"/>
          </p:cNvSpPr>
          <p:nvPr>
            <p:ph idx="1"/>
          </p:nvPr>
        </p:nvSpPr>
        <p:spPr>
          <a:xfrm>
            <a:off x="1001712" y="1707478"/>
            <a:ext cx="9534208" cy="4195481"/>
          </a:xfrm>
        </p:spPr>
        <p:txBody>
          <a:bodyPr>
            <a:normAutofit/>
          </a:bodyPr>
          <a:lstStyle/>
          <a:p>
            <a:r>
              <a:rPr lang="en-US" sz="3200" dirty="0"/>
              <a:t>To more effectively describe of our discipline</a:t>
            </a:r>
          </a:p>
          <a:p>
            <a:r>
              <a:rPr lang="en-US" sz="3200" dirty="0"/>
              <a:t>Improve our web identity (ASMR)</a:t>
            </a:r>
          </a:p>
          <a:p>
            <a:r>
              <a:rPr lang="en-US" sz="3200" dirty="0"/>
              <a:t>Incorporates our current By Laws’ purpose:</a:t>
            </a:r>
          </a:p>
          <a:p>
            <a:pPr marL="0" indent="0">
              <a:buNone/>
            </a:pPr>
            <a:r>
              <a:rPr lang="en-US" sz="3200" dirty="0"/>
              <a:t>	</a:t>
            </a:r>
            <a:r>
              <a:rPr lang="en-US" sz="2600" dirty="0"/>
              <a:t>encourage and assist any agency, institution, 	organization, or individual in efforts to reestablish, 	enhance, or protect our natural resources disturbed 	by mining or other human activities, or by disturbance 	through natural events.</a:t>
            </a:r>
          </a:p>
          <a:p>
            <a:pPr marL="0" indent="0">
              <a:buNone/>
            </a:pPr>
            <a:endParaRPr lang="en-US" sz="3200" dirty="0"/>
          </a:p>
          <a:p>
            <a:endParaRPr lang="en-US" sz="3200" dirty="0"/>
          </a:p>
          <a:p>
            <a:endParaRPr lang="en-US" sz="2800" dirty="0"/>
          </a:p>
        </p:txBody>
      </p:sp>
    </p:spTree>
    <p:extLst>
      <p:ext uri="{BB962C8B-B14F-4D97-AF65-F5344CB8AC3E}">
        <p14:creationId xmlns:p14="http://schemas.microsoft.com/office/powerpoint/2010/main" val="3838591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1909A-A39A-41EE-8AD9-C16243CF3E27}"/>
              </a:ext>
            </a:extLst>
          </p:cNvPr>
          <p:cNvSpPr>
            <a:spLocks noGrp="1"/>
          </p:cNvSpPr>
          <p:nvPr>
            <p:ph type="title"/>
          </p:nvPr>
        </p:nvSpPr>
        <p:spPr>
          <a:xfrm>
            <a:off x="528321" y="290158"/>
            <a:ext cx="9404723" cy="1400530"/>
          </a:xfrm>
        </p:spPr>
        <p:txBody>
          <a:bodyPr/>
          <a:lstStyle/>
          <a:p>
            <a:r>
              <a:rPr lang="en-US" dirty="0"/>
              <a:t>Proposed name change</a:t>
            </a:r>
          </a:p>
        </p:txBody>
      </p:sp>
      <p:sp>
        <p:nvSpPr>
          <p:cNvPr id="3" name="Content Placeholder 2">
            <a:extLst>
              <a:ext uri="{FF2B5EF4-FFF2-40B4-BE49-F238E27FC236}">
                <a16:creationId xmlns:a16="http://schemas.microsoft.com/office/drawing/2014/main" id="{C2B88F03-E62B-463C-B841-86CE3BC72F9F}"/>
              </a:ext>
            </a:extLst>
          </p:cNvPr>
          <p:cNvSpPr>
            <a:spLocks noGrp="1"/>
          </p:cNvSpPr>
          <p:nvPr>
            <p:ph idx="1"/>
          </p:nvPr>
        </p:nvSpPr>
        <p:spPr>
          <a:xfrm>
            <a:off x="528321" y="1168401"/>
            <a:ext cx="11017568" cy="5689600"/>
          </a:xfrm>
        </p:spPr>
        <p:txBody>
          <a:bodyPr>
            <a:normAutofit fontScale="77500" lnSpcReduction="20000"/>
          </a:bodyPr>
          <a:lstStyle/>
          <a:p>
            <a:pPr marL="0" indent="0">
              <a:buNone/>
            </a:pPr>
            <a:r>
              <a:rPr lang="en-US" sz="3600" b="1" dirty="0"/>
              <a:t>1)  American Society of Land Reclamation – ASLR</a:t>
            </a:r>
          </a:p>
          <a:p>
            <a:pPr marL="0" indent="0">
              <a:buNone/>
            </a:pPr>
            <a:endParaRPr lang="en-US" sz="3600" b="1" dirty="0"/>
          </a:p>
          <a:p>
            <a:pPr marL="0" indent="0">
              <a:buNone/>
            </a:pPr>
            <a:r>
              <a:rPr lang="en-US" sz="3600" b="1" dirty="0"/>
              <a:t>2) American Society of Environmental Reclamation - ASER</a:t>
            </a:r>
          </a:p>
          <a:p>
            <a:pPr marL="0" indent="0">
              <a:buNone/>
            </a:pPr>
            <a:endParaRPr lang="en-US" sz="3200" dirty="0"/>
          </a:p>
          <a:p>
            <a:pPr marL="0" indent="0">
              <a:buNone/>
            </a:pPr>
            <a:r>
              <a:rPr lang="en-US" sz="3200" dirty="0"/>
              <a:t>Next Steps</a:t>
            </a:r>
          </a:p>
          <a:p>
            <a:pPr marL="514350" indent="-514350">
              <a:buAutoNum type="alphaUcPeriod"/>
            </a:pPr>
            <a:r>
              <a:rPr lang="en-US" sz="3200" dirty="0"/>
              <a:t>Round table discussion – Paper/card on table.  Select the 1 name the table believes best reflects society (or could suggest alternate).  One name on card from table; can include rationale.  Turn in card.  </a:t>
            </a:r>
          </a:p>
          <a:p>
            <a:pPr marL="514350" indent="-514350">
              <a:buAutoNum type="alphaUcPeriod"/>
            </a:pPr>
            <a:r>
              <a:rPr lang="en-US" sz="3200" dirty="0"/>
              <a:t>TD divisions will discuss names, in addition to their other business topics and chairs report back to Chris Johnston, TD Rep/NEC.</a:t>
            </a:r>
          </a:p>
          <a:p>
            <a:pPr marL="514350" indent="-514350">
              <a:buAutoNum type="alphaUcPeriod"/>
            </a:pPr>
            <a:r>
              <a:rPr lang="en-US" sz="3200" dirty="0"/>
              <a:t>NEC will review results and will send out electronic vote to membership.</a:t>
            </a:r>
          </a:p>
          <a:p>
            <a:pPr marL="0" indent="0">
              <a:buNone/>
            </a:pPr>
            <a:endParaRPr lang="en-US" sz="3200" dirty="0"/>
          </a:p>
        </p:txBody>
      </p:sp>
    </p:spTree>
    <p:extLst>
      <p:ext uri="{BB962C8B-B14F-4D97-AF65-F5344CB8AC3E}">
        <p14:creationId xmlns:p14="http://schemas.microsoft.com/office/powerpoint/2010/main" val="4546636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57</TotalTime>
  <Words>274</Words>
  <Application>Microsoft Office PowerPoint</Application>
  <PresentationFormat>Widescreen</PresentationFormat>
  <Paragraphs>33</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Century Gothic</vt:lpstr>
      <vt:lpstr>Wingdings 3</vt:lpstr>
      <vt:lpstr>Ion</vt:lpstr>
      <vt:lpstr>ASMR Annual Meeting</vt:lpstr>
      <vt:lpstr>Focus of Society:</vt:lpstr>
      <vt:lpstr>Re-Branding:  NEC meeting 6/3/19 </vt:lpstr>
      <vt:lpstr>Proposed name change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ASMR Annual Meeting</dc:title>
  <dc:creator>Rev 1</dc:creator>
  <cp:lastModifiedBy>Rev 1</cp:lastModifiedBy>
  <cp:revision>7</cp:revision>
  <dcterms:created xsi:type="dcterms:W3CDTF">2019-06-04T05:31:15Z</dcterms:created>
  <dcterms:modified xsi:type="dcterms:W3CDTF">2019-06-04T06:28:52Z</dcterms:modified>
</cp:coreProperties>
</file>