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</p:sldMasterIdLst>
  <p:notesMasterIdLst>
    <p:notesMasterId r:id="rId29"/>
  </p:notesMasterIdLst>
  <p:sldIdLst>
    <p:sldId id="458" r:id="rId3"/>
    <p:sldId id="459" r:id="rId4"/>
    <p:sldId id="462" r:id="rId5"/>
    <p:sldId id="430" r:id="rId6"/>
    <p:sldId id="461" r:id="rId7"/>
    <p:sldId id="335" r:id="rId8"/>
    <p:sldId id="380" r:id="rId9"/>
    <p:sldId id="410" r:id="rId10"/>
    <p:sldId id="341" r:id="rId11"/>
    <p:sldId id="377" r:id="rId12"/>
    <p:sldId id="387" r:id="rId13"/>
    <p:sldId id="388" r:id="rId14"/>
    <p:sldId id="420" r:id="rId15"/>
    <p:sldId id="257" r:id="rId16"/>
    <p:sldId id="357" r:id="rId17"/>
    <p:sldId id="359" r:id="rId18"/>
    <p:sldId id="260" r:id="rId19"/>
    <p:sldId id="360" r:id="rId20"/>
    <p:sldId id="379" r:id="rId21"/>
    <p:sldId id="358" r:id="rId22"/>
    <p:sldId id="262" r:id="rId23"/>
    <p:sldId id="465" r:id="rId24"/>
    <p:sldId id="464" r:id="rId25"/>
    <p:sldId id="321" r:id="rId26"/>
    <p:sldId id="323" r:id="rId27"/>
    <p:sldId id="356" r:id="rId2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888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71231" autoAdjust="0"/>
  </p:normalViewPr>
  <p:slideViewPr>
    <p:cSldViewPr>
      <p:cViewPr varScale="1">
        <p:scale>
          <a:sx n="79" d="100"/>
          <a:sy n="79" d="100"/>
        </p:scale>
        <p:origin x="208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3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wray\Documents\Andrew%20Ray\GRYN%20Water%20Quality\Yellowstone\SodaButte\2018_Field_Work\Chadwick1972_MacroinvertSumma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wray\Documents\Andrew%20Ray\GRYN%20Water%20Quality\Yellowstone\SodaButte\2018_Field_Work\Chadwick1972_MacroinvertSummar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3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wray\Documents\Andrew%20Ray\GRYN%20Water%20Quality\Yellowstone\SodaButte\2018_Field_Work\Chadwick1972_MacroinvertSummary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wray\Documents\Andrew%20Ray\GRYN%20Water%20Quality\Yellowstone\SodaButte\2018_Field_Work\Chadwick1972_MacroinvertSummary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wray\Documents\Andrew%20Ray\GRYN%20Water%20Quality\Yellowstone\SodaButte\2019_ASMR_BigSky\Chadwick1972_Macroinvert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44-496C-9931-5530A8E381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44-496C-9931-5530A8E381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44-496C-9931-5530A8E381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744-496C-9931-5530A8E3812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744-496C-9931-5530A8E3812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744-496C-9931-5530A8E3812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744-496C-9931-5530A8E3812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744-496C-9931-5530A8E3812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744-496C-9931-5530A8E3812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744-496C-9931-5530A8E3812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4744-496C-9931-5530A8E3812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744-496C-9931-5530A8E3812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744-496C-9931-5530A8E3812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744-496C-9931-5530A8E38123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744-496C-9931-5530A8E38123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744-496C-9931-5530A8E38123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744-496C-9931-5530A8E38123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744-496C-9931-5530A8E38123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744-496C-9931-5530A8E38123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744-496C-9931-5530A8E38123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744-496C-9931-5530A8E38123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744-496C-9931-5530A8E38123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744-496C-9931-5530A8E38123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744-496C-9931-5530A8E38123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4744-496C-9931-5530A8E38123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744-496C-9931-5530A8E38123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4744-496C-9931-5530A8E38123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4744-496C-9931-5530A8E38123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4744-496C-9931-5530A8E38123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4744-496C-9931-5530A8E38123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4744-496C-9931-5530A8E38123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4744-496C-9931-5530A8E38123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4744-496C-9931-5530A8E38123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4744-496C-9931-5530A8E38123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4744-496C-9931-5530A8E38123}"/>
              </c:ext>
            </c:extLst>
          </c:dPt>
          <c:val>
            <c:numRef>
              <c:f>Sheet1!$G$4:$G$38</c:f>
              <c:numCache>
                <c:formatCode>General</c:formatCode>
                <c:ptCount val="35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27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9">
                  <c:v>2</c:v>
                </c:pt>
                <c:pt idx="10">
                  <c:v>0</c:v>
                </c:pt>
                <c:pt idx="11">
                  <c:v>81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15</c:v>
                </c:pt>
                <c:pt idx="24">
                  <c:v>0</c:v>
                </c:pt>
                <c:pt idx="25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14</c:v>
                </c:pt>
                <c:pt idx="31">
                  <c:v>0</c:v>
                </c:pt>
                <c:pt idx="32">
                  <c:v>0</c:v>
                </c:pt>
                <c:pt idx="34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4744-496C-9931-5530A8E38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UT-1</a:t>
            </a:r>
          </a:p>
        </c:rich>
      </c:tx>
      <c:layout>
        <c:manualLayout>
          <c:xMode val="edge"/>
          <c:yMode val="edge"/>
          <c:x val="0.37444386900763876"/>
          <c:y val="0.140397210366514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'Sep2012'!$AF$3:$AF$41</c:f>
              <c:numCache>
                <c:formatCode>General</c:formatCode>
                <c:ptCount val="39"/>
                <c:pt idx="0">
                  <c:v>3</c:v>
                </c:pt>
                <c:pt idx="1">
                  <c:v>9</c:v>
                </c:pt>
                <c:pt idx="2">
                  <c:v>12</c:v>
                </c:pt>
                <c:pt idx="3">
                  <c:v>4</c:v>
                </c:pt>
                <c:pt idx="4">
                  <c:v>1</c:v>
                </c:pt>
                <c:pt idx="5">
                  <c:v>16</c:v>
                </c:pt>
                <c:pt idx="6">
                  <c:v>8</c:v>
                </c:pt>
                <c:pt idx="7">
                  <c:v>3</c:v>
                </c:pt>
                <c:pt idx="8">
                  <c:v>6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75</c:v>
                </c:pt>
                <c:pt idx="14">
                  <c:v>9</c:v>
                </c:pt>
                <c:pt idx="15">
                  <c:v>6</c:v>
                </c:pt>
                <c:pt idx="16">
                  <c:v>1</c:v>
                </c:pt>
                <c:pt idx="17">
                  <c:v>1</c:v>
                </c:pt>
                <c:pt idx="18">
                  <c:v>14</c:v>
                </c:pt>
                <c:pt idx="19">
                  <c:v>7</c:v>
                </c:pt>
                <c:pt idx="20">
                  <c:v>27</c:v>
                </c:pt>
                <c:pt idx="21">
                  <c:v>14</c:v>
                </c:pt>
                <c:pt idx="22">
                  <c:v>3</c:v>
                </c:pt>
                <c:pt idx="23">
                  <c:v>4</c:v>
                </c:pt>
                <c:pt idx="24">
                  <c:v>26</c:v>
                </c:pt>
                <c:pt idx="25">
                  <c:v>11</c:v>
                </c:pt>
                <c:pt idx="26">
                  <c:v>1</c:v>
                </c:pt>
                <c:pt idx="27">
                  <c:v>23</c:v>
                </c:pt>
                <c:pt idx="28">
                  <c:v>7</c:v>
                </c:pt>
                <c:pt idx="29">
                  <c:v>1</c:v>
                </c:pt>
                <c:pt idx="30">
                  <c:v>29</c:v>
                </c:pt>
                <c:pt idx="31">
                  <c:v>20</c:v>
                </c:pt>
                <c:pt idx="32">
                  <c:v>2</c:v>
                </c:pt>
                <c:pt idx="33">
                  <c:v>1</c:v>
                </c:pt>
                <c:pt idx="34">
                  <c:v>1</c:v>
                </c:pt>
                <c:pt idx="35">
                  <c:v>11</c:v>
                </c:pt>
                <c:pt idx="36">
                  <c:v>3</c:v>
                </c:pt>
                <c:pt idx="37">
                  <c:v>2</c:v>
                </c:pt>
                <c:pt idx="38">
                  <c:v>182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SBC-4</a:t>
            </a:r>
          </a:p>
        </c:rich>
      </c:tx>
      <c:layout>
        <c:manualLayout>
          <c:xMode val="edge"/>
          <c:yMode val="edge"/>
          <c:x val="0.22772630027567622"/>
          <c:y val="0.223269560447784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'Sep2012'!$S$3:$S$38</c:f>
              <c:numCache>
                <c:formatCode>General</c:formatCode>
                <c:ptCount val="36"/>
                <c:pt idx="0">
                  <c:v>2</c:v>
                </c:pt>
                <c:pt idx="1">
                  <c:v>2</c:v>
                </c:pt>
                <c:pt idx="2">
                  <c:v>7</c:v>
                </c:pt>
                <c:pt idx="3">
                  <c:v>10</c:v>
                </c:pt>
                <c:pt idx="4">
                  <c:v>12</c:v>
                </c:pt>
                <c:pt idx="5">
                  <c:v>7</c:v>
                </c:pt>
                <c:pt idx="6">
                  <c:v>47</c:v>
                </c:pt>
                <c:pt idx="7">
                  <c:v>2</c:v>
                </c:pt>
                <c:pt idx="8">
                  <c:v>10</c:v>
                </c:pt>
                <c:pt idx="9">
                  <c:v>16</c:v>
                </c:pt>
                <c:pt idx="10">
                  <c:v>4</c:v>
                </c:pt>
                <c:pt idx="11">
                  <c:v>15</c:v>
                </c:pt>
                <c:pt idx="12">
                  <c:v>6</c:v>
                </c:pt>
                <c:pt idx="13">
                  <c:v>28</c:v>
                </c:pt>
                <c:pt idx="14">
                  <c:v>8</c:v>
                </c:pt>
                <c:pt idx="15">
                  <c:v>1</c:v>
                </c:pt>
                <c:pt idx="16">
                  <c:v>7</c:v>
                </c:pt>
                <c:pt idx="17">
                  <c:v>1</c:v>
                </c:pt>
                <c:pt idx="18">
                  <c:v>4</c:v>
                </c:pt>
                <c:pt idx="19">
                  <c:v>63</c:v>
                </c:pt>
                <c:pt idx="20">
                  <c:v>169</c:v>
                </c:pt>
                <c:pt idx="21">
                  <c:v>2</c:v>
                </c:pt>
                <c:pt idx="22">
                  <c:v>43</c:v>
                </c:pt>
                <c:pt idx="23">
                  <c:v>7</c:v>
                </c:pt>
                <c:pt idx="24">
                  <c:v>1</c:v>
                </c:pt>
                <c:pt idx="25">
                  <c:v>3</c:v>
                </c:pt>
                <c:pt idx="26">
                  <c:v>4</c:v>
                </c:pt>
                <c:pt idx="27">
                  <c:v>13</c:v>
                </c:pt>
                <c:pt idx="28">
                  <c:v>9</c:v>
                </c:pt>
                <c:pt idx="29">
                  <c:v>1</c:v>
                </c:pt>
                <c:pt idx="30">
                  <c:v>1</c:v>
                </c:pt>
                <c:pt idx="31">
                  <c:v>19</c:v>
                </c:pt>
                <c:pt idx="32">
                  <c:v>4</c:v>
                </c:pt>
                <c:pt idx="33">
                  <c:v>1</c:v>
                </c:pt>
                <c:pt idx="34">
                  <c:v>3</c:v>
                </c:pt>
                <c:pt idx="35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MC-1</a:t>
            </a:r>
          </a:p>
        </c:rich>
      </c:tx>
      <c:layout>
        <c:manualLayout>
          <c:xMode val="edge"/>
          <c:yMode val="edge"/>
          <c:x val="0.26179959563114041"/>
          <c:y val="0.242847010609635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'Sep2012'!$AN$3:$AN$33</c:f>
              <c:numCache>
                <c:formatCode>General</c:formatCode>
                <c:ptCount val="31"/>
                <c:pt idx="0">
                  <c:v>8</c:v>
                </c:pt>
                <c:pt idx="1">
                  <c:v>5</c:v>
                </c:pt>
                <c:pt idx="2">
                  <c:v>1</c:v>
                </c:pt>
                <c:pt idx="3">
                  <c:v>2</c:v>
                </c:pt>
                <c:pt idx="4">
                  <c:v>18</c:v>
                </c:pt>
                <c:pt idx="5">
                  <c:v>2</c:v>
                </c:pt>
                <c:pt idx="6">
                  <c:v>1</c:v>
                </c:pt>
                <c:pt idx="7">
                  <c:v>9</c:v>
                </c:pt>
                <c:pt idx="8">
                  <c:v>60</c:v>
                </c:pt>
                <c:pt idx="9">
                  <c:v>5</c:v>
                </c:pt>
                <c:pt idx="10">
                  <c:v>2</c:v>
                </c:pt>
                <c:pt idx="11">
                  <c:v>1</c:v>
                </c:pt>
                <c:pt idx="12">
                  <c:v>3</c:v>
                </c:pt>
                <c:pt idx="13">
                  <c:v>21</c:v>
                </c:pt>
                <c:pt idx="14">
                  <c:v>6</c:v>
                </c:pt>
                <c:pt idx="15">
                  <c:v>1</c:v>
                </c:pt>
                <c:pt idx="16">
                  <c:v>6</c:v>
                </c:pt>
                <c:pt idx="17">
                  <c:v>4</c:v>
                </c:pt>
                <c:pt idx="18">
                  <c:v>25</c:v>
                </c:pt>
                <c:pt idx="19">
                  <c:v>1</c:v>
                </c:pt>
                <c:pt idx="20">
                  <c:v>7</c:v>
                </c:pt>
                <c:pt idx="21">
                  <c:v>4</c:v>
                </c:pt>
                <c:pt idx="22">
                  <c:v>36</c:v>
                </c:pt>
                <c:pt idx="23">
                  <c:v>27</c:v>
                </c:pt>
                <c:pt idx="24">
                  <c:v>65</c:v>
                </c:pt>
                <c:pt idx="25">
                  <c:v>67</c:v>
                </c:pt>
                <c:pt idx="26">
                  <c:v>50</c:v>
                </c:pt>
                <c:pt idx="27">
                  <c:v>8</c:v>
                </c:pt>
                <c:pt idx="28">
                  <c:v>2</c:v>
                </c:pt>
                <c:pt idx="29">
                  <c:v>1</c:v>
                </c:pt>
                <c:pt idx="30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rgbClr val="0070C0"/>
                </a:solidFill>
              </a:rPr>
              <a:t>SBC-2</a:t>
            </a:r>
          </a:p>
        </c:rich>
      </c:tx>
      <c:layout>
        <c:manualLayout>
          <c:xMode val="edge"/>
          <c:yMode val="edge"/>
          <c:x val="0.27603050347541264"/>
          <c:y val="0.288439830595439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'Sep2012'!$J$3:$J$38</c:f>
              <c:numCache>
                <c:formatCode>General</c:formatCode>
                <c:ptCount val="36"/>
                <c:pt idx="0">
                  <c:v>16</c:v>
                </c:pt>
                <c:pt idx="1">
                  <c:v>7</c:v>
                </c:pt>
                <c:pt idx="2">
                  <c:v>11</c:v>
                </c:pt>
                <c:pt idx="3">
                  <c:v>54</c:v>
                </c:pt>
                <c:pt idx="4">
                  <c:v>28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1</c:v>
                </c:pt>
                <c:pt idx="9">
                  <c:v>12</c:v>
                </c:pt>
                <c:pt idx="10">
                  <c:v>34</c:v>
                </c:pt>
                <c:pt idx="11">
                  <c:v>3</c:v>
                </c:pt>
                <c:pt idx="12">
                  <c:v>2</c:v>
                </c:pt>
                <c:pt idx="13">
                  <c:v>8</c:v>
                </c:pt>
                <c:pt idx="14">
                  <c:v>2</c:v>
                </c:pt>
                <c:pt idx="15">
                  <c:v>1</c:v>
                </c:pt>
                <c:pt idx="16">
                  <c:v>35</c:v>
                </c:pt>
                <c:pt idx="17">
                  <c:v>22</c:v>
                </c:pt>
                <c:pt idx="18">
                  <c:v>8</c:v>
                </c:pt>
                <c:pt idx="19">
                  <c:v>2</c:v>
                </c:pt>
                <c:pt idx="20">
                  <c:v>2</c:v>
                </c:pt>
                <c:pt idx="21">
                  <c:v>48</c:v>
                </c:pt>
                <c:pt idx="22">
                  <c:v>4</c:v>
                </c:pt>
                <c:pt idx="23">
                  <c:v>18</c:v>
                </c:pt>
                <c:pt idx="24">
                  <c:v>52</c:v>
                </c:pt>
                <c:pt idx="25">
                  <c:v>1</c:v>
                </c:pt>
                <c:pt idx="26">
                  <c:v>1</c:v>
                </c:pt>
                <c:pt idx="27">
                  <c:v>4</c:v>
                </c:pt>
                <c:pt idx="28">
                  <c:v>52</c:v>
                </c:pt>
                <c:pt idx="29">
                  <c:v>2</c:v>
                </c:pt>
                <c:pt idx="30">
                  <c:v>13</c:v>
                </c:pt>
                <c:pt idx="31">
                  <c:v>11</c:v>
                </c:pt>
                <c:pt idx="32">
                  <c:v>1</c:v>
                </c:pt>
                <c:pt idx="33">
                  <c:v>4</c:v>
                </c:pt>
                <c:pt idx="34">
                  <c:v>6</c:v>
                </c:pt>
                <c:pt idx="35">
                  <c:v>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SBC-RC</a:t>
            </a:r>
          </a:p>
        </c:rich>
      </c:tx>
      <c:layout>
        <c:manualLayout>
          <c:xMode val="edge"/>
          <c:yMode val="edge"/>
          <c:x val="0.23895164243490019"/>
          <c:y val="0.20540563664579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'Sep2012'!$N$3:$N$36</c:f>
              <c:numCache>
                <c:formatCode>General</c:formatCode>
                <c:ptCount val="34"/>
                <c:pt idx="0">
                  <c:v>8</c:v>
                </c:pt>
                <c:pt idx="1">
                  <c:v>74</c:v>
                </c:pt>
                <c:pt idx="2">
                  <c:v>3</c:v>
                </c:pt>
                <c:pt idx="3">
                  <c:v>6</c:v>
                </c:pt>
                <c:pt idx="4">
                  <c:v>1</c:v>
                </c:pt>
                <c:pt idx="5">
                  <c:v>14</c:v>
                </c:pt>
                <c:pt idx="6">
                  <c:v>4</c:v>
                </c:pt>
                <c:pt idx="7">
                  <c:v>1</c:v>
                </c:pt>
                <c:pt idx="8">
                  <c:v>71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18</c:v>
                </c:pt>
                <c:pt idx="13">
                  <c:v>53</c:v>
                </c:pt>
                <c:pt idx="14">
                  <c:v>4</c:v>
                </c:pt>
                <c:pt idx="15">
                  <c:v>5</c:v>
                </c:pt>
                <c:pt idx="16">
                  <c:v>1</c:v>
                </c:pt>
                <c:pt idx="17">
                  <c:v>10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1</c:v>
                </c:pt>
                <c:pt idx="23">
                  <c:v>25</c:v>
                </c:pt>
                <c:pt idx="24">
                  <c:v>28</c:v>
                </c:pt>
                <c:pt idx="25">
                  <c:v>7</c:v>
                </c:pt>
                <c:pt idx="26">
                  <c:v>8</c:v>
                </c:pt>
                <c:pt idx="27">
                  <c:v>1</c:v>
                </c:pt>
                <c:pt idx="28">
                  <c:v>10</c:v>
                </c:pt>
                <c:pt idx="29">
                  <c:v>55</c:v>
                </c:pt>
                <c:pt idx="30">
                  <c:v>38</c:v>
                </c:pt>
                <c:pt idx="31">
                  <c:v>8</c:v>
                </c:pt>
                <c:pt idx="32">
                  <c:v>2</c:v>
                </c:pt>
                <c:pt idx="33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1B-4DE3-BDD3-69ED172380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1B-4DE3-BDD3-69ED172380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B1B-4DE3-BDD3-69ED172380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B1B-4DE3-BDD3-69ED172380D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B1B-4DE3-BDD3-69ED172380D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B1B-4DE3-BDD3-69ED172380D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B1B-4DE3-BDD3-69ED172380D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B1B-4DE3-BDD3-69ED172380D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B1B-4DE3-BDD3-69ED172380D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B1B-4DE3-BDD3-69ED172380D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B1B-4DE3-BDD3-69ED172380D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2B1B-4DE3-BDD3-69ED172380D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2B1B-4DE3-BDD3-69ED172380D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2B1B-4DE3-BDD3-69ED172380D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2B1B-4DE3-BDD3-69ED172380D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2B1B-4DE3-BDD3-69ED172380D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2B1B-4DE3-BDD3-69ED172380D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2B1B-4DE3-BDD3-69ED172380D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2B1B-4DE3-BDD3-69ED172380D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2B1B-4DE3-BDD3-69ED172380D0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2B1B-4DE3-BDD3-69ED172380D0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2B1B-4DE3-BDD3-69ED172380D0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2B1B-4DE3-BDD3-69ED172380D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2B1B-4DE3-BDD3-69ED172380D0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2B1B-4DE3-BDD3-69ED172380D0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2B1B-4DE3-BDD3-69ED172380D0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2B1B-4DE3-BDD3-69ED172380D0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2B1B-4DE3-BDD3-69ED172380D0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2B1B-4DE3-BDD3-69ED172380D0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2B1B-4DE3-BDD3-69ED172380D0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2B1B-4DE3-BDD3-69ED172380D0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2B1B-4DE3-BDD3-69ED172380D0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2B1B-4DE3-BDD3-69ED172380D0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2B1B-4DE3-BDD3-69ED172380D0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2B1B-4DE3-BDD3-69ED172380D0}"/>
              </c:ext>
            </c:extLst>
          </c:dPt>
          <c:val>
            <c:numRef>
              <c:f>Sheet1!$I$4:$I$38</c:f>
              <c:numCache>
                <c:formatCode>General</c:formatCode>
                <c:ptCount val="35"/>
                <c:pt idx="0">
                  <c:v>13</c:v>
                </c:pt>
                <c:pt idx="1">
                  <c:v>0</c:v>
                </c:pt>
                <c:pt idx="2">
                  <c:v>1</c:v>
                </c:pt>
                <c:pt idx="3">
                  <c:v>58</c:v>
                </c:pt>
                <c:pt idx="4">
                  <c:v>10</c:v>
                </c:pt>
                <c:pt idx="5">
                  <c:v>1</c:v>
                </c:pt>
                <c:pt idx="6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131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3</c:v>
                </c:pt>
                <c:pt idx="28">
                  <c:v>0</c:v>
                </c:pt>
                <c:pt idx="29">
                  <c:v>0</c:v>
                </c:pt>
                <c:pt idx="30">
                  <c:v>170</c:v>
                </c:pt>
                <c:pt idx="31">
                  <c:v>0</c:v>
                </c:pt>
                <c:pt idx="32">
                  <c:v>0</c:v>
                </c:pt>
                <c:pt idx="3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2B1B-4DE3-BDD3-69ED17238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0D-4A85-92FD-DD0A39CEAD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0D-4A85-92FD-DD0A39CEAD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0D-4A85-92FD-DD0A39CEAD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0D-4A85-92FD-DD0A39CEAD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A0D-4A85-92FD-DD0A39CEAD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A0D-4A85-92FD-DD0A39CEAD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A0D-4A85-92FD-DD0A39CEAD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A0D-4A85-92FD-DD0A39CEAD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A0D-4A85-92FD-DD0A39CEAD8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A0D-4A85-92FD-DD0A39CEAD8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A0D-4A85-92FD-DD0A39CEAD8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A0D-4A85-92FD-DD0A39CEAD8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EA0D-4A85-92FD-DD0A39CEAD8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EA0D-4A85-92FD-DD0A39CEAD8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EA0D-4A85-92FD-DD0A39CEAD8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EA0D-4A85-92FD-DD0A39CEAD8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EA0D-4A85-92FD-DD0A39CEAD8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EA0D-4A85-92FD-DD0A39CEAD8D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EA0D-4A85-92FD-DD0A39CEAD8D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EA0D-4A85-92FD-DD0A39CEAD8D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EA0D-4A85-92FD-DD0A39CEAD8D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EA0D-4A85-92FD-DD0A39CEAD8D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EA0D-4A85-92FD-DD0A39CEAD8D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EA0D-4A85-92FD-DD0A39CEAD8D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EA0D-4A85-92FD-DD0A39CEAD8D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EA0D-4A85-92FD-DD0A39CEAD8D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EA0D-4A85-92FD-DD0A39CEAD8D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EA0D-4A85-92FD-DD0A39CEAD8D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EA0D-4A85-92FD-DD0A39CEAD8D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EA0D-4A85-92FD-DD0A39CEAD8D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EA0D-4A85-92FD-DD0A39CEAD8D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EA0D-4A85-92FD-DD0A39CEAD8D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EA0D-4A85-92FD-DD0A39CEAD8D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EA0D-4A85-92FD-DD0A39CEAD8D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EA0D-4A85-92FD-DD0A39CEAD8D}"/>
              </c:ext>
            </c:extLst>
          </c:dPt>
          <c:val>
            <c:numRef>
              <c:f>Sheet1!$J$4:$J$38</c:f>
              <c:numCache>
                <c:formatCode>General</c:formatCode>
                <c:ptCount val="35"/>
                <c:pt idx="0">
                  <c:v>68</c:v>
                </c:pt>
                <c:pt idx="1">
                  <c:v>0</c:v>
                </c:pt>
                <c:pt idx="2">
                  <c:v>4</c:v>
                </c:pt>
                <c:pt idx="3">
                  <c:v>235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318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62</c:v>
                </c:pt>
                <c:pt idx="21">
                  <c:v>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29</c:v>
                </c:pt>
                <c:pt idx="28">
                  <c:v>0</c:v>
                </c:pt>
                <c:pt idx="29">
                  <c:v>0</c:v>
                </c:pt>
                <c:pt idx="30">
                  <c:v>60</c:v>
                </c:pt>
                <c:pt idx="31">
                  <c:v>0</c:v>
                </c:pt>
                <c:pt idx="32">
                  <c:v>0</c:v>
                </c:pt>
                <c:pt idx="3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EA0D-4A85-92FD-DD0A39CEA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62-4EF7-89F2-8D12CCCBC8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62-4EF7-89F2-8D12CCCBC8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A62-4EF7-89F2-8D12CCCBC8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A62-4EF7-89F2-8D12CCCBC8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A62-4EF7-89F2-8D12CCCBC8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A62-4EF7-89F2-8D12CCCBC85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A62-4EF7-89F2-8D12CCCBC85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A62-4EF7-89F2-8D12CCCBC85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A62-4EF7-89F2-8D12CCCBC85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A62-4EF7-89F2-8D12CCCBC85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A62-4EF7-89F2-8D12CCCBC85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A62-4EF7-89F2-8D12CCCBC85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6A62-4EF7-89F2-8D12CCCBC85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6A62-4EF7-89F2-8D12CCCBC85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6A62-4EF7-89F2-8D12CCCBC85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6A62-4EF7-89F2-8D12CCCBC85B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6A62-4EF7-89F2-8D12CCCBC85B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6A62-4EF7-89F2-8D12CCCBC85B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6A62-4EF7-89F2-8D12CCCBC85B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6A62-4EF7-89F2-8D12CCCBC85B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6A62-4EF7-89F2-8D12CCCBC85B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6A62-4EF7-89F2-8D12CCCBC85B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6A62-4EF7-89F2-8D12CCCBC85B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6A62-4EF7-89F2-8D12CCCBC85B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6A62-4EF7-89F2-8D12CCCBC85B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6A62-4EF7-89F2-8D12CCCBC85B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6A62-4EF7-89F2-8D12CCCBC85B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6A62-4EF7-89F2-8D12CCCBC85B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6A62-4EF7-89F2-8D12CCCBC85B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6A62-4EF7-89F2-8D12CCCBC85B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6A62-4EF7-89F2-8D12CCCBC85B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6A62-4EF7-89F2-8D12CCCBC85B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6A62-4EF7-89F2-8D12CCCBC85B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6A62-4EF7-89F2-8D12CCCBC85B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6A62-4EF7-89F2-8D12CCCBC85B}"/>
              </c:ext>
            </c:extLst>
          </c:dPt>
          <c:val>
            <c:numRef>
              <c:f>Sheet1!$K$4:$K$38</c:f>
              <c:numCache>
                <c:formatCode>General</c:formatCode>
                <c:ptCount val="35"/>
                <c:pt idx="0">
                  <c:v>17</c:v>
                </c:pt>
                <c:pt idx="1">
                  <c:v>0</c:v>
                </c:pt>
                <c:pt idx="2">
                  <c:v>55</c:v>
                </c:pt>
                <c:pt idx="3">
                  <c:v>3</c:v>
                </c:pt>
                <c:pt idx="4">
                  <c:v>29</c:v>
                </c:pt>
                <c:pt idx="5">
                  <c:v>10</c:v>
                </c:pt>
                <c:pt idx="6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70</c:v>
                </c:pt>
                <c:pt idx="12">
                  <c:v>0</c:v>
                </c:pt>
                <c:pt idx="13">
                  <c:v>11</c:v>
                </c:pt>
                <c:pt idx="14">
                  <c:v>0</c:v>
                </c:pt>
                <c:pt idx="15">
                  <c:v>0</c:v>
                </c:pt>
                <c:pt idx="18">
                  <c:v>2</c:v>
                </c:pt>
                <c:pt idx="19">
                  <c:v>2</c:v>
                </c:pt>
                <c:pt idx="20">
                  <c:v>4</c:v>
                </c:pt>
                <c:pt idx="21">
                  <c:v>31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8">
                  <c:v>0</c:v>
                </c:pt>
                <c:pt idx="29">
                  <c:v>118</c:v>
                </c:pt>
                <c:pt idx="30">
                  <c:v>26</c:v>
                </c:pt>
                <c:pt idx="31">
                  <c:v>0</c:v>
                </c:pt>
                <c:pt idx="32">
                  <c:v>1</c:v>
                </c:pt>
                <c:pt idx="3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6A62-4EF7-89F2-8D12CCCBC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44-496C-9931-5530A8E381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44-496C-9931-5530A8E381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44-496C-9931-5530A8E381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744-496C-9931-5530A8E3812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744-496C-9931-5530A8E3812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744-496C-9931-5530A8E3812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744-496C-9931-5530A8E3812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744-496C-9931-5530A8E3812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744-496C-9931-5530A8E3812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744-496C-9931-5530A8E3812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4744-496C-9931-5530A8E3812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744-496C-9931-5530A8E3812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744-496C-9931-5530A8E3812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744-496C-9931-5530A8E38123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744-496C-9931-5530A8E38123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744-496C-9931-5530A8E38123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744-496C-9931-5530A8E38123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744-496C-9931-5530A8E38123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744-496C-9931-5530A8E38123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744-496C-9931-5530A8E38123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744-496C-9931-5530A8E38123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744-496C-9931-5530A8E38123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744-496C-9931-5530A8E38123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744-496C-9931-5530A8E38123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4744-496C-9931-5530A8E38123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744-496C-9931-5530A8E38123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4744-496C-9931-5530A8E38123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4744-496C-9931-5530A8E38123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4744-496C-9931-5530A8E38123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4744-496C-9931-5530A8E38123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4744-496C-9931-5530A8E38123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4744-496C-9931-5530A8E38123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4744-496C-9931-5530A8E38123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4744-496C-9931-5530A8E38123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4744-496C-9931-5530A8E38123}"/>
              </c:ext>
            </c:extLst>
          </c:dPt>
          <c:val>
            <c:numRef>
              <c:f>Sheet1!$G$4:$G$38</c:f>
              <c:numCache>
                <c:formatCode>General</c:formatCode>
                <c:ptCount val="35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27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9">
                  <c:v>2</c:v>
                </c:pt>
                <c:pt idx="10">
                  <c:v>0</c:v>
                </c:pt>
                <c:pt idx="11">
                  <c:v>81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15</c:v>
                </c:pt>
                <c:pt idx="24">
                  <c:v>0</c:v>
                </c:pt>
                <c:pt idx="25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14</c:v>
                </c:pt>
                <c:pt idx="31">
                  <c:v>0</c:v>
                </c:pt>
                <c:pt idx="32">
                  <c:v>0</c:v>
                </c:pt>
                <c:pt idx="34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4744-496C-9931-5530A8E38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1B-4DE3-BDD3-69ED172380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1B-4DE3-BDD3-69ED172380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B1B-4DE3-BDD3-69ED172380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B1B-4DE3-BDD3-69ED172380D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B1B-4DE3-BDD3-69ED172380D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B1B-4DE3-BDD3-69ED172380D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B1B-4DE3-BDD3-69ED172380D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B1B-4DE3-BDD3-69ED172380D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B1B-4DE3-BDD3-69ED172380D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B1B-4DE3-BDD3-69ED172380D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B1B-4DE3-BDD3-69ED172380D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2B1B-4DE3-BDD3-69ED172380D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2B1B-4DE3-BDD3-69ED172380D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2B1B-4DE3-BDD3-69ED172380D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2B1B-4DE3-BDD3-69ED172380D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2B1B-4DE3-BDD3-69ED172380D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2B1B-4DE3-BDD3-69ED172380D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2B1B-4DE3-BDD3-69ED172380D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2B1B-4DE3-BDD3-69ED172380D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2B1B-4DE3-BDD3-69ED172380D0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2B1B-4DE3-BDD3-69ED172380D0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2B1B-4DE3-BDD3-69ED172380D0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2B1B-4DE3-BDD3-69ED172380D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2B1B-4DE3-BDD3-69ED172380D0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2B1B-4DE3-BDD3-69ED172380D0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2B1B-4DE3-BDD3-69ED172380D0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2B1B-4DE3-BDD3-69ED172380D0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2B1B-4DE3-BDD3-69ED172380D0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2B1B-4DE3-BDD3-69ED172380D0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2B1B-4DE3-BDD3-69ED172380D0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2B1B-4DE3-BDD3-69ED172380D0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2B1B-4DE3-BDD3-69ED172380D0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2B1B-4DE3-BDD3-69ED172380D0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2B1B-4DE3-BDD3-69ED172380D0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2B1B-4DE3-BDD3-69ED172380D0}"/>
              </c:ext>
            </c:extLst>
          </c:dPt>
          <c:val>
            <c:numRef>
              <c:f>Sheet1!$I$4:$I$38</c:f>
              <c:numCache>
                <c:formatCode>General</c:formatCode>
                <c:ptCount val="35"/>
                <c:pt idx="0">
                  <c:v>13</c:v>
                </c:pt>
                <c:pt idx="1">
                  <c:v>0</c:v>
                </c:pt>
                <c:pt idx="2">
                  <c:v>1</c:v>
                </c:pt>
                <c:pt idx="3">
                  <c:v>58</c:v>
                </c:pt>
                <c:pt idx="4">
                  <c:v>10</c:v>
                </c:pt>
                <c:pt idx="5">
                  <c:v>1</c:v>
                </c:pt>
                <c:pt idx="6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131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3</c:v>
                </c:pt>
                <c:pt idx="28">
                  <c:v>0</c:v>
                </c:pt>
                <c:pt idx="29">
                  <c:v>0</c:v>
                </c:pt>
                <c:pt idx="30">
                  <c:v>170</c:v>
                </c:pt>
                <c:pt idx="31">
                  <c:v>0</c:v>
                </c:pt>
                <c:pt idx="32">
                  <c:v>0</c:v>
                </c:pt>
                <c:pt idx="3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2B1B-4DE3-BDD3-69ED17238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0D-4A85-92FD-DD0A39CEAD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0D-4A85-92FD-DD0A39CEAD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0D-4A85-92FD-DD0A39CEAD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0D-4A85-92FD-DD0A39CEAD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A0D-4A85-92FD-DD0A39CEAD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A0D-4A85-92FD-DD0A39CEAD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A0D-4A85-92FD-DD0A39CEAD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A0D-4A85-92FD-DD0A39CEAD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A0D-4A85-92FD-DD0A39CEAD8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A0D-4A85-92FD-DD0A39CEAD8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A0D-4A85-92FD-DD0A39CEAD8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A0D-4A85-92FD-DD0A39CEAD8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EA0D-4A85-92FD-DD0A39CEAD8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EA0D-4A85-92FD-DD0A39CEAD8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EA0D-4A85-92FD-DD0A39CEAD8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EA0D-4A85-92FD-DD0A39CEAD8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EA0D-4A85-92FD-DD0A39CEAD8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EA0D-4A85-92FD-DD0A39CEAD8D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EA0D-4A85-92FD-DD0A39CEAD8D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EA0D-4A85-92FD-DD0A39CEAD8D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EA0D-4A85-92FD-DD0A39CEAD8D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EA0D-4A85-92FD-DD0A39CEAD8D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EA0D-4A85-92FD-DD0A39CEAD8D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EA0D-4A85-92FD-DD0A39CEAD8D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EA0D-4A85-92FD-DD0A39CEAD8D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EA0D-4A85-92FD-DD0A39CEAD8D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EA0D-4A85-92FD-DD0A39CEAD8D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EA0D-4A85-92FD-DD0A39CEAD8D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EA0D-4A85-92FD-DD0A39CEAD8D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EA0D-4A85-92FD-DD0A39CEAD8D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EA0D-4A85-92FD-DD0A39CEAD8D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EA0D-4A85-92FD-DD0A39CEAD8D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EA0D-4A85-92FD-DD0A39CEAD8D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EA0D-4A85-92FD-DD0A39CEAD8D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EA0D-4A85-92FD-DD0A39CEAD8D}"/>
              </c:ext>
            </c:extLst>
          </c:dPt>
          <c:val>
            <c:numRef>
              <c:f>Sheet1!$J$4:$J$38</c:f>
              <c:numCache>
                <c:formatCode>General</c:formatCode>
                <c:ptCount val="35"/>
                <c:pt idx="0">
                  <c:v>68</c:v>
                </c:pt>
                <c:pt idx="1">
                  <c:v>0</c:v>
                </c:pt>
                <c:pt idx="2">
                  <c:v>4</c:v>
                </c:pt>
                <c:pt idx="3">
                  <c:v>235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318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62</c:v>
                </c:pt>
                <c:pt idx="21">
                  <c:v>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29</c:v>
                </c:pt>
                <c:pt idx="28">
                  <c:v>0</c:v>
                </c:pt>
                <c:pt idx="29">
                  <c:v>0</c:v>
                </c:pt>
                <c:pt idx="30">
                  <c:v>60</c:v>
                </c:pt>
                <c:pt idx="31">
                  <c:v>0</c:v>
                </c:pt>
                <c:pt idx="32">
                  <c:v>0</c:v>
                </c:pt>
                <c:pt idx="3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EA0D-4A85-92FD-DD0A39CEA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62-4EF7-89F2-8D12CCCBC8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62-4EF7-89F2-8D12CCCBC8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A62-4EF7-89F2-8D12CCCBC8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A62-4EF7-89F2-8D12CCCBC8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A62-4EF7-89F2-8D12CCCBC8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A62-4EF7-89F2-8D12CCCBC85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A62-4EF7-89F2-8D12CCCBC85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A62-4EF7-89F2-8D12CCCBC85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A62-4EF7-89F2-8D12CCCBC85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A62-4EF7-89F2-8D12CCCBC85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A62-4EF7-89F2-8D12CCCBC85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A62-4EF7-89F2-8D12CCCBC85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6A62-4EF7-89F2-8D12CCCBC85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6A62-4EF7-89F2-8D12CCCBC85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6A62-4EF7-89F2-8D12CCCBC85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6A62-4EF7-89F2-8D12CCCBC85B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6A62-4EF7-89F2-8D12CCCBC85B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6A62-4EF7-89F2-8D12CCCBC85B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6A62-4EF7-89F2-8D12CCCBC85B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6A62-4EF7-89F2-8D12CCCBC85B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6A62-4EF7-89F2-8D12CCCBC85B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6A62-4EF7-89F2-8D12CCCBC85B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6A62-4EF7-89F2-8D12CCCBC85B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6A62-4EF7-89F2-8D12CCCBC85B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6A62-4EF7-89F2-8D12CCCBC85B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6A62-4EF7-89F2-8D12CCCBC85B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6A62-4EF7-89F2-8D12CCCBC85B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6A62-4EF7-89F2-8D12CCCBC85B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6A62-4EF7-89F2-8D12CCCBC85B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6A62-4EF7-89F2-8D12CCCBC85B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6A62-4EF7-89F2-8D12CCCBC85B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6A62-4EF7-89F2-8D12CCCBC85B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6A62-4EF7-89F2-8D12CCCBC85B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3-6A62-4EF7-89F2-8D12CCCBC85B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5-6A62-4EF7-89F2-8D12CCCBC85B}"/>
              </c:ext>
            </c:extLst>
          </c:dPt>
          <c:val>
            <c:numRef>
              <c:f>Sheet1!$K$4:$K$38</c:f>
              <c:numCache>
                <c:formatCode>General</c:formatCode>
                <c:ptCount val="35"/>
                <c:pt idx="0">
                  <c:v>17</c:v>
                </c:pt>
                <c:pt idx="1">
                  <c:v>0</c:v>
                </c:pt>
                <c:pt idx="2">
                  <c:v>55</c:v>
                </c:pt>
                <c:pt idx="3">
                  <c:v>3</c:v>
                </c:pt>
                <c:pt idx="4">
                  <c:v>29</c:v>
                </c:pt>
                <c:pt idx="5">
                  <c:v>10</c:v>
                </c:pt>
                <c:pt idx="6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70</c:v>
                </c:pt>
                <c:pt idx="12">
                  <c:v>0</c:v>
                </c:pt>
                <c:pt idx="13">
                  <c:v>11</c:v>
                </c:pt>
                <c:pt idx="14">
                  <c:v>0</c:v>
                </c:pt>
                <c:pt idx="15">
                  <c:v>0</c:v>
                </c:pt>
                <c:pt idx="18">
                  <c:v>2</c:v>
                </c:pt>
                <c:pt idx="19">
                  <c:v>2</c:v>
                </c:pt>
                <c:pt idx="20">
                  <c:v>4</c:v>
                </c:pt>
                <c:pt idx="21">
                  <c:v>31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8">
                  <c:v>0</c:v>
                </c:pt>
                <c:pt idx="29">
                  <c:v>118</c:v>
                </c:pt>
                <c:pt idx="30">
                  <c:v>26</c:v>
                </c:pt>
                <c:pt idx="31">
                  <c:v>0</c:v>
                </c:pt>
                <c:pt idx="32">
                  <c:v>1</c:v>
                </c:pt>
                <c:pt idx="3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6-6A62-4EF7-89F2-8D12CCCBC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SBC-1</a:t>
            </a:r>
          </a:p>
        </c:rich>
      </c:tx>
      <c:layout>
        <c:manualLayout>
          <c:xMode val="edge"/>
          <c:yMode val="edge"/>
          <c:x val="0.22418505435034999"/>
          <c:y val="0.243194205892725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'Sep2018'!$F$3:$F$44</c:f>
              <c:numCache>
                <c:formatCode>General</c:formatCode>
                <c:ptCount val="42"/>
                <c:pt idx="0">
                  <c:v>3</c:v>
                </c:pt>
                <c:pt idx="1">
                  <c:v>4</c:v>
                </c:pt>
                <c:pt idx="2">
                  <c:v>16</c:v>
                </c:pt>
                <c:pt idx="3">
                  <c:v>1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16</c:v>
                </c:pt>
                <c:pt idx="8">
                  <c:v>7</c:v>
                </c:pt>
                <c:pt idx="9">
                  <c:v>3</c:v>
                </c:pt>
                <c:pt idx="10">
                  <c:v>1</c:v>
                </c:pt>
                <c:pt idx="11">
                  <c:v>28</c:v>
                </c:pt>
                <c:pt idx="12">
                  <c:v>1</c:v>
                </c:pt>
                <c:pt idx="13">
                  <c:v>3</c:v>
                </c:pt>
                <c:pt idx="14">
                  <c:v>4</c:v>
                </c:pt>
                <c:pt idx="15">
                  <c:v>20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14</c:v>
                </c:pt>
                <c:pt idx="20">
                  <c:v>1</c:v>
                </c:pt>
                <c:pt idx="21">
                  <c:v>2</c:v>
                </c:pt>
                <c:pt idx="22">
                  <c:v>1</c:v>
                </c:pt>
                <c:pt idx="23">
                  <c:v>4</c:v>
                </c:pt>
                <c:pt idx="24">
                  <c:v>6</c:v>
                </c:pt>
                <c:pt idx="25">
                  <c:v>2</c:v>
                </c:pt>
                <c:pt idx="26">
                  <c:v>16</c:v>
                </c:pt>
                <c:pt idx="27">
                  <c:v>54</c:v>
                </c:pt>
                <c:pt idx="28">
                  <c:v>21</c:v>
                </c:pt>
                <c:pt idx="29">
                  <c:v>45</c:v>
                </c:pt>
                <c:pt idx="30">
                  <c:v>4</c:v>
                </c:pt>
                <c:pt idx="31">
                  <c:v>24</c:v>
                </c:pt>
                <c:pt idx="32">
                  <c:v>4</c:v>
                </c:pt>
                <c:pt idx="33">
                  <c:v>48</c:v>
                </c:pt>
                <c:pt idx="34">
                  <c:v>1</c:v>
                </c:pt>
                <c:pt idx="35">
                  <c:v>3</c:v>
                </c:pt>
                <c:pt idx="36">
                  <c:v>49</c:v>
                </c:pt>
                <c:pt idx="37">
                  <c:v>7</c:v>
                </c:pt>
                <c:pt idx="38">
                  <c:v>34</c:v>
                </c:pt>
                <c:pt idx="39">
                  <c:v>10</c:v>
                </c:pt>
                <c:pt idx="40">
                  <c:v>5</c:v>
                </c:pt>
                <c:pt idx="41">
                  <c:v>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8F19562-92E0-479F-9E15-2488504E39C7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BFE5B54-FBAC-4A85-9AC7-B19900BD3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8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Wow, pulling off a project like</a:t>
            </a:r>
            <a:r>
              <a:rPr lang="en-US" baseline="0" dirty="0" smtClean="0"/>
              <a:t> this in a place where the average annual snowfall accumulates to 20 feet and where the work window is about 4 months does in indeed </a:t>
            </a:r>
            <a:r>
              <a:rPr lang="en-US" b="1" baseline="0" dirty="0" smtClean="0"/>
              <a:t>REQUIRE</a:t>
            </a:r>
            <a:r>
              <a:rPr lang="en-US" baseline="0" dirty="0" smtClean="0"/>
              <a:t> ruthless persistence, ingenuity, real technical skills, STRONG partnerships, and a collaboration champion.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We had all of these, particularly the collaboration champion in Tom Henderson.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17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Importantly, diatom and macroinvertebrate communities indicated biological effects of waters seeping from the former tailings site.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Downstream of the tailings, diatom growth was absent, but productivity and diatom richness increased in a downstream manner.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Similarly,  macroinvertebrate richness and abundance was lowest below the former mill and tailings site.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86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Longitudinal studies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69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Pulling</a:t>
            </a:r>
            <a:r>
              <a:rPr lang="en-US" baseline="0" dirty="0" smtClean="0"/>
              <a:t> together existing data sets led to the conclusion that mining impacts were the most significant source of metal loading in Soda Butte Creek and state water managers concluded that a 99% reduction in metal loading would be needed to improve water quality in Soda Butte Creek and restore ecological characters.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0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I want to begin sharing some examples of how we leveraged former datasets to maximize their value.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36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</a:t>
            </a:r>
            <a:r>
              <a:rPr lang="en-US" baseline="0" dirty="0" smtClean="0"/>
              <a:t> also important to note that s</a:t>
            </a:r>
            <a:r>
              <a:rPr lang="en-US" dirty="0" smtClean="0"/>
              <a:t>tate and federal scientists</a:t>
            </a:r>
            <a:r>
              <a:rPr lang="en-US" baseline="0" dirty="0" smtClean="0"/>
              <a:t> worked collaboratively to co-produce a Sampling and Analysis Plan that met multiple needs and built off prior work in the basin.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2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Co-locating monitoring sites,</a:t>
            </a:r>
            <a:r>
              <a:rPr lang="en-US" baseline="0" dirty="0" smtClean="0"/>
              <a:t> for example,</a:t>
            </a:r>
            <a:r>
              <a:rPr lang="en-US" dirty="0" smtClean="0"/>
              <a:t> supported </a:t>
            </a:r>
            <a:r>
              <a:rPr lang="en-US" baseline="0" dirty="0" smtClean="0"/>
              <a:t>comparisons between current and historic, pre-reclamation datasets.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8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collaborative</a:t>
            </a:r>
            <a:r>
              <a:rPr lang="en-US" baseline="0" dirty="0" smtClean="0"/>
              <a:t> monitoring work described in our Sampling and Analysis Plan not only quantified metals concentrations throughout the watershed they identified when and where exceedance happened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75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collaborative</a:t>
            </a:r>
            <a:r>
              <a:rPr lang="en-US" baseline="0" dirty="0" smtClean="0"/>
              <a:t> monitoring work, led to an improved understanding of current metal concentrations throughout the watershed. Here we learned that Fe….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81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improved understanding showed NPS</a:t>
            </a:r>
            <a:r>
              <a:rPr lang="en-US" baseline="0" dirty="0" smtClean="0"/>
              <a:t> managers that Fe measured at the YNP boundary TODAY is not the result of the former mill site, but instead a tributary just outside the YNP boundary.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36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continue to leverage historic</a:t>
            </a:r>
            <a:r>
              <a:rPr lang="en-US" baseline="0" dirty="0" smtClean="0"/>
              <a:t> datasets for maximum value. Just last year we began repeating previous studies by Greg </a:t>
            </a:r>
            <a:r>
              <a:rPr lang="en-US" baseline="0" dirty="0" err="1" smtClean="0"/>
              <a:t>Boughton</a:t>
            </a:r>
            <a:r>
              <a:rPr lang="en-US" baseline="0" dirty="0" smtClean="0"/>
              <a:t> and other scientists.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79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Why is</a:t>
            </a:r>
            <a:r>
              <a:rPr lang="en-US" i="1" baseline="0" dirty="0" smtClean="0"/>
              <a:t> collaboration crucial to Reclamation and Water Resources Science?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Tom Henderson knew that it facilitated our ability to work across borders and at ecologically and hydrologically relevant scales.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Collaboration also means consolidating resources and the regular sharing of information and knowledge.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places like Soda Butte Creek where old datasets are plentiful, sharing of information also means ‘mining‘ existing datasets and leveraging historic data sets in your current work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do I mean, ask yourself how you can use it for establishing baseline conditions or for understanding temporal change or for looking at pre and post-reclamation conditions.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Collaboration also promotes innovation, facilitates mutual learning and expands what is possible in all your project and post project work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Finally, collaboration facilitates interactions that improve understanding among partners and supports decision making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27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repeats of previous monitoring efforts help reveal the dramatic and more nuanced changes in water quality.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38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work with Iron represents just one example of our findings. We also have documented trends in copper at these same monitoring locations and this work</a:t>
            </a:r>
            <a:r>
              <a:rPr lang="en-US" baseline="0" dirty="0" smtClean="0"/>
              <a:t> reveals that the current source of copper is a tributary, Miller Creek, that also has a history of mining.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96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past September we repeated another historic dataset by graduate student James Chadwick at MSU. Recall, Chadwick found no macroinvertebrates</a:t>
            </a:r>
            <a:r>
              <a:rPr lang="en-US" baseline="0" dirty="0" smtClean="0"/>
              <a:t> downstream of the former mill and tailings site.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18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Today,</a:t>
            </a:r>
            <a:r>
              <a:rPr lang="en-US" baseline="0" dirty="0" smtClean="0"/>
              <a:t> the story with macroinvertebrates is much different. S</a:t>
            </a:r>
            <a:r>
              <a:rPr lang="en-US" dirty="0" smtClean="0"/>
              <a:t>ensitive </a:t>
            </a:r>
            <a:r>
              <a:rPr lang="en-US" dirty="0" err="1" smtClean="0"/>
              <a:t>coldwater</a:t>
            </a:r>
            <a:r>
              <a:rPr lang="en-US" dirty="0" smtClean="0"/>
              <a:t> dependent stoneflies such as </a:t>
            </a:r>
            <a:r>
              <a:rPr lang="en-US" dirty="0" err="1" smtClean="0"/>
              <a:t>Zapada</a:t>
            </a:r>
            <a:r>
              <a:rPr lang="en-US" dirty="0" smtClean="0"/>
              <a:t> </a:t>
            </a:r>
            <a:r>
              <a:rPr lang="en-US" dirty="0" err="1" smtClean="0"/>
              <a:t>columbiana</a:t>
            </a:r>
            <a:r>
              <a:rPr lang="en-US" dirty="0" smtClean="0"/>
              <a:t> and mayflies </a:t>
            </a:r>
            <a:r>
              <a:rPr lang="en-US" dirty="0" err="1" smtClean="0"/>
              <a:t>Cinygmula</a:t>
            </a:r>
            <a:r>
              <a:rPr lang="en-US" dirty="0" smtClean="0"/>
              <a:t> were abundant ABOVE and BELOW the project site.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83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hope I’ve</a:t>
            </a:r>
            <a:r>
              <a:rPr lang="en-US" baseline="0" dirty="0" smtClean="0"/>
              <a:t> conveyed how this work at the McLaren Mill site was boundary spanning: it wasn’t limited to project site but stretched from the headwaters of SBC to the YNP boundary and beyond.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</a:t>
            </a:r>
            <a:r>
              <a:rPr lang="en-US" baseline="0" dirty="0" smtClean="0"/>
              <a:t> to the success was sharing resources and information….</a:t>
            </a:r>
          </a:p>
          <a:p>
            <a:r>
              <a:rPr lang="en-US" baseline="0" dirty="0" smtClean="0"/>
              <a:t>…from the reclamation successes to WQ improvements and biological responses.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Sharing information </a:t>
            </a:r>
            <a:r>
              <a:rPr lang="en-US" baseline="0" dirty="0" smtClean="0"/>
              <a:t>included leveraging </a:t>
            </a:r>
            <a:r>
              <a:rPr lang="en-US" baseline="0" dirty="0" smtClean="0"/>
              <a:t>all available data for maximum impact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Collectively this </a:t>
            </a:r>
            <a:r>
              <a:rPr lang="en-US" baseline="0" smtClean="0"/>
              <a:t>work </a:t>
            </a:r>
            <a:r>
              <a:rPr lang="en-US" baseline="0" smtClean="0"/>
              <a:t>strengthened </a:t>
            </a:r>
            <a:r>
              <a:rPr lang="en-US" baseline="0" dirty="0" smtClean="0"/>
              <a:t>our understanding of WQ improvements below the reclamation site and baseline conditions watershed-wide.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Importantly the work supported management decisions….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04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some summaries of the post-reclamation work that Tom Henderson championed and I’d be happy to share those with people that are interested….he was proud of this story and we are excited to share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86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But, by far the most visible</a:t>
            </a:r>
            <a:r>
              <a:rPr lang="en-US" baseline="0" dirty="0" smtClean="0"/>
              <a:t> reminder of Tom’s great work on the McLaren Mill and Tailings site sits 5 miles east of Yellowstone NP and just outside Cooke City. Please consider taking a visit and seeing first hand how </a:t>
            </a:r>
            <a:r>
              <a:rPr lang="en-US" baseline="0" dirty="0" smtClean="0"/>
              <a:t>efforts championed by Tom </a:t>
            </a:r>
            <a:r>
              <a:rPr lang="en-US" baseline="0" dirty="0" smtClean="0"/>
              <a:t>Henderson single handedly made Yellowstone NP a better place for all of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5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Collaboration IS</a:t>
            </a:r>
            <a:r>
              <a:rPr lang="en-US" baseline="0" dirty="0" smtClean="0"/>
              <a:t> </a:t>
            </a:r>
            <a:r>
              <a:rPr lang="en-US" dirty="0" smtClean="0"/>
              <a:t>crucial to land and water management everywhere.</a:t>
            </a:r>
          </a:p>
          <a:p>
            <a:endParaRPr lang="en-US" dirty="0" smtClean="0"/>
          </a:p>
          <a:p>
            <a:r>
              <a:rPr lang="en-US" dirty="0" smtClean="0"/>
              <a:t>Our MODERN landscapes require</a:t>
            </a:r>
            <a:r>
              <a:rPr lang="en-US" baseline="0" dirty="0" smtClean="0"/>
              <a:t> it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Montana is a good example of this where</a:t>
            </a:r>
            <a:r>
              <a:rPr lang="en-US" baseline="0" dirty="0" smtClean="0"/>
              <a:t> ownership is divided among tribes, private landowners, and multiple land management agencies. 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For</a:t>
            </a:r>
            <a:r>
              <a:rPr lang="en-US" baseline="0" dirty="0" smtClean="0"/>
              <a:t> those of you that aren’t familiar with Soda Butte Creek it begins just outside the NE boundary of Yellowstone National Park near the town of Cooke City.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21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</a:t>
            </a:r>
            <a:r>
              <a:rPr lang="en-US" baseline="0" dirty="0" smtClean="0"/>
              <a:t> in this 5 mile segment of stream bounded by the McLaren Mill to the east and YNP to west…... federal, state, and private lands demand collaboration among stakeholders.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McLaren Mining Company began after neighbors E.B. Turner and Water McLaren detected particles of gold in </a:t>
            </a:r>
            <a:r>
              <a:rPr lang="en-US" baseline="0" dirty="0" err="1" smtClean="0"/>
              <a:t>Gros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Vente</a:t>
            </a:r>
            <a:r>
              <a:rPr lang="en-US" baseline="0" dirty="0" smtClean="0"/>
              <a:t> formation on Henderson Mountain. </a:t>
            </a:r>
          </a:p>
          <a:p>
            <a:endParaRPr lang="en-US" dirty="0" smtClean="0"/>
          </a:p>
          <a:p>
            <a:r>
              <a:rPr lang="en-US" dirty="0" smtClean="0"/>
              <a:t>The McLaren</a:t>
            </a:r>
            <a:r>
              <a:rPr lang="en-US" baseline="0" dirty="0" smtClean="0"/>
              <a:t> Mill, p</a:t>
            </a:r>
            <a:r>
              <a:rPr lang="en-US" dirty="0" smtClean="0"/>
              <a:t>rimarily a</a:t>
            </a:r>
            <a:r>
              <a:rPr lang="en-US" baseline="0" dirty="0" smtClean="0"/>
              <a:t> Gold and Copper mill, produced 60,000 troy </a:t>
            </a:r>
            <a:r>
              <a:rPr lang="en-US" baseline="0" dirty="0" err="1" smtClean="0"/>
              <a:t>oz</a:t>
            </a:r>
            <a:r>
              <a:rPr lang="en-US" baseline="0" dirty="0" smtClean="0"/>
              <a:t> of gold and 2,000 short tons of copper during is 20 years of operation.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environmental legacy of this 20 year operation however persisted. Concerns about the downstream impacts of the mill were voiced as early as 1937 in an internal company memo: 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‘</a:t>
            </a:r>
            <a:r>
              <a:rPr lang="en-US" b="1" i="1" baseline="0" dirty="0" smtClean="0"/>
              <a:t>The present milling plant is situated one mile east of Cooke City on Soda Butte Creek, which drains into YNP….this drainage in entering the Park introduces serious complications</a:t>
            </a:r>
            <a:r>
              <a:rPr lang="en-US" baseline="0" dirty="0" smtClean="0"/>
              <a:t>’. Cited in Glidden 2001.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end, the McLaren Gold Mine Mill deposited 250,000 cubic yards of waste in the Soda Butte Creek floodplain and covered up the stream itself.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20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the 1800’s Soda Butte Creek was described as having ‘fast-fishing and large-trout’.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As early as </a:t>
            </a:r>
            <a:r>
              <a:rPr lang="en-US" baseline="0" dirty="0"/>
              <a:t>the 1930’s mining impacts had already degraded the quality of the fishery. </a:t>
            </a:r>
            <a:r>
              <a:rPr lang="en-US" dirty="0"/>
              <a:t>McLaren</a:t>
            </a:r>
            <a:r>
              <a:rPr lang="en-US" baseline="0" dirty="0"/>
              <a:t> Mill and Tailings site further degraded the fishery of Soda Butte Creek for </a:t>
            </a:r>
            <a:r>
              <a:rPr lang="en-US" baseline="0" dirty="0" smtClean="0"/>
              <a:t>decades creating a pollution barrier that was toxic to fish. 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Copies of official memos to the Chief Ranger in 1949 and 1950 during active operation indicate that Mill site infrastructure had annual failures. </a:t>
            </a:r>
            <a:endParaRPr lang="en-US" baseline="0" dirty="0" smtClean="0"/>
          </a:p>
          <a:p>
            <a:endParaRPr lang="en-US" baseline="0" dirty="0"/>
          </a:p>
          <a:p>
            <a:r>
              <a:rPr lang="en-US" b="1" baseline="0" dirty="0"/>
              <a:t>Efforts in 1969 were carried out to ‘eliminate pollution from the offending tailing area’.  These included rechanneling of stream around tailings and amendment of 2 feet of soil with grass seed added. </a:t>
            </a:r>
          </a:p>
          <a:p>
            <a:endParaRPr lang="en-US" b="1" baseline="0" dirty="0"/>
          </a:p>
          <a:p>
            <a:pPr defTabSz="929579"/>
            <a:r>
              <a:rPr lang="en-US" dirty="0"/>
              <a:t>Despite these efforts, groundwater seeping from the tailings impoundment contained high concentrations of dissolved metals. The stream reach immediately down-stream of the acidic inflows was coated with orange to red-colored deposits typical of streams receiving acid mine drainage.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1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FF5DA-2CF2-45F6-A07D-9F7743F8FA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18" tIns="46110" rIns="92218" bIns="46110" anchor="b"/>
          <a:lstStyle>
            <a:lvl1pPr defTabSz="906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2DEAF7-EE2D-4758-9CC0-84A17660F2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64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9758"/>
            <a:ext cx="5589617" cy="41776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18" tIns="46110" rIns="92218" bIns="46110"/>
          <a:lstStyle/>
          <a:p>
            <a:pPr eaLnBrk="1" hangingPunct="1"/>
            <a:r>
              <a:rPr lang="en-US" altLang="en-US" dirty="0" smtClean="0"/>
              <a:t>In the Fall of 2008</a:t>
            </a:r>
            <a:r>
              <a:rPr lang="en-US" altLang="en-US" baseline="0" dirty="0" smtClean="0"/>
              <a:t> and prior to reclamation the USGS characterized some of the concentrations of metals leaving seeps in the tailings.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8594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Graduate students </a:t>
            </a:r>
            <a:r>
              <a:rPr lang="en-US" baseline="0" dirty="0" smtClean="0"/>
              <a:t>from </a:t>
            </a:r>
            <a:r>
              <a:rPr lang="en-US" baseline="0" dirty="0"/>
              <a:t>MSU began longitudinal studies of the WQ, diatom, macroinvertebrate, and fish assemblages in Soda Butte Creek. </a:t>
            </a:r>
          </a:p>
          <a:p>
            <a:endParaRPr lang="en-US" baseline="0" dirty="0"/>
          </a:p>
          <a:p>
            <a:r>
              <a:rPr lang="en-US" baseline="0" dirty="0"/>
              <a:t>From their 13 month study in 1972 and 1973, they found that water quality below the former Mill and Tailings site had high concentrations of </a:t>
            </a:r>
            <a:r>
              <a:rPr lang="en-US" baseline="0" dirty="0" smtClean="0"/>
              <a:t>iron and sulfate. 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Median Fe concentrations were 0.12 mg/L above the tailings site and 35X higher below. Concentrations &gt;20 mg/L were documented.  Water quality improved with increasing distance d/s of tailings.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5B54-FBAC-4A85-9AC7-B19900BD3B1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8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6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78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90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12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5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55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1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2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25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5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5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8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0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9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3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9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0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12AC3-AF50-44E4-8097-4A072588498D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042B6-ACD4-4C67-977E-8C0D9C8A49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8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08D03-51B1-4979-B2D7-023D00229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7522F-91BD-4FD0-AACB-906F0991B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5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emf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23.jpeg"/><Relationship Id="rId5" Type="http://schemas.openxmlformats.org/officeDocument/2006/relationships/chart" Target="../charts/chart2.xml"/><Relationship Id="rId10" Type="http://schemas.openxmlformats.org/officeDocument/2006/relationships/image" Target="../media/image22.png"/><Relationship Id="rId4" Type="http://schemas.openxmlformats.org/officeDocument/2006/relationships/chart" Target="../charts/chart1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8.emf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43.png"/><Relationship Id="rId7" Type="http://schemas.openxmlformats.org/officeDocument/2006/relationships/chart" Target="../charts/chart12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11" Type="http://schemas.openxmlformats.org/officeDocument/2006/relationships/image" Target="../media/image44.png"/><Relationship Id="rId5" Type="http://schemas.openxmlformats.org/officeDocument/2006/relationships/chart" Target="../charts/chart10.xml"/><Relationship Id="rId10" Type="http://schemas.openxmlformats.org/officeDocument/2006/relationships/image" Target="../media/image2.jpeg"/><Relationship Id="rId4" Type="http://schemas.openxmlformats.org/officeDocument/2006/relationships/chart" Target="../charts/chart9.xml"/><Relationship Id="rId9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8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924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4400" y="103732"/>
            <a:ext cx="627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Collaborative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Supports Recovery of Yellowstone’s Soda Butte Creek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47471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00200" y="4876800"/>
            <a:ext cx="5715000" cy="16312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 Ray, Autumn Coleman, and Tom Henderson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June 2019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ASMR Conference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Sky, Montana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72561"/>
            <a:ext cx="838200" cy="108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050" y="5753245"/>
            <a:ext cx="1181100" cy="9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008" y="231147"/>
            <a:ext cx="46482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Biological </a:t>
            </a:r>
            <a:r>
              <a:rPr lang="en-US" b="1" dirty="0"/>
              <a:t>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402" y="6575246"/>
            <a:ext cx="3200400" cy="380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Map from Chadwick (1974)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0" y="1495413"/>
            <a:ext cx="5220018" cy="476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 rot="3362210">
            <a:off x="1042441" y="2252216"/>
            <a:ext cx="232242" cy="87765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071207"/>
            <a:ext cx="1739652" cy="31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Direction of Flow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4375326" y="1447799"/>
          <a:ext cx="1389621" cy="783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036222"/>
              </p:ext>
            </p:extLst>
          </p:nvPr>
        </p:nvGraphicFramePr>
        <p:xfrm>
          <a:off x="3387964" y="2200529"/>
          <a:ext cx="1974724" cy="766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2693154" y="2387586"/>
          <a:ext cx="1389621" cy="79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Oval 4"/>
          <p:cNvSpPr/>
          <p:nvPr/>
        </p:nvSpPr>
        <p:spPr>
          <a:xfrm>
            <a:off x="4733702" y="2162748"/>
            <a:ext cx="511966" cy="49846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820070"/>
              </p:ext>
            </p:extLst>
          </p:nvPr>
        </p:nvGraphicFramePr>
        <p:xfrm>
          <a:off x="1196099" y="4215615"/>
          <a:ext cx="1755310" cy="854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019348"/>
              </p:ext>
            </p:extLst>
          </p:nvPr>
        </p:nvGraphicFramePr>
        <p:xfrm>
          <a:off x="3987688" y="4285420"/>
          <a:ext cx="4343400" cy="2186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r>
                        <a:rPr lang="en-US" sz="12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  <a:p>
                      <a:pPr algn="ctr"/>
                      <a:r>
                        <a:rPr lang="en-US" sz="1200" dirty="0"/>
                        <a:t>SBC-1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  <a:p>
                      <a:pPr algn="ctr"/>
                      <a:r>
                        <a:rPr lang="en-US" sz="1200" dirty="0"/>
                        <a:t>SBC-2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  <a:p>
                      <a:pPr algn="ctr"/>
                      <a:r>
                        <a:rPr lang="en-US" sz="1200" dirty="0"/>
                        <a:t>SBC-RC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  <a:p>
                      <a:pPr algn="ctr"/>
                      <a:r>
                        <a:rPr lang="en-US" sz="1200" dirty="0"/>
                        <a:t>SBC-4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  <a:p>
                      <a:pPr algn="ctr"/>
                      <a:r>
                        <a:rPr lang="en-US" sz="1200" dirty="0"/>
                        <a:t>SBC-IBC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Total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Richness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172710"/>
            <a:ext cx="2032323" cy="1694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8673" y="1600200"/>
            <a:ext cx="2185929" cy="1639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1263" y="2835410"/>
            <a:ext cx="2128851" cy="1380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53400" y="5334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Mayfly</a:t>
            </a:r>
          </a:p>
          <a:p>
            <a:pPr algn="ctr"/>
            <a:r>
              <a:rPr lang="en-US" sz="1400" dirty="0" err="1"/>
              <a:t>Cinygmula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486400" y="2082225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Stonefly</a:t>
            </a:r>
          </a:p>
          <a:p>
            <a:pPr algn="ctr"/>
            <a:r>
              <a:rPr lang="en-US" sz="1400" dirty="0" err="1"/>
              <a:t>Nemoura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575884" y="3429284"/>
            <a:ext cx="109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Caddis</a:t>
            </a:r>
          </a:p>
          <a:p>
            <a:pPr algn="ctr"/>
            <a:r>
              <a:rPr lang="en-US" sz="1400" dirty="0" err="1"/>
              <a:t>Rhyacophila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" y="307089"/>
            <a:ext cx="1400700" cy="126886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486400" y="4285420"/>
            <a:ext cx="649808" cy="218694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31654" y="3836003"/>
            <a:ext cx="222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Soda Butte Creek, below former tailings site. 2008.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4" b="7102"/>
          <a:stretch/>
        </p:blipFill>
        <p:spPr bwMode="auto">
          <a:xfrm>
            <a:off x="7006884" y="1386679"/>
            <a:ext cx="1704562" cy="232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2400" y="1219200"/>
            <a:ext cx="8204373" cy="5410200"/>
            <a:chOff x="152400" y="1219200"/>
            <a:chExt cx="8204373" cy="541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55" b="11111"/>
            <a:stretch/>
          </p:blipFill>
          <p:spPr>
            <a:xfrm>
              <a:off x="152400" y="1219200"/>
              <a:ext cx="6585431" cy="5410200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914400" y="4648200"/>
              <a:ext cx="5486400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366173" y="4419600"/>
              <a:ext cx="99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DEQ Chronic Aquatic Life Standard for Fe = 1.0 mg/L</a:t>
              </a:r>
            </a:p>
          </p:txBody>
        </p:sp>
        <p:sp>
          <p:nvSpPr>
            <p:cNvPr id="8" name="Down Arrow 7"/>
            <p:cNvSpPr/>
            <p:nvPr/>
          </p:nvSpPr>
          <p:spPr>
            <a:xfrm rot="5400000" flipH="1">
              <a:off x="6828367" y="4291278"/>
              <a:ext cx="135467" cy="685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06884" y="6506289"/>
            <a:ext cx="2149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Data from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Boughton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G.K. 2001.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24049" y="109291"/>
            <a:ext cx="6501646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Water Quality Impacts</a:t>
            </a:r>
            <a:endParaRPr lang="en-US" sz="3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71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2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6971"/>
            <a:ext cx="7322769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Improves Scientific Understanding and Supports Decision Making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07540"/>
            <a:ext cx="4343400" cy="40122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1" dirty="0" smtClean="0"/>
              <a:t>Mining </a:t>
            </a:r>
            <a:r>
              <a:rPr lang="en-US" b="1" i="1" dirty="0"/>
              <a:t>disturbances are primary source of increased metals loading in SBC… McLaren Tailings…is the most </a:t>
            </a:r>
            <a:r>
              <a:rPr lang="en-US" b="1" i="1" dirty="0" smtClean="0"/>
              <a:t>significant. </a:t>
            </a:r>
            <a:r>
              <a:rPr lang="en-US" b="1" i="1" dirty="0"/>
              <a:t>Treatment and </a:t>
            </a:r>
            <a:r>
              <a:rPr lang="en-US" b="1" i="1" u="sng" dirty="0"/>
              <a:t>removal would reduce metal </a:t>
            </a:r>
            <a:r>
              <a:rPr lang="en-US" b="1" i="1" u="sng" dirty="0" smtClean="0"/>
              <a:t>loading</a:t>
            </a:r>
            <a:r>
              <a:rPr lang="en-US" b="1" i="1" dirty="0" smtClean="0"/>
              <a:t> - </a:t>
            </a:r>
            <a:r>
              <a:rPr lang="en-US" sz="1700" i="1" dirty="0" err="1" smtClean="0"/>
              <a:t>Boughton</a:t>
            </a:r>
            <a:r>
              <a:rPr lang="en-US" sz="1700" i="1" dirty="0" smtClean="0"/>
              <a:t> </a:t>
            </a:r>
            <a:r>
              <a:rPr lang="en-US" sz="1700" i="1" dirty="0"/>
              <a:t>2001 and MT DEQ 2002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6815" y="5431989"/>
            <a:ext cx="269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Yashan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et al. 2002. Water Quality Restoration Plan for the Cooke City TMDL Planning Area. Montana Department of Environmental Quality.  Helena, Montana. 208 pp. Published September 23, 2002.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343">
            <a:off x="6550470" y="1864673"/>
            <a:ext cx="2222831" cy="2881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841">
            <a:off x="4784553" y="2155848"/>
            <a:ext cx="2351082" cy="311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5019" y="6027003"/>
            <a:ext cx="269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Boughton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G.K. 2001. Metal loading in Soda Butte Creek upstream of Yellowstone National Park, Montana and Wyoming: a retrospective analysis of previous research and quantification of metal loading, August 1999. USGS Water Resources Investigations Report 01-4170. Cheyenne, Wyoming.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1" y="306971"/>
            <a:ext cx="1371600" cy="1242508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2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70530" y="62680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fld id="{A4B31165-515C-614E-95DD-331AB30A028C}" type="slidenum">
              <a:rPr lang="en-US" smtClean="0">
                <a:solidFill>
                  <a:srgbClr val="03528B"/>
                </a:solidFill>
              </a:rPr>
              <a:pPr/>
              <a:t>13</a:t>
            </a:fld>
            <a:endParaRPr lang="en-US" dirty="0">
              <a:solidFill>
                <a:srgbClr val="03528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0330" y="450591"/>
            <a:ext cx="879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smtClean="0">
                <a:latin typeface="Gotham Medium"/>
                <a:cs typeface="Times New Roman" panose="02020603050405020304" pitchFamily="18" charset="0"/>
              </a:rPr>
              <a:t>Leveraging Existing Datasets</a:t>
            </a:r>
          </a:p>
          <a:p>
            <a:pPr defTabSz="457200"/>
            <a:r>
              <a:rPr lang="en-US" sz="3600" b="1" dirty="0" smtClean="0">
                <a:latin typeface="Gotham Medium"/>
                <a:cs typeface="Times New Roman" panose="02020603050405020304" pitchFamily="18" charset="0"/>
              </a:rPr>
              <a:t>Pre- and Post Reclamation</a:t>
            </a:r>
            <a:endParaRPr lang="en-US" sz="3600" b="1" dirty="0">
              <a:latin typeface="Gotham Medium"/>
              <a:cs typeface="Times New Roman" panose="02020603050405020304" pitchFamily="18" charset="0"/>
            </a:endParaRPr>
          </a:p>
        </p:txBody>
      </p:sp>
      <p:pic>
        <p:nvPicPr>
          <p:cNvPr id="8" name="Content Placeholder 3"/>
          <p:cNvPicPr>
            <a:picLocks/>
          </p:cNvPicPr>
          <p:nvPr/>
        </p:nvPicPr>
        <p:blipFill rotWithShape="1">
          <a:blip r:embed="rId3" cstate="print"/>
          <a:srcRect b="9091"/>
          <a:stretch/>
        </p:blipFill>
        <p:spPr>
          <a:xfrm>
            <a:off x="1676400" y="1888249"/>
            <a:ext cx="5791200" cy="3810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599" y="59436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599" y="59436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2013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8948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0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0845"/>
            <a:ext cx="6458269" cy="4277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26336"/>
            <a:ext cx="668242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Post-Reclamation WQ Study </a:t>
            </a:r>
            <a:br>
              <a:rPr lang="en-US" b="1" dirty="0"/>
            </a:br>
            <a:r>
              <a:rPr lang="en-US" b="1" dirty="0"/>
              <a:t>of Soda Butte Creek 2015 &amp; 2016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9" t="16553" r="25873" b="4036"/>
          <a:stretch/>
        </p:blipFill>
        <p:spPr bwMode="auto">
          <a:xfrm rot="921989">
            <a:off x="5966800" y="1809596"/>
            <a:ext cx="2614650" cy="3403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71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82" y="5257800"/>
            <a:ext cx="1929443" cy="1418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33" y="2207974"/>
            <a:ext cx="5534366" cy="45293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24049" y="466724"/>
            <a:ext cx="718678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Co-location of monitoring sites supported pre- </a:t>
            </a:r>
            <a:r>
              <a:rPr lang="en-US" b="1" dirty="0"/>
              <a:t>and </a:t>
            </a:r>
            <a:r>
              <a:rPr lang="en-US" b="1" dirty="0" smtClean="0"/>
              <a:t>post- </a:t>
            </a:r>
            <a:r>
              <a:rPr lang="en-US" b="1" dirty="0"/>
              <a:t>reclamation </a:t>
            </a:r>
            <a:r>
              <a:rPr lang="en-US" b="1" dirty="0" smtClean="0"/>
              <a:t>comparisons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6000" y="638401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USFS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44637"/>
            <a:ext cx="6248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Current </a:t>
            </a:r>
            <a:r>
              <a:rPr lang="en-US" b="1" dirty="0" smtClean="0"/>
              <a:t>WQ Exceedances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Iron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1524000"/>
            <a:ext cx="8669866" cy="4876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71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9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SBC WQ Study 2015 - 2018</a:t>
            </a:r>
            <a:br>
              <a:rPr lang="en-US" b="1" dirty="0"/>
            </a:br>
            <a:r>
              <a:rPr lang="en-US" b="1" dirty="0"/>
              <a:t>Sample Results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1326" y="1905000"/>
            <a:ext cx="3429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Fe levels </a:t>
            </a:r>
            <a:r>
              <a:rPr lang="en-US" sz="2800" u="sng" dirty="0"/>
              <a:t>lowest</a:t>
            </a:r>
            <a:r>
              <a:rPr lang="en-US" sz="2800" dirty="0"/>
              <a:t> above and below former tailings site</a:t>
            </a:r>
          </a:p>
          <a:p>
            <a:r>
              <a:rPr lang="en-US" sz="2800" dirty="0"/>
              <a:t>Highest [Fe] from 2 tributaries </a:t>
            </a:r>
          </a:p>
          <a:p>
            <a:r>
              <a:rPr lang="en-US" sz="2800" dirty="0"/>
              <a:t>At YNP boundary generally below MT DEQ </a:t>
            </a:r>
            <a:r>
              <a:rPr lang="en-US" sz="2800" b="1" dirty="0"/>
              <a:t>chronic</a:t>
            </a:r>
            <a:r>
              <a:rPr lang="en-US" sz="2800" dirty="0"/>
              <a:t> aquatic life criterion</a:t>
            </a:r>
          </a:p>
        </p:txBody>
      </p:sp>
      <p:sp>
        <p:nvSpPr>
          <p:cNvPr id="6" name="Down Arrow 5"/>
          <p:cNvSpPr/>
          <p:nvPr/>
        </p:nvSpPr>
        <p:spPr>
          <a:xfrm rot="16200000" flipV="1">
            <a:off x="6573183" y="5506734"/>
            <a:ext cx="400920" cy="9906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7400" y="5440361"/>
            <a:ext cx="1812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Direction of Flow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10" y="1616513"/>
            <a:ext cx="4869180" cy="3624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71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12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200" y="228600"/>
            <a:ext cx="413380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Unnamed Tributary Influence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63" y="1089407"/>
            <a:ext cx="3351924" cy="253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1600200"/>
            <a:ext cx="4236461" cy="5070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1" y="3733800"/>
            <a:ext cx="3944112" cy="2629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7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6137"/>
            <a:ext cx="5546035" cy="35433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43400" y="3810000"/>
            <a:ext cx="4395518" cy="2667000"/>
            <a:chOff x="152400" y="1219200"/>
            <a:chExt cx="6585431" cy="5410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55" b="11111"/>
            <a:stretch/>
          </p:blipFill>
          <p:spPr>
            <a:xfrm>
              <a:off x="152400" y="1219200"/>
              <a:ext cx="6585431" cy="541020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914400" y="4648200"/>
              <a:ext cx="5486400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142090" y="218574"/>
            <a:ext cx="879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smtClean="0">
                <a:latin typeface="Gotham Medium"/>
                <a:cs typeface="Times New Roman" panose="02020603050405020304" pitchFamily="18" charset="0"/>
              </a:rPr>
              <a:t>Leveraging Existing Datasets</a:t>
            </a:r>
          </a:p>
          <a:p>
            <a:pPr defTabSz="457200"/>
            <a:r>
              <a:rPr lang="en-US" sz="3600" b="1" dirty="0" smtClean="0">
                <a:latin typeface="Gotham Medium"/>
                <a:cs typeface="Times New Roman" panose="02020603050405020304" pitchFamily="18" charset="0"/>
              </a:rPr>
              <a:t>Pre- and Post Reclamation</a:t>
            </a:r>
            <a:endParaRPr lang="en-US" sz="3600" b="1" dirty="0">
              <a:latin typeface="Gotham Medium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6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2284349">
            <a:off x="428625" y="-150020"/>
            <a:ext cx="1371600" cy="22653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693" y="563562"/>
            <a:ext cx="67818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Collaborative Science Supports </a:t>
            </a:r>
            <a:r>
              <a:rPr lang="en-US" sz="3600" b="1" dirty="0" smtClean="0"/>
              <a:t>Recovery </a:t>
            </a:r>
            <a:r>
              <a:rPr lang="en-US" sz="3600" b="1" dirty="0"/>
              <a:t>of Yellowstone’s Soda Butte Creek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97247"/>
            <a:ext cx="7886700" cy="3742134"/>
          </a:xfrm>
        </p:spPr>
        <p:txBody>
          <a:bodyPr>
            <a:noAutofit/>
          </a:bodyPr>
          <a:lstStyle/>
          <a:p>
            <a:r>
              <a:rPr lang="en-US" sz="2400" i="1" dirty="0"/>
              <a:t>Boundary-spanning opportunities </a:t>
            </a:r>
          </a:p>
          <a:p>
            <a:r>
              <a:rPr lang="en-US" sz="2400" i="1" dirty="0" smtClean="0"/>
              <a:t>Involves </a:t>
            </a:r>
            <a:r>
              <a:rPr lang="en-US" sz="2400" i="1" dirty="0"/>
              <a:t>sharing </a:t>
            </a:r>
            <a:r>
              <a:rPr lang="en-US" sz="2400" i="1" u="sng" dirty="0"/>
              <a:t>resources</a:t>
            </a:r>
            <a:r>
              <a:rPr lang="en-US" sz="2400" i="1" dirty="0"/>
              <a:t> and </a:t>
            </a:r>
            <a:r>
              <a:rPr lang="en-US" sz="2400" i="1" u="sng" dirty="0" smtClean="0"/>
              <a:t>information</a:t>
            </a:r>
            <a:endParaRPr lang="en-US" sz="2400" i="1" dirty="0"/>
          </a:p>
          <a:p>
            <a:pPr lvl="1"/>
            <a:r>
              <a:rPr lang="en-US" i="1" dirty="0" smtClean="0"/>
              <a:t> </a:t>
            </a:r>
            <a:r>
              <a:rPr lang="en-US" sz="2000" i="1" u="sng" dirty="0" smtClean="0"/>
              <a:t>Historical </a:t>
            </a:r>
            <a:r>
              <a:rPr lang="en-US" sz="2000" i="1" u="sng" dirty="0"/>
              <a:t>data </a:t>
            </a:r>
            <a:r>
              <a:rPr lang="en-US" sz="2000" i="1" u="sng" dirty="0" smtClean="0"/>
              <a:t>sets</a:t>
            </a:r>
            <a:r>
              <a:rPr lang="en-US" sz="2000" i="1" dirty="0" smtClean="0"/>
              <a:t>: mining data!	</a:t>
            </a:r>
            <a:endParaRPr lang="en-US" sz="2000" i="1" dirty="0"/>
          </a:p>
          <a:p>
            <a:r>
              <a:rPr lang="en-US" sz="2400" i="1" dirty="0" smtClean="0"/>
              <a:t>Promotes </a:t>
            </a:r>
            <a:r>
              <a:rPr lang="en-US" sz="2400" i="1" dirty="0"/>
              <a:t>innovation, mutual learning, and expanded possibilities </a:t>
            </a:r>
          </a:p>
          <a:p>
            <a:r>
              <a:rPr lang="en-US" sz="2400" i="1" dirty="0" smtClean="0"/>
              <a:t>Improves </a:t>
            </a:r>
            <a:r>
              <a:rPr lang="en-US" sz="2400" i="1" dirty="0"/>
              <a:t>scientific understanding to inform decision-making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9238"/>
            <a:ext cx="1466849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0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25556" r="-445" b="12221"/>
          <a:stretch/>
        </p:blipFill>
        <p:spPr>
          <a:xfrm>
            <a:off x="304800" y="228600"/>
            <a:ext cx="8153400" cy="658083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276836" y="4495799"/>
            <a:ext cx="6730060" cy="1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06896" y="4088694"/>
            <a:ext cx="1137104" cy="117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DEQ Chronic Aquatic Life Standard for Fe = 1.0 mg/L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1926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97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SBC WQ Study 2015 – 2018 Sample Results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828800"/>
            <a:ext cx="381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Cu levels in SBC variable but mostly below DEQ </a:t>
            </a:r>
            <a:r>
              <a:rPr lang="en-US" sz="2800" dirty="0" smtClean="0"/>
              <a:t>criterion</a:t>
            </a:r>
          </a:p>
          <a:p>
            <a:endParaRPr lang="en-US" sz="2800" dirty="0"/>
          </a:p>
          <a:p>
            <a:r>
              <a:rPr lang="en-US" sz="2800" dirty="0"/>
              <a:t>Exception is </a:t>
            </a:r>
            <a:r>
              <a:rPr lang="en-US" sz="2800" b="1" dirty="0"/>
              <a:t>Miller Creek</a:t>
            </a:r>
            <a:r>
              <a:rPr lang="en-US" sz="2800" dirty="0"/>
              <a:t> where [Cu] are 3 to 4X </a:t>
            </a:r>
            <a:r>
              <a:rPr lang="en-US" sz="2800" dirty="0" smtClean="0"/>
              <a:t>higher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At YNP boundary Cu below DEQ criterion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9630"/>
            <a:ext cx="4291584" cy="307689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6200000" flipV="1">
            <a:off x="6695640" y="5400240"/>
            <a:ext cx="400920" cy="9906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5356526"/>
            <a:ext cx="1812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Direction of Flow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71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7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402" y="6575246"/>
            <a:ext cx="3200400" cy="380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Map from Chadwick (1974)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0" y="1495413"/>
            <a:ext cx="5220018" cy="476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 rot="3362210">
            <a:off x="1042441" y="2252216"/>
            <a:ext cx="232242" cy="87765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071207"/>
            <a:ext cx="1739652" cy="31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Direction of Flow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4375326" y="1447799"/>
          <a:ext cx="1389621" cy="783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3387964" y="2200529"/>
          <a:ext cx="1974724" cy="766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2693154" y="2387586"/>
          <a:ext cx="1389621" cy="79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Oval 4"/>
          <p:cNvSpPr/>
          <p:nvPr/>
        </p:nvSpPr>
        <p:spPr>
          <a:xfrm>
            <a:off x="4733702" y="2162748"/>
            <a:ext cx="511966" cy="49846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1196099" y="4215615"/>
          <a:ext cx="1755310" cy="854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3987688" y="4285420"/>
          <a:ext cx="4343400" cy="2186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r>
                        <a:rPr lang="en-US" sz="12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  <a:p>
                      <a:pPr algn="ctr"/>
                      <a:r>
                        <a:rPr lang="en-US" sz="1200" dirty="0"/>
                        <a:t>SBC-1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  <a:p>
                      <a:pPr algn="ctr"/>
                      <a:r>
                        <a:rPr lang="en-US" sz="1200" dirty="0"/>
                        <a:t>SBC-2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  <a:p>
                      <a:pPr algn="ctr"/>
                      <a:r>
                        <a:rPr lang="en-US" sz="1200" dirty="0"/>
                        <a:t>SBC-RC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  <a:p>
                      <a:pPr algn="ctr"/>
                      <a:r>
                        <a:rPr lang="en-US" sz="1200" dirty="0"/>
                        <a:t>SBC-4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  <a:p>
                      <a:pPr algn="ctr"/>
                      <a:r>
                        <a:rPr lang="en-US" sz="1200" dirty="0"/>
                        <a:t>SBC-IBC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Total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Richness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1" y="368248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486400" y="4285420"/>
            <a:ext cx="649808" cy="218694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823844" y="250324"/>
            <a:ext cx="879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smtClean="0">
                <a:latin typeface="Gotham Medium"/>
                <a:cs typeface="Times New Roman" panose="02020603050405020304" pitchFamily="18" charset="0"/>
              </a:rPr>
              <a:t>Leveraging Existing Datasets</a:t>
            </a:r>
          </a:p>
          <a:p>
            <a:pPr defTabSz="457200"/>
            <a:r>
              <a:rPr lang="en-US" sz="3600" b="1" dirty="0" smtClean="0">
                <a:latin typeface="Gotham Medium"/>
                <a:cs typeface="Times New Roman" panose="02020603050405020304" pitchFamily="18" charset="0"/>
              </a:rPr>
              <a:t>Pre- and Post Reclamation</a:t>
            </a:r>
            <a:endParaRPr lang="en-US" sz="3600" b="1" dirty="0">
              <a:latin typeface="Gotham Medium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509231"/>
            <a:ext cx="8534510" cy="6160259"/>
            <a:chOff x="342224" y="887104"/>
            <a:chExt cx="7922099" cy="56672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34213" r="6516" b="14137"/>
            <a:stretch/>
          </p:blipFill>
          <p:spPr>
            <a:xfrm>
              <a:off x="342224" y="887104"/>
              <a:ext cx="7922099" cy="566723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1337481" y="887104"/>
              <a:ext cx="648268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21930"/>
              </p:ext>
            </p:extLst>
          </p:nvPr>
        </p:nvGraphicFramePr>
        <p:xfrm>
          <a:off x="4853439" y="217724"/>
          <a:ext cx="2997958" cy="1647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340645"/>
              </p:ext>
            </p:extLst>
          </p:nvPr>
        </p:nvGraphicFramePr>
        <p:xfrm>
          <a:off x="1035524" y="3589361"/>
          <a:ext cx="3641678" cy="1798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7093016"/>
              </p:ext>
            </p:extLst>
          </p:nvPr>
        </p:nvGraphicFramePr>
        <p:xfrm>
          <a:off x="-567347" y="1989909"/>
          <a:ext cx="3251578" cy="179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552506"/>
              </p:ext>
            </p:extLst>
          </p:nvPr>
        </p:nvGraphicFramePr>
        <p:xfrm>
          <a:off x="2421396" y="-187354"/>
          <a:ext cx="3397869" cy="165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719723"/>
              </p:ext>
            </p:extLst>
          </p:nvPr>
        </p:nvGraphicFramePr>
        <p:xfrm>
          <a:off x="3042223" y="888811"/>
          <a:ext cx="4236730" cy="1705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511273"/>
              </p:ext>
            </p:extLst>
          </p:nvPr>
        </p:nvGraphicFramePr>
        <p:xfrm>
          <a:off x="2251754" y="1295154"/>
          <a:ext cx="3587764" cy="166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55205"/>
              </p:ext>
            </p:extLst>
          </p:nvPr>
        </p:nvGraphicFramePr>
        <p:xfrm>
          <a:off x="3505200" y="3785443"/>
          <a:ext cx="5534010" cy="24389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92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6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19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72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90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9929"/>
              </a:tblGrid>
              <a:tr h="786319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SBC-1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SBC-2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SBC-RC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SBC-4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MC-1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UT-1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33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Total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538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536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468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550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33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Richness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2.80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2.74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7752431" y="3785443"/>
            <a:ext cx="1286779" cy="2438916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71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1310" y="1548289"/>
            <a:ext cx="1543288" cy="102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5046" y="111559"/>
            <a:ext cx="1419300" cy="1183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8056018" y="2687651"/>
            <a:ext cx="983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Zapada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columbiana</a:t>
            </a:r>
            <a:endParaRPr lang="en-US" sz="1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13822" y="1018155"/>
            <a:ext cx="1740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Cinygmula</a:t>
            </a:r>
            <a:r>
              <a:rPr lang="en-US" sz="1200" dirty="0" smtClean="0"/>
              <a:t> sp. 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320749" y="3785442"/>
            <a:ext cx="775251" cy="253915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 b="42778"/>
          <a:stretch/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26" y="171452"/>
            <a:ext cx="76581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Collaborative Science Supports Recovery of </a:t>
            </a:r>
            <a:r>
              <a:rPr lang="en-US" b="1" dirty="0" smtClean="0"/>
              <a:t>Soda </a:t>
            </a:r>
            <a:r>
              <a:rPr lang="en-US" b="1" dirty="0"/>
              <a:t>Butte Creek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2"/>
            <a:ext cx="8229600" cy="4210048"/>
          </a:xfrm>
          <a:solidFill>
            <a:schemeClr val="bg1">
              <a:lumMod val="85000"/>
              <a:alpha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Boundary-spanning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Cooke City to YNP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and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Reclamation to WQ to Fisheries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Relied heavily on historic data sets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understanding to inform decision-making</a:t>
            </a:r>
          </a:p>
          <a:p>
            <a:endParaRPr lang="en-US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 DEQ delisting of Soda Butte Creek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Abandoned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 clean-up to result in CWA delisting of all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333" t="11481" r="23333" b="11481"/>
          <a:stretch/>
        </p:blipFill>
        <p:spPr>
          <a:xfrm>
            <a:off x="7086600" y="5257800"/>
            <a:ext cx="1688123" cy="1371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6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8150"/>
            <a:ext cx="609600" cy="78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88908">
            <a:off x="421352" y="2478914"/>
            <a:ext cx="2525878" cy="3267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3396416"/>
            <a:ext cx="2265858" cy="3004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71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050" y="5753245"/>
            <a:ext cx="1181100" cy="91266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84291" y="392262"/>
            <a:ext cx="76581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Collaborative Science Supports Recovery of Soda Butte Creek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b="9091"/>
          <a:stretch/>
        </p:blipFill>
        <p:spPr>
          <a:xfrm>
            <a:off x="228601" y="2209800"/>
            <a:ext cx="5791200" cy="3810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5800" y="533399"/>
            <a:ext cx="4826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McLaren Mill and Tailings Reclamation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b="2864"/>
          <a:stretch/>
        </p:blipFill>
        <p:spPr>
          <a:xfrm>
            <a:off x="6019800" y="2209799"/>
            <a:ext cx="2895600" cy="381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6172201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2008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6172201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6172201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312738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76" y="312738"/>
            <a:ext cx="1819275" cy="242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4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975" y="585986"/>
            <a:ext cx="7067550" cy="994172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Collaborative Science Supports </a:t>
            </a:r>
            <a:r>
              <a:rPr lang="en-US" sz="3600" b="1" dirty="0" smtClean="0"/>
              <a:t>Recovery </a:t>
            </a:r>
            <a:r>
              <a:rPr lang="en-US" sz="3600" b="1" dirty="0"/>
              <a:t>of Yellowstone’s Soda Butte Creek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01" y="1957785"/>
            <a:ext cx="5396665" cy="4114800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i="1" dirty="0" smtClean="0">
                <a:solidFill>
                  <a:srgbClr val="388888"/>
                </a:solidFill>
              </a:rPr>
              <a:t>Collaborations Key to the Recovery of Soda Butte Creek</a:t>
            </a:r>
          </a:p>
          <a:p>
            <a:endParaRPr lang="en-US" b="1" dirty="0" smtClean="0"/>
          </a:p>
          <a:p>
            <a:r>
              <a:rPr lang="en-US" b="1" dirty="0" smtClean="0"/>
              <a:t>Reclamation</a:t>
            </a:r>
          </a:p>
          <a:p>
            <a:pPr lvl="1"/>
            <a:r>
              <a:rPr lang="en-US" dirty="0" smtClean="0"/>
              <a:t>MT DEQ, MT DNRC, NPS WRD, YELL, USFS, </a:t>
            </a:r>
            <a:r>
              <a:rPr lang="en-US" dirty="0" err="1" smtClean="0"/>
              <a:t>Beartooth</a:t>
            </a:r>
            <a:r>
              <a:rPr lang="en-US" dirty="0" smtClean="0"/>
              <a:t> Alliance</a:t>
            </a:r>
          </a:p>
          <a:p>
            <a:endParaRPr lang="en-US" dirty="0" smtClean="0"/>
          </a:p>
          <a:p>
            <a:r>
              <a:rPr lang="en-US" b="1" dirty="0" smtClean="0"/>
              <a:t>Water Quality Response and Delisting</a:t>
            </a:r>
          </a:p>
          <a:p>
            <a:pPr lvl="1"/>
            <a:r>
              <a:rPr lang="en-US" dirty="0" smtClean="0"/>
              <a:t>NPS GRYN, MT DEQ AML and WQM&amp;A, YELL, NPS WRD, USGS, MSU 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Restoration of Native Fishery</a:t>
            </a:r>
          </a:p>
          <a:p>
            <a:pPr lvl="1"/>
            <a:r>
              <a:rPr lang="en-US" dirty="0" smtClean="0"/>
              <a:t>NPS, USFS, MT FWP, </a:t>
            </a:r>
            <a:r>
              <a:rPr lang="en-US" dirty="0"/>
              <a:t>WGFD, </a:t>
            </a:r>
            <a:r>
              <a:rPr lang="en-US" dirty="0" err="1"/>
              <a:t>Beartooth</a:t>
            </a:r>
            <a:r>
              <a:rPr lang="en-US" dirty="0"/>
              <a:t> Alliance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9238"/>
            <a:ext cx="1466849" cy="1466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5" y="1595042"/>
            <a:ext cx="2951559" cy="393541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943600"/>
            <a:ext cx="503125" cy="65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5937974"/>
            <a:ext cx="1355177" cy="711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469" y="5943600"/>
            <a:ext cx="1487331" cy="746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234" y="5996505"/>
            <a:ext cx="640553" cy="643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5943600"/>
            <a:ext cx="911342" cy="7394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5809123"/>
            <a:ext cx="1182727" cy="908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2000" t="4286" r="60000" b="28775"/>
          <a:stretch/>
        </p:blipFill>
        <p:spPr>
          <a:xfrm>
            <a:off x="5066534" y="5936656"/>
            <a:ext cx="660631" cy="7127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2182" y="5989416"/>
            <a:ext cx="866418" cy="6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is Crucial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MT_AmericanFisheriesSociety_Ma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219200"/>
            <a:ext cx="9144000" cy="5638800"/>
          </a:xfrm>
        </p:spPr>
      </p:pic>
      <p:sp>
        <p:nvSpPr>
          <p:cNvPr id="3" name="5-Point Star 2"/>
          <p:cNvSpPr/>
          <p:nvPr/>
        </p:nvSpPr>
        <p:spPr>
          <a:xfrm>
            <a:off x="44196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47471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98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524000"/>
            <a:ext cx="7924800" cy="5083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47471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33600" y="15176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on Soda Butte Creek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Boundary-spanning work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7810500" y="3048000"/>
            <a:ext cx="3429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-322414" y="3880862"/>
            <a:ext cx="31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Yellowstone National Park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38887" y="2052753"/>
            <a:ext cx="317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McLaren Mill and </a:t>
            </a:r>
          </a:p>
          <a:p>
            <a:pPr algn="ctr"/>
            <a:r>
              <a:rPr lang="en-US" b="1" dirty="0" smtClean="0"/>
              <a:t>Tailings Site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93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McLaren Gold Mines </a:t>
            </a:r>
            <a:br>
              <a:rPr lang="en-US" b="1" dirty="0"/>
            </a:br>
            <a:r>
              <a:rPr lang="en-US" sz="3100" b="1" dirty="0"/>
              <a:t>1933 to 1953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7135"/>
            <a:ext cx="4209921" cy="4191000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1659998"/>
            <a:ext cx="411479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Overall </a:t>
            </a:r>
            <a:r>
              <a:rPr lang="en-US" sz="2400" b="1" dirty="0"/>
              <a:t>Productivity:</a:t>
            </a:r>
          </a:p>
          <a:p>
            <a:r>
              <a:rPr lang="en-US" sz="2400" dirty="0"/>
              <a:t>Gold: 60,000 </a:t>
            </a:r>
            <a:r>
              <a:rPr lang="en-US" sz="2400" dirty="0" err="1"/>
              <a:t>oz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1800" dirty="0"/>
              <a:t>(≈ $72 million in 2018 dollars)</a:t>
            </a:r>
          </a:p>
          <a:p>
            <a:r>
              <a:rPr lang="en-US" sz="2400" dirty="0"/>
              <a:t>Copper 2,000 tons</a:t>
            </a:r>
          </a:p>
          <a:p>
            <a:pPr marL="0" indent="0">
              <a:buNone/>
            </a:pPr>
            <a:r>
              <a:rPr lang="en-US" sz="1800" dirty="0"/>
              <a:t>(≈ $10.7 million in 2018)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/>
              <a:t>Environmental Legacy:</a:t>
            </a:r>
          </a:p>
          <a:p>
            <a:r>
              <a:rPr lang="en-US" sz="2400" dirty="0"/>
              <a:t>Deposited 250,000 yd</a:t>
            </a:r>
            <a:r>
              <a:rPr lang="en-US" sz="2400" baseline="30000" dirty="0"/>
              <a:t>3</a:t>
            </a:r>
            <a:r>
              <a:rPr lang="en-US" sz="2400" dirty="0"/>
              <a:t> of mine tailings in floodplain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7105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McLaren Gold Mine Mill, 1946. Courtesy of Cooke City Montana Museum.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47471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6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49" y="276225"/>
            <a:ext cx="6477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McLaren Mill and Tailings and NPS Concerns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0600" y="1447800"/>
            <a:ext cx="4114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1800’s ‘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fast fishing and large trout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1930’s fishery degraded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1950’s Chief Ranger memos highlight concerns</a:t>
            </a: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Tailings contained 20% pyrite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Water in tailings 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and Fe &gt; 1000x MT standards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100x above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Cd, Ag, As, Zn &gt; 10x above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600" dirty="0"/>
          </a:p>
          <a:p>
            <a:pPr lvl="1"/>
            <a:endParaRPr lang="en-US" sz="2000" dirty="0"/>
          </a:p>
        </p:txBody>
      </p:sp>
      <p:pic>
        <p:nvPicPr>
          <p:cNvPr id="9" name="Picture 3" descr="P9120024">
            <a:extLst>
              <a:ext uri="{FF2B5EF4-FFF2-40B4-BE49-F238E27FC236}">
                <a16:creationId xmlns:a16="http://schemas.microsoft.com/office/drawing/2014/main" xmlns="" id="{8B72CF3A-E1CB-48B7-85F8-21F6A329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9"/>
          <a:stretch>
            <a:fillRect/>
          </a:stretch>
        </p:blipFill>
        <p:spPr bwMode="auto">
          <a:xfrm>
            <a:off x="292266" y="1905000"/>
            <a:ext cx="429878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6" y="195263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5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1628422"/>
            <a:ext cx="6324600" cy="47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3019641"/>
            <a:ext cx="34020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Tailings Discharges (USGS):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418 mg/L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   122 mg/L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  6 mg/L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Pb   0.6 mg/L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Cd  0.06 mg/L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633773"/>
            <a:ext cx="5891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Soda Butte Creek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Fall 2008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8" y="253286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1981200" y="253286"/>
            <a:ext cx="67818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on Soda Butte Creek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Data-mining and Information Discovery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85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345" y="206542"/>
            <a:ext cx="752975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Data-mining and Information Discovery</a:t>
            </a:r>
            <a:endParaRPr lang="en-US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49" y="1454989"/>
            <a:ext cx="5438564" cy="509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99084"/>
            <a:ext cx="3581400" cy="301591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3362210">
            <a:off x="2457960" y="2346870"/>
            <a:ext cx="248520" cy="914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2714" y="2140789"/>
            <a:ext cx="1812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Direction of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4267200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4417368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0.9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4264968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1.6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4417368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4.2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4524555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0.1</a:t>
            </a:r>
          </a:p>
        </p:txBody>
      </p:sp>
      <p:sp>
        <p:nvSpPr>
          <p:cNvPr id="13" name="Down Arrow 12"/>
          <p:cNvSpPr/>
          <p:nvPr/>
        </p:nvSpPr>
        <p:spPr>
          <a:xfrm rot="5400000">
            <a:off x="8053173" y="2414373"/>
            <a:ext cx="48053" cy="914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67600" y="2542401"/>
            <a:ext cx="1812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Direction of Flow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94402" y="6575246"/>
            <a:ext cx="3200400" cy="38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/>
              <a:t>Map from Chadwick (1974)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" y="305369"/>
            <a:ext cx="1619249" cy="146684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7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36407</TotalTime>
  <Words>2143</Words>
  <Application>Microsoft Office PowerPoint</Application>
  <PresentationFormat>On-screen Show (4:3)</PresentationFormat>
  <Paragraphs>347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Gotham Book</vt:lpstr>
      <vt:lpstr>Gotham Medium</vt:lpstr>
      <vt:lpstr>Times New Roman</vt:lpstr>
      <vt:lpstr>Office Theme</vt:lpstr>
      <vt:lpstr>2_Office Theme</vt:lpstr>
      <vt:lpstr>PowerPoint Presentation</vt:lpstr>
      <vt:lpstr>Collaborative Science Supports Recovery of Yellowstone’s Soda Butte Creek</vt:lpstr>
      <vt:lpstr>Collaborative Science Supports Recovery of Yellowstone’s Soda Butte Creek</vt:lpstr>
      <vt:lpstr>Collaboration is Crucial</vt:lpstr>
      <vt:lpstr>Collaboration on Soda Butte Creek Boundary-spanning work</vt:lpstr>
      <vt:lpstr>McLaren Gold Mines  1933 to 1953</vt:lpstr>
      <vt:lpstr>McLaren Mill and Tailings and NPS Concerns</vt:lpstr>
      <vt:lpstr>PowerPoint Presentation</vt:lpstr>
      <vt:lpstr>Data-mining and Information Discovery</vt:lpstr>
      <vt:lpstr>Biological Impacts</vt:lpstr>
      <vt:lpstr>Water Quality Impacts</vt:lpstr>
      <vt:lpstr>Improves Scientific Understanding and Supports Decision Making</vt:lpstr>
      <vt:lpstr>PowerPoint Presentation</vt:lpstr>
      <vt:lpstr>Post-Reclamation WQ Study  of Soda Butte Creek 2015 &amp; 2016</vt:lpstr>
      <vt:lpstr>Co-location of monitoring sites supported pre- and post- reclamation comparisons</vt:lpstr>
      <vt:lpstr>Current WQ Exceedances  Iron</vt:lpstr>
      <vt:lpstr>SBC WQ Study 2015 - 2018 Sample Results</vt:lpstr>
      <vt:lpstr>Unnamed Tributary Influence</vt:lpstr>
      <vt:lpstr>PowerPoint Presentation</vt:lpstr>
      <vt:lpstr>PowerPoint Presentation</vt:lpstr>
      <vt:lpstr>SBC WQ Study 2015 – 2018 Sample Results</vt:lpstr>
      <vt:lpstr>PowerPoint Presentation</vt:lpstr>
      <vt:lpstr>PowerPoint Presentation</vt:lpstr>
      <vt:lpstr>Collaborative Science Supports Recovery of Soda Butte Creek</vt:lpstr>
      <vt:lpstr>PowerPoint Presentation</vt:lpstr>
      <vt:lpstr>McLaren Mill and Tailings Reclamation</vt:lpstr>
    </vt:vector>
  </TitlesOfParts>
  <Company>National Park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Soda Butte Creek – Water Quality Study 2015</dc:title>
  <dc:creator>Andrew Ray</dc:creator>
  <cp:lastModifiedBy>andrewray</cp:lastModifiedBy>
  <cp:revision>383</cp:revision>
  <cp:lastPrinted>2018-09-10T19:21:19Z</cp:lastPrinted>
  <dcterms:created xsi:type="dcterms:W3CDTF">2016-02-17T16:39:56Z</dcterms:created>
  <dcterms:modified xsi:type="dcterms:W3CDTF">2019-06-04T04:37:50Z</dcterms:modified>
</cp:coreProperties>
</file>