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9" r:id="rId4"/>
    <p:sldId id="285" r:id="rId5"/>
    <p:sldId id="277" r:id="rId6"/>
    <p:sldId id="294" r:id="rId7"/>
    <p:sldId id="260" r:id="rId8"/>
    <p:sldId id="318" r:id="rId9"/>
    <p:sldId id="320" r:id="rId10"/>
    <p:sldId id="258" r:id="rId11"/>
    <p:sldId id="264" r:id="rId12"/>
    <p:sldId id="261" r:id="rId13"/>
    <p:sldId id="265" r:id="rId14"/>
    <p:sldId id="276" r:id="rId15"/>
    <p:sldId id="267" r:id="rId16"/>
    <p:sldId id="295" r:id="rId17"/>
    <p:sldId id="268" r:id="rId18"/>
    <p:sldId id="278" r:id="rId19"/>
    <p:sldId id="296" r:id="rId20"/>
    <p:sldId id="269" r:id="rId21"/>
    <p:sldId id="297" r:id="rId22"/>
    <p:sldId id="299" r:id="rId23"/>
    <p:sldId id="289" r:id="rId24"/>
    <p:sldId id="300" r:id="rId25"/>
    <p:sldId id="301" r:id="rId26"/>
    <p:sldId id="273" r:id="rId27"/>
    <p:sldId id="302" r:id="rId28"/>
    <p:sldId id="317" r:id="rId29"/>
    <p:sldId id="303" r:id="rId30"/>
    <p:sldId id="275" r:id="rId31"/>
    <p:sldId id="292" r:id="rId32"/>
    <p:sldId id="262" r:id="rId33"/>
    <p:sldId id="280" r:id="rId34"/>
    <p:sldId id="306" r:id="rId35"/>
    <p:sldId id="281" r:id="rId36"/>
    <p:sldId id="315" r:id="rId37"/>
    <p:sldId id="282" r:id="rId38"/>
    <p:sldId id="307" r:id="rId39"/>
    <p:sldId id="293" r:id="rId40"/>
    <p:sldId id="283" r:id="rId41"/>
    <p:sldId id="311" r:id="rId42"/>
    <p:sldId id="288" r:id="rId43"/>
    <p:sldId id="319" r:id="rId44"/>
    <p:sldId id="312" r:id="rId45"/>
    <p:sldId id="313" r:id="rId46"/>
    <p:sldId id="316" r:id="rId47"/>
    <p:sldId id="314" r:id="rId48"/>
    <p:sldId id="263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E41B0C-3EC1-42CB-9AA6-85EC13522E1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E3054B-EEEB-472C-904D-5A3077B1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 and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Pre-project site and other work on HWY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</a:t>
            </a:r>
            <a:r>
              <a:rPr lang="en-US" baseline="0" dirty="0"/>
              <a:t> work to survey topo, characterize impacts, find functioning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  <a:r>
              <a:rPr lang="en-US" baseline="0" dirty="0"/>
              <a:t> to restore stream and fish habitat, restore sediment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Quantify impacts</a:t>
            </a:r>
            <a:r>
              <a:rPr lang="en-US" baseline="0" dirty="0"/>
              <a:t> and degree of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</a:t>
            </a:r>
            <a:r>
              <a:rPr lang="en-US" baseline="0" dirty="0"/>
              <a:t> segments of re-construction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3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agency and</a:t>
            </a:r>
            <a:r>
              <a:rPr lang="en-US" baseline="0" dirty="0"/>
              <a:t> NGOs part of funding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98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Highway reconstruction</a:t>
            </a:r>
            <a:r>
              <a:rPr lang="en-US" baseline="0" dirty="0"/>
              <a:t> required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1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Highway reconstruction</a:t>
            </a:r>
            <a:r>
              <a:rPr lang="en-US" baseline="0" dirty="0"/>
              <a:t> required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2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</a:t>
            </a:r>
            <a:r>
              <a:rPr lang="en-US" baseline="0" dirty="0"/>
              <a:t> analysis for final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</a:t>
            </a:r>
            <a:r>
              <a:rPr lang="en-US" baseline="0" dirty="0"/>
              <a:t> analysis for final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outline of presentation</a:t>
            </a:r>
            <a:r>
              <a:rPr lang="en-US" baseline="0" dirty="0"/>
              <a:t>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restoration</a:t>
            </a:r>
            <a:r>
              <a:rPr lang="en-US" baseline="0" dirty="0"/>
              <a:t> approaches in one project, value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4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restoration</a:t>
            </a:r>
            <a:r>
              <a:rPr lang="en-US" baseline="0" dirty="0"/>
              <a:t> approaches in one project, value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55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restoration</a:t>
            </a:r>
            <a:r>
              <a:rPr lang="en-US" baseline="0" dirty="0"/>
              <a:t> approaches in one project, value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94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Dirt</a:t>
            </a:r>
            <a:r>
              <a:rPr lang="en-US" baseline="0" dirty="0"/>
              <a:t> work and salvage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22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Dirt</a:t>
            </a:r>
            <a:r>
              <a:rPr lang="en-US" baseline="0" dirty="0"/>
              <a:t> work and salvage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4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Dirt</a:t>
            </a:r>
            <a:r>
              <a:rPr lang="en-US" baseline="0" dirty="0"/>
              <a:t> work and salvage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1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flexibility</a:t>
            </a:r>
            <a:r>
              <a:rPr lang="en-US" baseline="0" dirty="0"/>
              <a:t> to suit site conditions, construction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2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flexibility</a:t>
            </a:r>
            <a:r>
              <a:rPr lang="en-US" baseline="0" dirty="0"/>
              <a:t> to suit site conditions, construction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2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flexibility</a:t>
            </a:r>
            <a:r>
              <a:rPr lang="en-US" baseline="0" dirty="0"/>
              <a:t> to suit site conditions, construction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9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flexibility</a:t>
            </a:r>
            <a:r>
              <a:rPr lang="en-US" baseline="0" dirty="0"/>
              <a:t> to suit site conditions, construction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r>
              <a:rPr lang="en-US" dirty="0"/>
              <a:t>Project</a:t>
            </a:r>
            <a:r>
              <a:rPr lang="en-US" baseline="0" dirty="0"/>
              <a:t> owners, agency, design team, contractors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696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Moose Creek, floodplain re-connection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59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dredge impact</a:t>
            </a:r>
            <a:r>
              <a:rPr lang="en-US" baseline="0" dirty="0"/>
              <a:t> removals, FP roughness with onsite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93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</a:t>
            </a:r>
            <a:r>
              <a:rPr lang="en-US" baseline="0" dirty="0"/>
              <a:t> of 2016 field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39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</a:t>
            </a:r>
            <a:r>
              <a:rPr lang="en-US" baseline="0" dirty="0"/>
              <a:t> re-survey and monitoring of stream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</a:t>
            </a:r>
            <a:r>
              <a:rPr lang="en-US" baseline="0" dirty="0"/>
              <a:t> re-survey and monitoring of stream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22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Sediment load TMDL allocations, monitoring data by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1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Sediment load TMDL allocations, monitoring data by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8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Remaining</a:t>
            </a:r>
            <a:r>
              <a:rPr lang="en-US" baseline="0" dirty="0"/>
              <a:t> funds to construction off-stream floodplain, riparian and wetlands expansions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1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Remaining</a:t>
            </a:r>
            <a:r>
              <a:rPr lang="en-US" baseline="0" dirty="0"/>
              <a:t> funds to construction off-stream floodplain, riparian and wetlands expansions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7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 site 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location, SW</a:t>
            </a:r>
            <a:r>
              <a:rPr lang="en-US" baseline="0" dirty="0"/>
              <a:t> of Butte. Private individual mines from 1800s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5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Thoughts</a:t>
            </a:r>
            <a:r>
              <a:rPr lang="en-US" baseline="0" dirty="0"/>
              <a:t> and lessons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78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Thoughts</a:t>
            </a:r>
            <a:r>
              <a:rPr lang="en-US" baseline="0" dirty="0"/>
              <a:t> and lessons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6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project, improved information</a:t>
            </a:r>
            <a:r>
              <a:rPr lang="en-US" baseline="0" dirty="0"/>
              <a:t> use, address fine sediment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791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project, improved information</a:t>
            </a:r>
            <a:r>
              <a:rPr lang="en-US" baseline="0" dirty="0"/>
              <a:t> use, address fine sediment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843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project, improved information</a:t>
            </a:r>
            <a:r>
              <a:rPr lang="en-US" baseline="0" dirty="0"/>
              <a:t> use, address fine sediment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005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Improved clarity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Improved clarity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65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</a:t>
            </a:r>
            <a:r>
              <a:rPr lang="en-US" baseline="0"/>
              <a:t> you!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</a:t>
            </a:r>
            <a:r>
              <a:rPr lang="en-US" baseline="0" dirty="0"/>
              <a:t> lands, watershed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</a:t>
            </a:r>
            <a:r>
              <a:rPr lang="en-US" baseline="0" dirty="0"/>
              <a:t> lands, watershed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 impacts from dredge mining</a:t>
            </a:r>
            <a:r>
              <a:rPr lang="en-US" baseline="0" dirty="0"/>
              <a:t> and Anaconda smelter 1913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 impacts from dredge mining</a:t>
            </a:r>
            <a:r>
              <a:rPr lang="en-US" baseline="0" dirty="0"/>
              <a:t> and Anaconda smelter 1913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 impacts from dredge mining</a:t>
            </a:r>
            <a:r>
              <a:rPr lang="en-US" baseline="0" dirty="0"/>
              <a:t> and Anaconda smelter 1913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054B-EEEB-472C-904D-5A3077B1A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1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5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2C0F-7D27-45C5-9DD8-08E8F22BAE8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0C72-3ACF-4892-9AF3-235D6ECD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9355"/>
            <a:ext cx="9144000" cy="6550224"/>
            <a:chOff x="1339580" y="629174"/>
            <a:chExt cx="6920627" cy="43559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9580" y="631972"/>
              <a:ext cx="5451602" cy="43510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5757" y="629174"/>
              <a:ext cx="4224450" cy="4355937"/>
            </a:xfrm>
            <a:prstGeom prst="rect">
              <a:avLst/>
            </a:prstGeom>
          </p:spPr>
        </p:pic>
      </p:grpSp>
      <p:sp>
        <p:nvSpPr>
          <p:cNvPr id="15" name="Shape 9"/>
          <p:cNvSpPr/>
          <p:nvPr/>
        </p:nvSpPr>
        <p:spPr>
          <a:xfrm>
            <a:off x="-12731" y="6446067"/>
            <a:ext cx="9156731" cy="418791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61" y="1188483"/>
            <a:ext cx="1470119" cy="6091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3280" y="6502763"/>
            <a:ext cx="43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We create solutions that build better communities</a:t>
            </a:r>
          </a:p>
        </p:txBody>
      </p:sp>
      <p:sp>
        <p:nvSpPr>
          <p:cNvPr id="20" name="Shape 14"/>
          <p:cNvSpPr txBox="1">
            <a:spLocks noGrp="1"/>
          </p:cNvSpPr>
          <p:nvPr>
            <p:ph type="ctrTitle"/>
          </p:nvPr>
        </p:nvSpPr>
        <p:spPr>
          <a:xfrm>
            <a:off x="3187595" y="751164"/>
            <a:ext cx="5368705" cy="72654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buSzPct val="100000"/>
              <a:defRPr sz="3600">
                <a:solidFill>
                  <a:srgbClr val="002F6D"/>
                </a:solidFill>
                <a:latin typeface="Segoe UI Semibold" panose="020B0702040204020203" pitchFamily="34" charset="0"/>
                <a:ea typeface="Roboto Slab" panose="020B0604020202020204" charset="0"/>
              </a:defRPr>
            </a:lvl1pPr>
            <a:lvl2pPr lvl="1" algn="ctr">
              <a:spcBef>
                <a:spcPts val="0"/>
              </a:spcBef>
              <a:buSzPct val="100000"/>
              <a:defRPr sz="4500"/>
            </a:lvl2pPr>
            <a:lvl3pPr lvl="2" algn="ctr">
              <a:spcBef>
                <a:spcPts val="0"/>
              </a:spcBef>
              <a:buSzPct val="100000"/>
              <a:defRPr sz="4500"/>
            </a:lvl3pPr>
            <a:lvl4pPr lvl="3" algn="ctr">
              <a:spcBef>
                <a:spcPts val="0"/>
              </a:spcBef>
              <a:buSzPct val="100000"/>
              <a:defRPr sz="4500"/>
            </a:lvl4pPr>
            <a:lvl5pPr lvl="4" algn="ctr">
              <a:spcBef>
                <a:spcPts val="0"/>
              </a:spcBef>
              <a:buSzPct val="100000"/>
              <a:defRPr sz="4500"/>
            </a:lvl5pPr>
            <a:lvl6pPr lvl="5" algn="ctr">
              <a:spcBef>
                <a:spcPts val="0"/>
              </a:spcBef>
              <a:buSzPct val="100000"/>
              <a:defRPr sz="4500"/>
            </a:lvl6pPr>
            <a:lvl7pPr lvl="6" algn="ctr">
              <a:spcBef>
                <a:spcPts val="0"/>
              </a:spcBef>
              <a:buSzPct val="100000"/>
              <a:defRPr sz="4500"/>
            </a:lvl7pPr>
            <a:lvl8pPr lvl="7" algn="ctr">
              <a:spcBef>
                <a:spcPts val="0"/>
              </a:spcBef>
              <a:buSzPct val="100000"/>
              <a:defRPr sz="4500"/>
            </a:lvl8pPr>
            <a:lvl9pPr lvl="8" algn="ctr">
              <a:spcBef>
                <a:spcPts val="0"/>
              </a:spcBef>
              <a:buSzPct val="100000"/>
              <a:defRPr sz="4500"/>
            </a:lvl9pPr>
          </a:lstStyle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Segoe UI Semibold" panose="020B0702040204020203" pitchFamily="34" charset="0"/>
              </a:rPr>
              <a:t>Restoration</a:t>
            </a:r>
            <a:endParaRPr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25B8B85-65E1-49C4-8726-A87720D0D2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254" y="5615335"/>
            <a:ext cx="1554113" cy="621645"/>
          </a:xfrm>
          <a:prstGeom prst="rect">
            <a:avLst/>
          </a:prstGeom>
        </p:spPr>
      </p:pic>
      <p:sp>
        <p:nvSpPr>
          <p:cNvPr id="12" name="Shape 14">
            <a:extLst>
              <a:ext uri="{FF2B5EF4-FFF2-40B4-BE49-F238E27FC236}">
                <a16:creationId xmlns:a16="http://schemas.microsoft.com/office/drawing/2014/main" id="{2E935E81-F32E-4347-A6C9-4A4CA15126C8}"/>
              </a:ext>
            </a:extLst>
          </p:cNvPr>
          <p:cNvSpPr txBox="1">
            <a:spLocks/>
          </p:cNvSpPr>
          <p:nvPr/>
        </p:nvSpPr>
        <p:spPr>
          <a:xfrm>
            <a:off x="-88229" y="-551768"/>
            <a:ext cx="7838858" cy="1457116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3600" kern="1200">
                <a:solidFill>
                  <a:srgbClr val="002F6D"/>
                </a:solidFill>
                <a:latin typeface="Segoe UI Semibold" panose="020B0702040204020203" pitchFamily="34" charset="0"/>
                <a:ea typeface="Roboto Slab" panose="020B0604020202020204" charset="0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4500"/>
            </a:lvl2pPr>
            <a:lvl3pPr lvl="2" algn="ctr">
              <a:spcBef>
                <a:spcPts val="0"/>
              </a:spcBef>
              <a:buSzPct val="100000"/>
              <a:defRPr sz="4500"/>
            </a:lvl3pPr>
            <a:lvl4pPr lvl="3" algn="ctr">
              <a:spcBef>
                <a:spcPts val="0"/>
              </a:spcBef>
              <a:buSzPct val="100000"/>
              <a:defRPr sz="4500"/>
            </a:lvl4pPr>
            <a:lvl5pPr lvl="4" algn="ctr">
              <a:spcBef>
                <a:spcPts val="0"/>
              </a:spcBef>
              <a:buSzPct val="100000"/>
              <a:defRPr sz="4500"/>
            </a:lvl5pPr>
            <a:lvl6pPr lvl="5" algn="ctr">
              <a:spcBef>
                <a:spcPts val="0"/>
              </a:spcBef>
              <a:buSzPct val="100000"/>
              <a:defRPr sz="4500"/>
            </a:lvl6pPr>
            <a:lvl7pPr lvl="6" algn="ctr">
              <a:spcBef>
                <a:spcPts val="0"/>
              </a:spcBef>
              <a:buSzPct val="100000"/>
              <a:defRPr sz="4500"/>
            </a:lvl7pPr>
            <a:lvl8pPr lvl="7" algn="ctr">
              <a:spcBef>
                <a:spcPts val="0"/>
              </a:spcBef>
              <a:buSzPct val="100000"/>
              <a:defRPr sz="4500"/>
            </a:lvl8pPr>
            <a:lvl9pPr lvl="8" algn="ctr">
              <a:spcBef>
                <a:spcPts val="0"/>
              </a:spcBef>
              <a:buSzPct val="100000"/>
              <a:defRPr sz="4500"/>
            </a:lvl9pPr>
          </a:lstStyle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Segoe UI Semibold" panose="020B0702040204020203" pitchFamily="34" charset="0"/>
              </a:rPr>
              <a:t>French Gulch &amp; Moose Creek</a:t>
            </a:r>
          </a:p>
        </p:txBody>
      </p:sp>
    </p:spTree>
    <p:extLst>
      <p:ext uri="{BB962C8B-B14F-4D97-AF65-F5344CB8AC3E}">
        <p14:creationId xmlns:p14="http://schemas.microsoft.com/office/powerpoint/2010/main" val="194298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0045"/>
            <a:ext cx="9144000" cy="526801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8410797">
            <a:off x="6564673" y="2986693"/>
            <a:ext cx="577216" cy="762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8410797">
            <a:off x="6502674" y="4264693"/>
            <a:ext cx="577216" cy="762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Shape 33"/>
          <p:cNvSpPr/>
          <p:nvPr/>
        </p:nvSpPr>
        <p:spPr>
          <a:xfrm>
            <a:off x="-6971" y="338672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19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bg1"/>
                </a:solidFill>
                <a:cs typeface="Segoe UI Semibold" panose="020B0702040204020203" pitchFamily="34" charset="0"/>
              </a:rPr>
              <a:t>In 2016</a:t>
            </a:r>
            <a:endParaRPr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CCAEE-4C0C-4064-AD3B-7BE3DE39677B}"/>
              </a:ext>
            </a:extLst>
          </p:cNvPr>
          <p:cNvGrpSpPr/>
          <p:nvPr/>
        </p:nvGrpSpPr>
        <p:grpSpPr>
          <a:xfrm>
            <a:off x="3247900" y="2613175"/>
            <a:ext cx="5331922" cy="4093464"/>
            <a:chOff x="2997676" y="1114262"/>
            <a:chExt cx="5331922" cy="4093464"/>
          </a:xfrm>
        </p:grpSpPr>
        <p:sp>
          <p:nvSpPr>
            <p:cNvPr id="11" name="TextBox 10"/>
            <p:cNvSpPr txBox="1"/>
            <p:nvPr/>
          </p:nvSpPr>
          <p:spPr>
            <a:xfrm>
              <a:off x="2997676" y="2096116"/>
              <a:ext cx="1613660" cy="3077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Old French Creek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44954" y="1114262"/>
              <a:ext cx="1327306" cy="3077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New Hwy 569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71582" y="2382151"/>
              <a:ext cx="1658016" cy="3077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Dredge Mine Piles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4598126" y="1976846"/>
              <a:ext cx="2146828" cy="3230880"/>
            </a:xfrm>
            <a:custGeom>
              <a:avLst/>
              <a:gdLst>
                <a:gd name="connsiteX0" fmla="*/ 0 w 2146828"/>
                <a:gd name="connsiteY0" fmla="*/ 0 h 3230880"/>
                <a:gd name="connsiteX1" fmla="*/ 426720 w 2146828"/>
                <a:gd name="connsiteY1" fmla="*/ 531223 h 3230880"/>
                <a:gd name="connsiteX2" fmla="*/ 801188 w 2146828"/>
                <a:gd name="connsiteY2" fmla="*/ 879565 h 3230880"/>
                <a:gd name="connsiteX3" fmla="*/ 1254034 w 2146828"/>
                <a:gd name="connsiteY3" fmla="*/ 1375954 h 3230880"/>
                <a:gd name="connsiteX4" fmla="*/ 1637211 w 2146828"/>
                <a:gd name="connsiteY4" fmla="*/ 1976845 h 3230880"/>
                <a:gd name="connsiteX5" fmla="*/ 1706880 w 2146828"/>
                <a:gd name="connsiteY5" fmla="*/ 2220685 h 3230880"/>
                <a:gd name="connsiteX6" fmla="*/ 2081348 w 2146828"/>
                <a:gd name="connsiteY6" fmla="*/ 2499360 h 3230880"/>
                <a:gd name="connsiteX7" fmla="*/ 2133600 w 2146828"/>
                <a:gd name="connsiteY7" fmla="*/ 2882537 h 3230880"/>
                <a:gd name="connsiteX8" fmla="*/ 1933303 w 2146828"/>
                <a:gd name="connsiteY8" fmla="*/ 3230880 h 323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6828" h="3230880">
                  <a:moveTo>
                    <a:pt x="0" y="0"/>
                  </a:moveTo>
                  <a:cubicBezTo>
                    <a:pt x="146594" y="192314"/>
                    <a:pt x="293189" y="384629"/>
                    <a:pt x="426720" y="531223"/>
                  </a:cubicBezTo>
                  <a:cubicBezTo>
                    <a:pt x="560251" y="677817"/>
                    <a:pt x="663302" y="738777"/>
                    <a:pt x="801188" y="879565"/>
                  </a:cubicBezTo>
                  <a:cubicBezTo>
                    <a:pt x="939074" y="1020353"/>
                    <a:pt x="1114697" y="1193074"/>
                    <a:pt x="1254034" y="1375954"/>
                  </a:cubicBezTo>
                  <a:cubicBezTo>
                    <a:pt x="1393371" y="1558834"/>
                    <a:pt x="1561737" y="1836057"/>
                    <a:pt x="1637211" y="1976845"/>
                  </a:cubicBezTo>
                  <a:cubicBezTo>
                    <a:pt x="1712685" y="2117633"/>
                    <a:pt x="1632857" y="2133599"/>
                    <a:pt x="1706880" y="2220685"/>
                  </a:cubicBezTo>
                  <a:cubicBezTo>
                    <a:pt x="1780903" y="2307771"/>
                    <a:pt x="2010228" y="2389051"/>
                    <a:pt x="2081348" y="2499360"/>
                  </a:cubicBezTo>
                  <a:cubicBezTo>
                    <a:pt x="2152468" y="2609669"/>
                    <a:pt x="2158274" y="2760617"/>
                    <a:pt x="2133600" y="2882537"/>
                  </a:cubicBezTo>
                  <a:cubicBezTo>
                    <a:pt x="2108926" y="3004457"/>
                    <a:pt x="2021114" y="3117668"/>
                    <a:pt x="1933303" y="323088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4986716" y="1976846"/>
              <a:ext cx="2818424" cy="3204754"/>
            </a:xfrm>
            <a:custGeom>
              <a:avLst/>
              <a:gdLst>
                <a:gd name="connsiteX0" fmla="*/ 55547 w 2818424"/>
                <a:gd name="connsiteY0" fmla="*/ 0 h 3204754"/>
                <a:gd name="connsiteX1" fmla="*/ 12004 w 2818424"/>
                <a:gd name="connsiteY1" fmla="*/ 52251 h 3204754"/>
                <a:gd name="connsiteX2" fmla="*/ 247135 w 2818424"/>
                <a:gd name="connsiteY2" fmla="*/ 87085 h 3204754"/>
                <a:gd name="connsiteX3" fmla="*/ 203593 w 2818424"/>
                <a:gd name="connsiteY3" fmla="*/ 191588 h 3204754"/>
                <a:gd name="connsiteX4" fmla="*/ 612895 w 2818424"/>
                <a:gd name="connsiteY4" fmla="*/ 165463 h 3204754"/>
                <a:gd name="connsiteX5" fmla="*/ 438724 w 2818424"/>
                <a:gd name="connsiteY5" fmla="*/ 330925 h 3204754"/>
                <a:gd name="connsiteX6" fmla="*/ 752233 w 2818424"/>
                <a:gd name="connsiteY6" fmla="*/ 400594 h 3204754"/>
                <a:gd name="connsiteX7" fmla="*/ 665147 w 2818424"/>
                <a:gd name="connsiteY7" fmla="*/ 644434 h 3204754"/>
                <a:gd name="connsiteX8" fmla="*/ 1004781 w 2818424"/>
                <a:gd name="connsiteY8" fmla="*/ 653143 h 3204754"/>
                <a:gd name="connsiteX9" fmla="*/ 821901 w 2818424"/>
                <a:gd name="connsiteY9" fmla="*/ 853440 h 3204754"/>
                <a:gd name="connsiteX10" fmla="*/ 1274747 w 2818424"/>
                <a:gd name="connsiteY10" fmla="*/ 844731 h 3204754"/>
                <a:gd name="connsiteX11" fmla="*/ 1126701 w 2818424"/>
                <a:gd name="connsiteY11" fmla="*/ 1062445 h 3204754"/>
                <a:gd name="connsiteX12" fmla="*/ 1849513 w 2818424"/>
                <a:gd name="connsiteY12" fmla="*/ 1088571 h 3204754"/>
                <a:gd name="connsiteX13" fmla="*/ 1527295 w 2818424"/>
                <a:gd name="connsiteY13" fmla="*/ 1341120 h 3204754"/>
                <a:gd name="connsiteX14" fmla="*/ 2528781 w 2818424"/>
                <a:gd name="connsiteY14" fmla="*/ 1410788 h 3204754"/>
                <a:gd name="connsiteX15" fmla="*/ 1814678 w 2818424"/>
                <a:gd name="connsiteY15" fmla="*/ 1785257 h 3204754"/>
                <a:gd name="connsiteX16" fmla="*/ 2668118 w 2818424"/>
                <a:gd name="connsiteY16" fmla="*/ 1881051 h 3204754"/>
                <a:gd name="connsiteX17" fmla="*/ 2746495 w 2818424"/>
                <a:gd name="connsiteY17" fmla="*/ 2211977 h 3204754"/>
                <a:gd name="connsiteX18" fmla="*/ 2345901 w 2818424"/>
                <a:gd name="connsiteY18" fmla="*/ 2360023 h 3204754"/>
                <a:gd name="connsiteX19" fmla="*/ 2232690 w 2818424"/>
                <a:gd name="connsiteY19" fmla="*/ 2473234 h 3204754"/>
                <a:gd name="connsiteX20" fmla="*/ 2581033 w 2818424"/>
                <a:gd name="connsiteY20" fmla="*/ 2638697 h 3204754"/>
                <a:gd name="connsiteX21" fmla="*/ 2816164 w 2818424"/>
                <a:gd name="connsiteY21" fmla="*/ 2873828 h 3204754"/>
                <a:gd name="connsiteX22" fmla="*/ 2441695 w 2818424"/>
                <a:gd name="connsiteY22" fmla="*/ 3021874 h 3204754"/>
                <a:gd name="connsiteX23" fmla="*/ 2014975 w 2818424"/>
                <a:gd name="connsiteY23" fmla="*/ 3030583 h 3204754"/>
                <a:gd name="connsiteX24" fmla="*/ 1596964 w 2818424"/>
                <a:gd name="connsiteY24" fmla="*/ 3204754 h 32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18424" h="3204754">
                  <a:moveTo>
                    <a:pt x="55547" y="0"/>
                  </a:moveTo>
                  <a:cubicBezTo>
                    <a:pt x="17810" y="18868"/>
                    <a:pt x="-19927" y="37737"/>
                    <a:pt x="12004" y="52251"/>
                  </a:cubicBezTo>
                  <a:cubicBezTo>
                    <a:pt x="43935" y="66765"/>
                    <a:pt x="215203" y="63862"/>
                    <a:pt x="247135" y="87085"/>
                  </a:cubicBezTo>
                  <a:cubicBezTo>
                    <a:pt x="279067" y="110308"/>
                    <a:pt x="142633" y="178525"/>
                    <a:pt x="203593" y="191588"/>
                  </a:cubicBezTo>
                  <a:cubicBezTo>
                    <a:pt x="264553" y="204651"/>
                    <a:pt x="573707" y="142240"/>
                    <a:pt x="612895" y="165463"/>
                  </a:cubicBezTo>
                  <a:cubicBezTo>
                    <a:pt x="652083" y="188686"/>
                    <a:pt x="415501" y="291737"/>
                    <a:pt x="438724" y="330925"/>
                  </a:cubicBezTo>
                  <a:cubicBezTo>
                    <a:pt x="461947" y="370113"/>
                    <a:pt x="714496" y="348342"/>
                    <a:pt x="752233" y="400594"/>
                  </a:cubicBezTo>
                  <a:cubicBezTo>
                    <a:pt x="789970" y="452846"/>
                    <a:pt x="623056" y="602343"/>
                    <a:pt x="665147" y="644434"/>
                  </a:cubicBezTo>
                  <a:cubicBezTo>
                    <a:pt x="707238" y="686525"/>
                    <a:pt x="978655" y="618309"/>
                    <a:pt x="1004781" y="653143"/>
                  </a:cubicBezTo>
                  <a:cubicBezTo>
                    <a:pt x="1030907" y="687977"/>
                    <a:pt x="776907" y="821509"/>
                    <a:pt x="821901" y="853440"/>
                  </a:cubicBezTo>
                  <a:cubicBezTo>
                    <a:pt x="866895" y="885371"/>
                    <a:pt x="1223947" y="809897"/>
                    <a:pt x="1274747" y="844731"/>
                  </a:cubicBezTo>
                  <a:cubicBezTo>
                    <a:pt x="1325547" y="879565"/>
                    <a:pt x="1030907" y="1021805"/>
                    <a:pt x="1126701" y="1062445"/>
                  </a:cubicBezTo>
                  <a:cubicBezTo>
                    <a:pt x="1222495" y="1103085"/>
                    <a:pt x="1782747" y="1042125"/>
                    <a:pt x="1849513" y="1088571"/>
                  </a:cubicBezTo>
                  <a:cubicBezTo>
                    <a:pt x="1916279" y="1135017"/>
                    <a:pt x="1414084" y="1287417"/>
                    <a:pt x="1527295" y="1341120"/>
                  </a:cubicBezTo>
                  <a:cubicBezTo>
                    <a:pt x="1640506" y="1394823"/>
                    <a:pt x="2480884" y="1336765"/>
                    <a:pt x="2528781" y="1410788"/>
                  </a:cubicBezTo>
                  <a:cubicBezTo>
                    <a:pt x="2576678" y="1484811"/>
                    <a:pt x="1791455" y="1706880"/>
                    <a:pt x="1814678" y="1785257"/>
                  </a:cubicBezTo>
                  <a:cubicBezTo>
                    <a:pt x="1837901" y="1863634"/>
                    <a:pt x="2512815" y="1809931"/>
                    <a:pt x="2668118" y="1881051"/>
                  </a:cubicBezTo>
                  <a:cubicBezTo>
                    <a:pt x="2823421" y="1952171"/>
                    <a:pt x="2800198" y="2132148"/>
                    <a:pt x="2746495" y="2211977"/>
                  </a:cubicBezTo>
                  <a:cubicBezTo>
                    <a:pt x="2692792" y="2291806"/>
                    <a:pt x="2431535" y="2316480"/>
                    <a:pt x="2345901" y="2360023"/>
                  </a:cubicBezTo>
                  <a:cubicBezTo>
                    <a:pt x="2260267" y="2403566"/>
                    <a:pt x="2193501" y="2426788"/>
                    <a:pt x="2232690" y="2473234"/>
                  </a:cubicBezTo>
                  <a:cubicBezTo>
                    <a:pt x="2271879" y="2519680"/>
                    <a:pt x="2483787" y="2571931"/>
                    <a:pt x="2581033" y="2638697"/>
                  </a:cubicBezTo>
                  <a:cubicBezTo>
                    <a:pt x="2678279" y="2705463"/>
                    <a:pt x="2839387" y="2809965"/>
                    <a:pt x="2816164" y="2873828"/>
                  </a:cubicBezTo>
                  <a:cubicBezTo>
                    <a:pt x="2792941" y="2937691"/>
                    <a:pt x="2575227" y="2995748"/>
                    <a:pt x="2441695" y="3021874"/>
                  </a:cubicBezTo>
                  <a:cubicBezTo>
                    <a:pt x="2308164" y="3048000"/>
                    <a:pt x="2155763" y="3000103"/>
                    <a:pt x="2014975" y="3030583"/>
                  </a:cubicBezTo>
                  <a:cubicBezTo>
                    <a:pt x="1874187" y="3061063"/>
                    <a:pt x="1735575" y="3132908"/>
                    <a:pt x="1596964" y="3204754"/>
                  </a:cubicBezTo>
                </a:path>
              </a:pathLst>
            </a:custGeom>
            <a:noFill/>
            <a:ln w="28575"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86716" y="3921204"/>
              <a:ext cx="1800428" cy="3077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New French Creek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 rot="1459507">
            <a:off x="6911891" y="5750170"/>
            <a:ext cx="577216" cy="762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459507">
            <a:off x="4796245" y="3944792"/>
            <a:ext cx="577216" cy="762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4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8" y="1610046"/>
            <a:ext cx="5265696" cy="2961954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975010"/>
            <a:ext cx="1828800" cy="757746"/>
          </a:xfrm>
          <a:prstGeom prst="rect">
            <a:avLst/>
          </a:prstGeom>
        </p:spPr>
      </p:pic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314402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Field Investigations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019" y="2178199"/>
            <a:ext cx="2609850" cy="347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019" y="2843"/>
            <a:ext cx="3778981" cy="2125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755" y="4672860"/>
            <a:ext cx="2913519" cy="21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30" y="0"/>
            <a:ext cx="8922370" cy="6858000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rmAutofit fontScale="90000"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bg1"/>
                </a:solidFill>
              </a:rPr>
              <a:t>Project Objectives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Shape 225"/>
          <p:cNvSpPr txBox="1">
            <a:spLocks/>
          </p:cNvSpPr>
          <p:nvPr/>
        </p:nvSpPr>
        <p:spPr>
          <a:xfrm>
            <a:off x="579423" y="1948719"/>
            <a:ext cx="8193386" cy="414426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Restore spawning habitat for native trout species.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Increase sediment retention. 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Reduce conifer encroachment on riparian areas.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Remove mine dredge piles to restore stream/floodplain.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Remove fish passage barrier.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Relocate existing road from floodplain.</a:t>
            </a:r>
          </a:p>
        </p:txBody>
      </p:sp>
    </p:spTree>
    <p:extLst>
      <p:ext uri="{BB962C8B-B14F-4D97-AF65-F5344CB8AC3E}">
        <p14:creationId xmlns:p14="http://schemas.microsoft.com/office/powerpoint/2010/main" val="409172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53" y="2253967"/>
            <a:ext cx="8184947" cy="4604033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Prioritized Restoration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49006"/>
              </p:ext>
            </p:extLst>
          </p:nvPr>
        </p:nvGraphicFramePr>
        <p:xfrm>
          <a:off x="4187733" y="325706"/>
          <a:ext cx="4658589" cy="1716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16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Geomorphic Comparison</a:t>
                      </a:r>
                      <a:endParaRPr lang="en-US" sz="18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Impact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Reference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Difference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Bankfull Width: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7.9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5.9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ft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32%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Floodprone Width: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22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53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ft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59%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% Pools: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12.0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50.5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%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76%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Meander Length: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224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49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ft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356%</a:t>
                      </a:r>
                      <a:endParaRPr lang="en-US" sz="1400" b="1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49494" marR="49494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3967"/>
            <a:ext cx="3988834" cy="46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1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49" y="1721924"/>
            <a:ext cx="8997351" cy="3897041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975010"/>
            <a:ext cx="1828800" cy="757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Prioritized Restoration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1348694">
            <a:off x="1354163" y="3598274"/>
            <a:ext cx="1368070" cy="65314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 rot="19529722">
            <a:off x="3302760" y="2906809"/>
            <a:ext cx="2464100" cy="87473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477694">
            <a:off x="661919" y="4667484"/>
            <a:ext cx="744607" cy="30515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2741130">
            <a:off x="7416339" y="4063522"/>
            <a:ext cx="1089794" cy="51764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rot="2149542">
            <a:off x="5841274" y="2689806"/>
            <a:ext cx="901594" cy="41808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21409318">
            <a:off x="5555212" y="2695616"/>
            <a:ext cx="392785" cy="192491"/>
          </a:xfrm>
          <a:prstGeom prst="ellipse">
            <a:avLst/>
          </a:prstGeom>
          <a:noFill/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21116056">
            <a:off x="2623853" y="4032570"/>
            <a:ext cx="1046603" cy="418082"/>
          </a:xfrm>
          <a:prstGeom prst="ellipse">
            <a:avLst/>
          </a:prstGeom>
          <a:noFill/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2149542">
            <a:off x="6521714" y="3327466"/>
            <a:ext cx="1193866" cy="418082"/>
          </a:xfrm>
          <a:prstGeom prst="ellipse">
            <a:avLst/>
          </a:prstGeom>
          <a:noFill/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8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323195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Project Funding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2BF52465-3A68-49D1-8C5C-FC1C8F7B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91" y="3853927"/>
            <a:ext cx="1188329" cy="1044685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C5FDB850-3AB8-4603-9549-C5DC17A5F2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53" y="1969541"/>
            <a:ext cx="2047875" cy="963706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AD03C0E-ED33-4637-BD14-8ED2C71FE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49" y="5192590"/>
            <a:ext cx="3548787" cy="902234"/>
          </a:xfrm>
          <a:prstGeom prst="rect">
            <a:avLst/>
          </a:prstGeom>
        </p:spPr>
      </p:pic>
      <p:pic>
        <p:nvPicPr>
          <p:cNvPr id="13" name="Picture 12" descr="A yellow sign with black text&#10;&#10;Description generated with high confidence">
            <a:extLst>
              <a:ext uri="{FF2B5EF4-FFF2-40B4-BE49-F238E27FC236}">
                <a16:creationId xmlns:a16="http://schemas.microsoft.com/office/drawing/2014/main" id="{62E396C1-3A7D-4A55-802B-C9CC2F00AC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7" y="3149099"/>
            <a:ext cx="1749513" cy="1749513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20CBF7DD-F757-4EC8-A5FD-526C5282C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707" y="1944750"/>
            <a:ext cx="1276350" cy="1524000"/>
          </a:xfrm>
          <a:prstGeom prst="rect">
            <a:avLst/>
          </a:prstGeom>
        </p:spPr>
      </p:pic>
      <p:pic>
        <p:nvPicPr>
          <p:cNvPr id="21" name="Picture 20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1CBF0AAE-DE44-4008-80E5-7BCE15393F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70" y="2140729"/>
            <a:ext cx="1900572" cy="1263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907950-3A90-4B2B-B888-69C39DAA07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70" y="3806919"/>
            <a:ext cx="1900572" cy="1044685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5DF6995-BB1C-4C8B-AE51-4B1073B592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707" y="5192590"/>
            <a:ext cx="1662698" cy="16626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2703ED-A45C-4AFE-B13B-7561BBBD9AC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352" y="5473722"/>
            <a:ext cx="2579298" cy="621102"/>
          </a:xfrm>
          <a:prstGeom prst="rect">
            <a:avLst/>
          </a:prstGeom>
        </p:spPr>
      </p:pic>
      <p:pic>
        <p:nvPicPr>
          <p:cNvPr id="29" name="Picture 28" descr="A close up of a sign&#10;&#10;Description generated with high confidence">
            <a:extLst>
              <a:ext uri="{FF2B5EF4-FFF2-40B4-BE49-F238E27FC236}">
                <a16:creationId xmlns:a16="http://schemas.microsoft.com/office/drawing/2014/main" id="{45CB132F-4153-4624-99E9-9CE1FEE807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518" y="3519599"/>
            <a:ext cx="1450035" cy="14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624" y="299365"/>
            <a:ext cx="5524289" cy="7365720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323195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Hwy 569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115" y="6038214"/>
            <a:ext cx="1470119" cy="6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180932" y="1506318"/>
            <a:ext cx="2609221" cy="1511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21291" y="3982225"/>
            <a:ext cx="2258007" cy="12802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13438" y="3163773"/>
            <a:ext cx="767494" cy="3251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13438" y="3162177"/>
            <a:ext cx="767494" cy="3251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13438" y="3162490"/>
            <a:ext cx="767494" cy="3251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99806" y="3982226"/>
            <a:ext cx="362259" cy="13536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413438" y="3162177"/>
            <a:ext cx="767494" cy="3251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8623" y="2684795"/>
            <a:ext cx="1794820" cy="5176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30" y="0"/>
            <a:ext cx="8922370" cy="6858000"/>
          </a:xfrm>
          <a:prstGeom prst="rect">
            <a:avLst/>
          </a:prstGeom>
        </p:spPr>
      </p:pic>
      <p:sp>
        <p:nvSpPr>
          <p:cNvPr id="5" name="Shape 33"/>
          <p:cNvSpPr/>
          <p:nvPr/>
        </p:nvSpPr>
        <p:spPr>
          <a:xfrm>
            <a:off x="-6971" y="338672"/>
            <a:ext cx="3323195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Hwy 569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5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Design</a:t>
            </a:r>
            <a:endParaRPr sz="3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BB4B4-8621-40C5-A9B0-4A072EFFD66B}"/>
              </a:ext>
            </a:extLst>
          </p:cNvPr>
          <p:cNvGrpSpPr/>
          <p:nvPr/>
        </p:nvGrpSpPr>
        <p:grpSpPr>
          <a:xfrm>
            <a:off x="-6970" y="0"/>
            <a:ext cx="9578565" cy="6857999"/>
            <a:chOff x="0" y="416859"/>
            <a:chExt cx="9144000" cy="60242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16859"/>
              <a:ext cx="9144000" cy="602428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5759164" y="2730184"/>
              <a:ext cx="322979" cy="235348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hape 33"/>
          <p:cNvSpPr/>
          <p:nvPr/>
        </p:nvSpPr>
        <p:spPr>
          <a:xfrm>
            <a:off x="145429" y="491072"/>
            <a:ext cx="3749915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1" name="Shape 37"/>
          <p:cNvCxnSpPr/>
          <p:nvPr/>
        </p:nvCxnSpPr>
        <p:spPr>
          <a:xfrm>
            <a:off x="807965" y="8535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38"/>
          <p:cNvSpPr txBox="1">
            <a:spLocks/>
          </p:cNvSpPr>
          <p:nvPr/>
        </p:nvSpPr>
        <p:spPr>
          <a:xfrm>
            <a:off x="1111453" y="612409"/>
            <a:ext cx="2925193" cy="10287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>
                <a:solidFill>
                  <a:schemeClr val="bg1"/>
                </a:solidFill>
              </a:rPr>
              <a:t>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2358524"/>
            <a:ext cx="8778240" cy="4538665"/>
          </a:xfrm>
          <a:custGeom>
            <a:avLst/>
            <a:gdLst>
              <a:gd name="connsiteX0" fmla="*/ 0 w 8778240"/>
              <a:gd name="connsiteY0" fmla="*/ 1499 h 4538665"/>
              <a:gd name="connsiteX1" fmla="*/ 566057 w 8778240"/>
              <a:gd name="connsiteY1" fmla="*/ 36333 h 4538665"/>
              <a:gd name="connsiteX2" fmla="*/ 1010194 w 8778240"/>
              <a:gd name="connsiteY2" fmla="*/ 245339 h 4538665"/>
              <a:gd name="connsiteX3" fmla="*/ 1419497 w 8778240"/>
              <a:gd name="connsiteY3" fmla="*/ 532722 h 4538665"/>
              <a:gd name="connsiteX4" fmla="*/ 2055223 w 8778240"/>
              <a:gd name="connsiteY4" fmla="*/ 654642 h 4538665"/>
              <a:gd name="connsiteX5" fmla="*/ 2873829 w 8778240"/>
              <a:gd name="connsiteY5" fmla="*/ 1116196 h 4538665"/>
              <a:gd name="connsiteX6" fmla="*/ 3796937 w 8778240"/>
              <a:gd name="connsiteY6" fmla="*/ 1394870 h 4538665"/>
              <a:gd name="connsiteX7" fmla="*/ 4345577 w 8778240"/>
              <a:gd name="connsiteY7" fmla="*/ 1673545 h 4538665"/>
              <a:gd name="connsiteX8" fmla="*/ 4946469 w 8778240"/>
              <a:gd name="connsiteY8" fmla="*/ 1952219 h 4538665"/>
              <a:gd name="connsiteX9" fmla="*/ 5225143 w 8778240"/>
              <a:gd name="connsiteY9" fmla="*/ 2161225 h 4538665"/>
              <a:gd name="connsiteX10" fmla="*/ 5721531 w 8778240"/>
              <a:gd name="connsiteY10" fmla="*/ 2422482 h 4538665"/>
              <a:gd name="connsiteX11" fmla="*/ 6235337 w 8778240"/>
              <a:gd name="connsiteY11" fmla="*/ 2544402 h 4538665"/>
              <a:gd name="connsiteX12" fmla="*/ 6435634 w 8778240"/>
              <a:gd name="connsiteY12" fmla="*/ 2657613 h 4538665"/>
              <a:gd name="connsiteX13" fmla="*/ 7010400 w 8778240"/>
              <a:gd name="connsiteY13" fmla="*/ 2831785 h 4538665"/>
              <a:gd name="connsiteX14" fmla="*/ 7498080 w 8778240"/>
              <a:gd name="connsiteY14" fmla="*/ 3040790 h 4538665"/>
              <a:gd name="connsiteX15" fmla="*/ 8133806 w 8778240"/>
              <a:gd name="connsiteY15" fmla="*/ 3371716 h 4538665"/>
              <a:gd name="connsiteX16" fmla="*/ 8447314 w 8778240"/>
              <a:gd name="connsiteY16" fmla="*/ 3850687 h 4538665"/>
              <a:gd name="connsiteX17" fmla="*/ 8543109 w 8778240"/>
              <a:gd name="connsiteY17" fmla="*/ 4129362 h 4538665"/>
              <a:gd name="connsiteX18" fmla="*/ 8778240 w 8778240"/>
              <a:gd name="connsiteY18" fmla="*/ 4538665 h 453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78240" h="4538665">
                <a:moveTo>
                  <a:pt x="0" y="1499"/>
                </a:moveTo>
                <a:cubicBezTo>
                  <a:pt x="198845" y="-1404"/>
                  <a:pt x="397691" y="-4307"/>
                  <a:pt x="566057" y="36333"/>
                </a:cubicBezTo>
                <a:cubicBezTo>
                  <a:pt x="734423" y="76973"/>
                  <a:pt x="867954" y="162608"/>
                  <a:pt x="1010194" y="245339"/>
                </a:cubicBezTo>
                <a:cubicBezTo>
                  <a:pt x="1152434" y="328070"/>
                  <a:pt x="1245326" y="464505"/>
                  <a:pt x="1419497" y="532722"/>
                </a:cubicBezTo>
                <a:cubicBezTo>
                  <a:pt x="1593668" y="600939"/>
                  <a:pt x="1812834" y="557396"/>
                  <a:pt x="2055223" y="654642"/>
                </a:cubicBezTo>
                <a:cubicBezTo>
                  <a:pt x="2297612" y="751888"/>
                  <a:pt x="2583543" y="992825"/>
                  <a:pt x="2873829" y="1116196"/>
                </a:cubicBezTo>
                <a:cubicBezTo>
                  <a:pt x="3164115" y="1239567"/>
                  <a:pt x="3551646" y="1301979"/>
                  <a:pt x="3796937" y="1394870"/>
                </a:cubicBezTo>
                <a:cubicBezTo>
                  <a:pt x="4042228" y="1487761"/>
                  <a:pt x="4153988" y="1580654"/>
                  <a:pt x="4345577" y="1673545"/>
                </a:cubicBezTo>
                <a:cubicBezTo>
                  <a:pt x="4537166" y="1766436"/>
                  <a:pt x="4799875" y="1870939"/>
                  <a:pt x="4946469" y="1952219"/>
                </a:cubicBezTo>
                <a:cubicBezTo>
                  <a:pt x="5093063" y="2033499"/>
                  <a:pt x="5095966" y="2082848"/>
                  <a:pt x="5225143" y="2161225"/>
                </a:cubicBezTo>
                <a:cubicBezTo>
                  <a:pt x="5354320" y="2239602"/>
                  <a:pt x="5553165" y="2358619"/>
                  <a:pt x="5721531" y="2422482"/>
                </a:cubicBezTo>
                <a:cubicBezTo>
                  <a:pt x="5889897" y="2486345"/>
                  <a:pt x="6116320" y="2505214"/>
                  <a:pt x="6235337" y="2544402"/>
                </a:cubicBezTo>
                <a:cubicBezTo>
                  <a:pt x="6354354" y="2583591"/>
                  <a:pt x="6306457" y="2609716"/>
                  <a:pt x="6435634" y="2657613"/>
                </a:cubicBezTo>
                <a:cubicBezTo>
                  <a:pt x="6564811" y="2705510"/>
                  <a:pt x="6833326" y="2767922"/>
                  <a:pt x="7010400" y="2831785"/>
                </a:cubicBezTo>
                <a:cubicBezTo>
                  <a:pt x="7187474" y="2895648"/>
                  <a:pt x="7310846" y="2950802"/>
                  <a:pt x="7498080" y="3040790"/>
                </a:cubicBezTo>
                <a:cubicBezTo>
                  <a:pt x="7685314" y="3130779"/>
                  <a:pt x="7975600" y="3236733"/>
                  <a:pt x="8133806" y="3371716"/>
                </a:cubicBezTo>
                <a:cubicBezTo>
                  <a:pt x="8292012" y="3506699"/>
                  <a:pt x="8379097" y="3724413"/>
                  <a:pt x="8447314" y="3850687"/>
                </a:cubicBezTo>
                <a:cubicBezTo>
                  <a:pt x="8515531" y="3976961"/>
                  <a:pt x="8487955" y="4014699"/>
                  <a:pt x="8543109" y="4129362"/>
                </a:cubicBezTo>
                <a:cubicBezTo>
                  <a:pt x="8598263" y="4244025"/>
                  <a:pt x="8688251" y="4391345"/>
                  <a:pt x="8778240" y="4538665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5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749915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Design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73" y="6038479"/>
            <a:ext cx="1624925" cy="6732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65" y="1610046"/>
            <a:ext cx="8003263" cy="41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0" y="65449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427914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73" y="6038479"/>
            <a:ext cx="1624925" cy="673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66024" y="186786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bg1"/>
                </a:solidFill>
                <a:cs typeface="Segoe UI Semibold" panose="020B0702040204020203" pitchFamily="34" charset="0"/>
              </a:rPr>
              <a:t>Outline</a:t>
            </a:r>
            <a:endParaRPr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60"/>
              </a:lnSpc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Project Planning</a:t>
            </a:r>
          </a:p>
          <a:p>
            <a:pPr>
              <a:lnSpc>
                <a:spcPts val="3360"/>
              </a:lnSpc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Survey and Design</a:t>
            </a:r>
          </a:p>
          <a:p>
            <a:pPr>
              <a:lnSpc>
                <a:spcPts val="3360"/>
              </a:lnSpc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Construction Process</a:t>
            </a:r>
          </a:p>
          <a:p>
            <a:pPr>
              <a:lnSpc>
                <a:spcPts val="3360"/>
              </a:lnSpc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Monitoring Post Construction</a:t>
            </a:r>
          </a:p>
          <a:p>
            <a:pPr>
              <a:lnSpc>
                <a:spcPts val="3360"/>
              </a:lnSpc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Enhancements</a:t>
            </a:r>
          </a:p>
          <a:p>
            <a:pPr>
              <a:lnSpc>
                <a:spcPts val="3360"/>
              </a:lnSpc>
            </a:pPr>
            <a:r>
              <a:rPr lang="en-US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Future Monitoring</a:t>
            </a:r>
          </a:p>
          <a:p>
            <a:pPr>
              <a:lnSpc>
                <a:spcPts val="3360"/>
              </a:lnSpc>
            </a:pPr>
            <a:r>
              <a:rPr lang="en-US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Take Home Lessons</a:t>
            </a:r>
          </a:p>
        </p:txBody>
      </p:sp>
    </p:spTree>
    <p:extLst>
      <p:ext uri="{BB962C8B-B14F-4D97-AF65-F5344CB8AC3E}">
        <p14:creationId xmlns:p14="http://schemas.microsoft.com/office/powerpoint/2010/main" val="962356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Design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871"/>
            <a:ext cx="9144000" cy="65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5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749915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Design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73" y="6038479"/>
            <a:ext cx="1624925" cy="6732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1" y="1610046"/>
            <a:ext cx="7606157" cy="42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56" y="208255"/>
            <a:ext cx="7748060" cy="658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853" y="5893623"/>
            <a:ext cx="1624925" cy="6732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6860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30" y="1610046"/>
            <a:ext cx="8922370" cy="5247954"/>
          </a:xfr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Construction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14" y="1731384"/>
            <a:ext cx="7445572" cy="4188134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Construction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73" y="6038479"/>
            <a:ext cx="1624925" cy="6732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754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31" y="876660"/>
            <a:ext cx="10633490" cy="5981339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Construction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5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2536" y="0"/>
            <a:ext cx="1202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1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31" y="927141"/>
            <a:ext cx="8922370" cy="5018833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Construction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73" y="6038479"/>
            <a:ext cx="1624925" cy="6732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08256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6286" y="0"/>
            <a:ext cx="9144000" cy="6858000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033" y="0"/>
            <a:ext cx="3928967" cy="6984832"/>
          </a:xfrm>
        </p:spPr>
      </p:pic>
    </p:spTree>
    <p:extLst>
      <p:ext uri="{BB962C8B-B14F-4D97-AF65-F5344CB8AC3E}">
        <p14:creationId xmlns:p14="http://schemas.microsoft.com/office/powerpoint/2010/main" val="103777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5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124" y="2222992"/>
            <a:ext cx="4119326" cy="201403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Others: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Montana Civil Contractors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Watershed Consulting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 &amp; S Johnson Construction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Pioneer Technical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Montana Conservation Corps</a:t>
            </a:r>
          </a:p>
        </p:txBody>
      </p:sp>
    </p:spTree>
    <p:extLst>
      <p:ext uri="{BB962C8B-B14F-4D97-AF65-F5344CB8AC3E}">
        <p14:creationId xmlns:p14="http://schemas.microsoft.com/office/powerpoint/2010/main" val="1989688673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30" y="945459"/>
            <a:ext cx="8922370" cy="5018832"/>
          </a:xfr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Construction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73" y="6038479"/>
            <a:ext cx="1624925" cy="6732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7964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30" y="1303498"/>
            <a:ext cx="8918477" cy="4624252"/>
          </a:xfr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54" y="6455757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Construction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73" y="6038479"/>
            <a:ext cx="1624925" cy="6732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87556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85" y="0"/>
            <a:ext cx="3921415" cy="6929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76" y="5980386"/>
            <a:ext cx="1600200" cy="6630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19"/>
          <p:cNvSpPr/>
          <p:nvPr/>
        </p:nvSpPr>
        <p:spPr>
          <a:xfrm>
            <a:off x="199176" y="1731384"/>
            <a:ext cx="4825497" cy="358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8 acres new floodplain/wetlands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30,000+ cubic yards of mine tailings removed from floodplain</a:t>
            </a:r>
            <a:endParaRPr lang="en-US" sz="2200" dirty="0"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7,400 feet new stream channel with complex habitat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 fish passage barrier removed</a:t>
            </a:r>
            <a:endParaRPr lang="en-US" sz="2200" dirty="0"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2,200+ riparian container plants</a:t>
            </a:r>
            <a:endParaRPr lang="en-US" sz="2200" dirty="0"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Construction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14" y="6028193"/>
            <a:ext cx="1600200" cy="6630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Monitoring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0314"/>
            <a:ext cx="9144000" cy="36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2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14" y="6028193"/>
            <a:ext cx="1600200" cy="6630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Monitoring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1174"/>
            <a:ext cx="5033727" cy="3775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994" y="241128"/>
            <a:ext cx="4039006" cy="53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85" y="199988"/>
            <a:ext cx="8812227" cy="63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6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3" y="137160"/>
            <a:ext cx="8499290" cy="63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3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14" y="6028193"/>
            <a:ext cx="1600200" cy="6630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733203" y="460009"/>
            <a:ext cx="3228681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2017 Enhancements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700" y="130569"/>
            <a:ext cx="4871493" cy="3513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8"/>
          <a:stretch/>
        </p:blipFill>
        <p:spPr>
          <a:xfrm rot="5400000">
            <a:off x="347080" y="2163785"/>
            <a:ext cx="4347136" cy="50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0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14" y="6028193"/>
            <a:ext cx="1600200" cy="6630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hape 33"/>
          <p:cNvSpPr/>
          <p:nvPr/>
        </p:nvSpPr>
        <p:spPr>
          <a:xfrm>
            <a:off x="-6971" y="338672"/>
            <a:ext cx="389121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733203" y="460009"/>
            <a:ext cx="3228681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2017 Enhancements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014" y="219347"/>
            <a:ext cx="4779153" cy="3209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37868"/>
            <a:ext cx="4997513" cy="34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55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90" y="244351"/>
            <a:ext cx="7614035" cy="5060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54275" y="3359314"/>
            <a:ext cx="3184649" cy="33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25" y="974358"/>
            <a:ext cx="8488435" cy="5510836"/>
          </a:xfr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0" y="65449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427914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66024" y="186786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rmAutofit fontScale="90000"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bg1"/>
                </a:solidFill>
                <a:cs typeface="Segoe UI Semibold" panose="020B0702040204020203" pitchFamily="34" charset="0"/>
              </a:rPr>
              <a:t>Project Location</a:t>
            </a:r>
            <a:endParaRPr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3937591">
            <a:off x="1529765" y="5223186"/>
            <a:ext cx="577216" cy="762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8785" y="5470770"/>
            <a:ext cx="149479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Project Location</a:t>
            </a:r>
          </a:p>
        </p:txBody>
      </p:sp>
      <p:sp>
        <p:nvSpPr>
          <p:cNvPr id="2" name="Oval 1"/>
          <p:cNvSpPr/>
          <p:nvPr/>
        </p:nvSpPr>
        <p:spPr>
          <a:xfrm>
            <a:off x="1141046" y="4548554"/>
            <a:ext cx="890954" cy="4611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3937591">
            <a:off x="2210886" y="3525650"/>
            <a:ext cx="577216" cy="762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0091" y="3733057"/>
            <a:ext cx="2355086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Anaconda Smelter Impacts</a:t>
            </a:r>
          </a:p>
        </p:txBody>
      </p:sp>
    </p:spTree>
    <p:extLst>
      <p:ext uri="{BB962C8B-B14F-4D97-AF65-F5344CB8AC3E}">
        <p14:creationId xmlns:p14="http://schemas.microsoft.com/office/powerpoint/2010/main" val="334362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3"/>
          <p:cNvSpPr/>
          <p:nvPr/>
        </p:nvSpPr>
        <p:spPr>
          <a:xfrm>
            <a:off x="-6971" y="338672"/>
            <a:ext cx="4604850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363882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Moving Forward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ree, outdoor, snow, building&#10;&#10;Description generated with very high confidence">
            <a:extLst>
              <a:ext uri="{FF2B5EF4-FFF2-40B4-BE49-F238E27FC236}">
                <a16:creationId xmlns:a16="http://schemas.microsoft.com/office/drawing/2014/main" id="{80903492-B28B-4CA4-A4C5-38AA79D711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545" y="2267196"/>
            <a:ext cx="5270876" cy="3953157"/>
          </a:xfrm>
          <a:prstGeom prst="rect">
            <a:avLst/>
          </a:prstGeom>
        </p:spPr>
      </p:pic>
      <p:pic>
        <p:nvPicPr>
          <p:cNvPr id="8" name="Picture 7" descr="A person riding on the back of a boat in the water&#10;&#10;Description generated with high confidence">
            <a:extLst>
              <a:ext uri="{FF2B5EF4-FFF2-40B4-BE49-F238E27FC236}">
                <a16:creationId xmlns:a16="http://schemas.microsoft.com/office/drawing/2014/main" id="{DCAFF0F1-5DA8-46AB-8FCF-74AA5450FF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93" y="0"/>
            <a:ext cx="5347650" cy="4010738"/>
          </a:xfrm>
          <a:prstGeom prst="rect">
            <a:avLst/>
          </a:prstGeom>
        </p:spPr>
      </p:pic>
      <p:pic>
        <p:nvPicPr>
          <p:cNvPr id="14" name="Picture 13" descr="A path with trees on the side of a dirt field&#10;&#10;Description generated with very high confidence">
            <a:extLst>
              <a:ext uri="{FF2B5EF4-FFF2-40B4-BE49-F238E27FC236}">
                <a16:creationId xmlns:a16="http://schemas.microsoft.com/office/drawing/2014/main" id="{FED99950-1811-4D26-8D52-B3F873A626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93" y="4132939"/>
            <a:ext cx="3661698" cy="27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3"/>
          <p:cNvSpPr/>
          <p:nvPr/>
        </p:nvSpPr>
        <p:spPr>
          <a:xfrm>
            <a:off x="-6971" y="338672"/>
            <a:ext cx="4604850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363882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Moving Forward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group of people standing in a field&#10;&#10;Description generated with very high confidence">
            <a:extLst>
              <a:ext uri="{FF2B5EF4-FFF2-40B4-BE49-F238E27FC236}">
                <a16:creationId xmlns:a16="http://schemas.microsoft.com/office/drawing/2014/main" id="{E5C927D4-59A0-4379-8C62-585854E08B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840" y="1610046"/>
            <a:ext cx="6488188" cy="3119603"/>
          </a:xfrm>
          <a:prstGeom prst="rect">
            <a:avLst/>
          </a:prstGeom>
        </p:spPr>
      </p:pic>
      <p:pic>
        <p:nvPicPr>
          <p:cNvPr id="16" name="Picture 15" descr="A group of people standing in a field&#10;&#10;Description generated with very high confidence">
            <a:extLst>
              <a:ext uri="{FF2B5EF4-FFF2-40B4-BE49-F238E27FC236}">
                <a16:creationId xmlns:a16="http://schemas.microsoft.com/office/drawing/2014/main" id="{C1AAD0E2-ACA7-4879-895D-B4774AE415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" y="4064480"/>
            <a:ext cx="4758992" cy="27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3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9" y="1488709"/>
            <a:ext cx="8991600" cy="5212080"/>
          </a:xfrm>
          <a:prstGeom prst="rect">
            <a:avLst/>
          </a:prstGeom>
        </p:spPr>
      </p:pic>
      <p:sp>
        <p:nvSpPr>
          <p:cNvPr id="9" name="Shape 33"/>
          <p:cNvSpPr/>
          <p:nvPr/>
        </p:nvSpPr>
        <p:spPr>
          <a:xfrm>
            <a:off x="-6971" y="338672"/>
            <a:ext cx="4604850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363882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Lower French Creek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37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38024" y="24931"/>
            <a:ext cx="10101043" cy="7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50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" y="1310640"/>
            <a:ext cx="9141891" cy="5547360"/>
          </a:xfrm>
          <a:prstGeom prst="rect">
            <a:avLst/>
          </a:prstGeom>
        </p:spPr>
      </p:pic>
      <p:sp>
        <p:nvSpPr>
          <p:cNvPr id="9" name="Shape 33"/>
          <p:cNvSpPr/>
          <p:nvPr/>
        </p:nvSpPr>
        <p:spPr>
          <a:xfrm>
            <a:off x="-6971" y="338672"/>
            <a:ext cx="4604850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363882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Lower French Creek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1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8897" y="1610046"/>
            <a:ext cx="10052897" cy="5247954"/>
          </a:xfrm>
          <a:prstGeom prst="rect">
            <a:avLst/>
          </a:prstGeom>
        </p:spPr>
      </p:pic>
      <p:sp>
        <p:nvSpPr>
          <p:cNvPr id="9" name="Shape 33"/>
          <p:cNvSpPr/>
          <p:nvPr/>
        </p:nvSpPr>
        <p:spPr>
          <a:xfrm>
            <a:off x="-6971" y="338670"/>
            <a:ext cx="4604850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0" name="Shape 37"/>
          <p:cNvCxnSpPr/>
          <p:nvPr/>
        </p:nvCxnSpPr>
        <p:spPr>
          <a:xfrm>
            <a:off x="655565" y="701135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7"/>
            <a:ext cx="363882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Lower French Creek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0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7240"/>
            <a:ext cx="9144000" cy="530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745"/>
            <a:ext cx="9144000" cy="6524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160" y="166745"/>
            <a:ext cx="9608160" cy="6524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160" y="166745"/>
            <a:ext cx="9608160" cy="73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363882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Lower French Creek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440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5" y="0"/>
            <a:ext cx="9144000" cy="6495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5045" cy="71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hoto, outdoor, sky, man&#10;&#10;Description generated with very high confidence">
            <a:extLst>
              <a:ext uri="{FF2B5EF4-FFF2-40B4-BE49-F238E27FC236}">
                <a16:creationId xmlns:a16="http://schemas.microsoft.com/office/drawing/2014/main" id="{A45A5A0A-8C94-4157-B149-FFA7F61A96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681" y="1473221"/>
            <a:ext cx="5949565" cy="3388494"/>
          </a:xfrm>
          <a:prstGeom prst="rect">
            <a:avLst/>
          </a:prstGeom>
        </p:spPr>
      </p:pic>
      <p:sp>
        <p:nvSpPr>
          <p:cNvPr id="4" name="Shape 75"/>
          <p:cNvSpPr/>
          <p:nvPr/>
        </p:nvSpPr>
        <p:spPr>
          <a:xfrm rot="5400000">
            <a:off x="5643136" y="3614561"/>
            <a:ext cx="325305" cy="5578060"/>
          </a:xfrm>
          <a:prstGeom prst="rect">
            <a:avLst/>
          </a:prstGeom>
          <a:gradFill>
            <a:gsLst>
              <a:gs pos="0">
                <a:srgbClr val="DFE3EB"/>
              </a:gs>
              <a:gs pos="100000">
                <a:srgbClr val="FFFFFF"/>
              </a:gs>
            </a:gsLst>
            <a:lin ang="13200000" scaled="0"/>
          </a:gra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14" y="6028193"/>
            <a:ext cx="1600200" cy="663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757325"/>
            <a:ext cx="2983472" cy="110914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472" y="2530824"/>
            <a:ext cx="3228156" cy="107155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5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View the Video!</a:t>
            </a:r>
          </a:p>
          <a:p>
            <a:r>
              <a:rPr lang="en-US" sz="1400" b="1" dirty="0">
                <a:solidFill>
                  <a:srgbClr val="005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Scan the code </a:t>
            </a:r>
            <a:br>
              <a:rPr lang="en-US" sz="1400" b="1" dirty="0">
                <a:solidFill>
                  <a:srgbClr val="005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400" b="1" dirty="0">
                <a:solidFill>
                  <a:srgbClr val="005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 see more on this project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9347" y="4943994"/>
            <a:ext cx="5507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 Barnes, PE, CFM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406-495-3482 | mbarnes@m-m.net</a:t>
            </a:r>
          </a:p>
        </p:txBody>
      </p:sp>
      <p:pic>
        <p:nvPicPr>
          <p:cNvPr id="3" name="Picture 2" descr="A close up of text on a white surface&#10;&#10;Description generated with very high confidence">
            <a:extLst>
              <a:ext uri="{FF2B5EF4-FFF2-40B4-BE49-F238E27FC236}">
                <a16:creationId xmlns:a16="http://schemas.microsoft.com/office/drawing/2014/main" id="{8A420C63-62A7-486E-A347-B8DF1F07C6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50" y="3644967"/>
            <a:ext cx="1828800" cy="1828800"/>
          </a:xfrm>
          <a:prstGeom prst="rect">
            <a:avLst/>
          </a:prstGeom>
        </p:spPr>
      </p:pic>
      <p:sp>
        <p:nvSpPr>
          <p:cNvPr id="12" name="Shape 33">
            <a:extLst>
              <a:ext uri="{FF2B5EF4-FFF2-40B4-BE49-F238E27FC236}">
                <a16:creationId xmlns:a16="http://schemas.microsoft.com/office/drawing/2014/main" id="{0DF2061F-06FE-45B9-A714-8CDFC817B1B7}"/>
              </a:ext>
            </a:extLst>
          </p:cNvPr>
          <p:cNvSpPr/>
          <p:nvPr/>
        </p:nvSpPr>
        <p:spPr>
          <a:xfrm>
            <a:off x="-6971" y="302458"/>
            <a:ext cx="4604850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13" name="Shape 37">
            <a:extLst>
              <a:ext uri="{FF2B5EF4-FFF2-40B4-BE49-F238E27FC236}">
                <a16:creationId xmlns:a16="http://schemas.microsoft.com/office/drawing/2014/main" id="{F1183969-076B-42E0-A946-C1E681EC8BF4}"/>
              </a:ext>
            </a:extLst>
          </p:cNvPr>
          <p:cNvCxnSpPr/>
          <p:nvPr/>
        </p:nvCxnSpPr>
        <p:spPr>
          <a:xfrm>
            <a:off x="655565" y="664923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38">
            <a:extLst>
              <a:ext uri="{FF2B5EF4-FFF2-40B4-BE49-F238E27FC236}">
                <a16:creationId xmlns:a16="http://schemas.microsoft.com/office/drawing/2014/main" id="{372AC67E-2861-4BEA-B2CC-7031FDF121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053" y="423795"/>
            <a:ext cx="363882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600" dirty="0">
                <a:solidFill>
                  <a:schemeClr val="bg1"/>
                </a:solidFill>
                <a:cs typeface="Segoe UI Semibold" panose="020B0702040204020203" pitchFamily="34" charset="0"/>
              </a:rPr>
              <a:t>Questions?</a:t>
            </a:r>
            <a:endParaRPr sz="3600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0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95" y="1458161"/>
            <a:ext cx="5776135" cy="5213053"/>
          </a:xfrm>
          <a:prstGeom prst="rect">
            <a:avLst/>
          </a:prstGeom>
        </p:spPr>
      </p:pic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0" y="65449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427914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66024" y="186786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rmAutofit fontScale="90000"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bg1"/>
                </a:solidFill>
              </a:rPr>
              <a:t>Project Location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0985170">
            <a:off x="3184180" y="1767203"/>
            <a:ext cx="1683432" cy="112411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4E8984-5FCC-473C-8316-72F1CAAD3ED7}"/>
              </a:ext>
            </a:extLst>
          </p:cNvPr>
          <p:cNvGrpSpPr/>
          <p:nvPr/>
        </p:nvGrpSpPr>
        <p:grpSpPr>
          <a:xfrm>
            <a:off x="0" y="1330028"/>
            <a:ext cx="9144000" cy="5527971"/>
            <a:chOff x="-6970" y="810118"/>
            <a:chExt cx="9144000" cy="52377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970" y="810118"/>
              <a:ext cx="9144000" cy="5237764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 rot="2024023">
              <a:off x="200636" y="4321650"/>
              <a:ext cx="890954" cy="461108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119371">
              <a:off x="631764" y="2944851"/>
              <a:ext cx="1796857" cy="814588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0985170">
              <a:off x="3105203" y="1782632"/>
              <a:ext cx="3148253" cy="82698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153355">
              <a:off x="6568739" y="2675263"/>
              <a:ext cx="2196770" cy="86474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hape 33"/>
          <p:cNvSpPr/>
          <p:nvPr/>
        </p:nvSpPr>
        <p:spPr>
          <a:xfrm>
            <a:off x="0" y="65449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427914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66024" y="186786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rmAutofit fontScale="90000"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bg1"/>
                </a:solidFill>
              </a:rPr>
              <a:t>Project Location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0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38" y="1610046"/>
            <a:ext cx="7686048" cy="4301867"/>
          </a:xfrm>
        </p:spPr>
      </p:pic>
      <p:sp>
        <p:nvSpPr>
          <p:cNvPr id="11" name="Right Arrow 10"/>
          <p:cNvSpPr/>
          <p:nvPr/>
        </p:nvSpPr>
        <p:spPr>
          <a:xfrm rot="18576365">
            <a:off x="7029460" y="4253424"/>
            <a:ext cx="577216" cy="762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3326" y="4402945"/>
            <a:ext cx="193196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Upstream project limit</a:t>
            </a:r>
          </a:p>
        </p:txBody>
      </p:sp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-6971" y="338672"/>
            <a:ext cx="4110047" cy="1271375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cxnSp>
        <p:nvCxnSpPr>
          <p:cNvPr id="6" name="Shape 37"/>
          <p:cNvCxnSpPr/>
          <p:nvPr/>
        </p:nvCxnSpPr>
        <p:spPr>
          <a:xfrm>
            <a:off x="655565" y="701137"/>
            <a:ext cx="1" cy="546444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699" y="6083177"/>
            <a:ext cx="1517045" cy="628573"/>
          </a:xfrm>
          <a:prstGeom prst="rect">
            <a:avLst/>
          </a:prstGeom>
        </p:spPr>
      </p:pic>
      <p:sp>
        <p:nvSpPr>
          <p:cNvPr id="9" name="Shape 38"/>
          <p:cNvSpPr txBox="1">
            <a:spLocks noGrp="1"/>
          </p:cNvSpPr>
          <p:nvPr>
            <p:ph type="title"/>
          </p:nvPr>
        </p:nvSpPr>
        <p:spPr>
          <a:xfrm>
            <a:off x="959053" y="460009"/>
            <a:ext cx="2925193" cy="1028700"/>
          </a:xfrm>
          <a:prstGeom prst="rect">
            <a:avLst/>
          </a:prstGeom>
        </p:spPr>
        <p:txBody>
          <a:bodyPr lIns="91425" tIns="91425" rIns="91425" bIns="91425" anchor="ctr" anchorCtr="0">
            <a:normAutofit fontScale="90000"/>
          </a:bodyPr>
          <a:lstStyle>
            <a:lvl1pPr lvl="0">
              <a:spcBef>
                <a:spcPts val="0"/>
              </a:spcBef>
              <a:defRPr>
                <a:latin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bg1"/>
                </a:solidFill>
                <a:cs typeface="Segoe UI Semibold" panose="020B0702040204020203" pitchFamily="34" charset="0"/>
              </a:rPr>
              <a:t>History of Mining</a:t>
            </a:r>
            <a:endParaRPr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478" y="6434751"/>
            <a:ext cx="515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5CB9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  <a:sym typeface="Arial"/>
                <a:rtl val="0"/>
              </a:rPr>
              <a:t>French Gulch &amp; Moose Creek Restoration</a:t>
            </a:r>
          </a:p>
        </p:txBody>
      </p:sp>
    </p:spTree>
    <p:extLst>
      <p:ext uri="{BB962C8B-B14F-4D97-AF65-F5344CB8AC3E}">
        <p14:creationId xmlns:p14="http://schemas.microsoft.com/office/powerpoint/2010/main" val="300012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29" y="1045028"/>
            <a:ext cx="8933795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9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/>
        </p:nvSpPr>
        <p:spPr>
          <a:xfrm>
            <a:off x="-6970" y="0"/>
            <a:ext cx="228600" cy="6858000"/>
          </a:xfrm>
          <a:prstGeom prst="rect">
            <a:avLst/>
          </a:prstGeom>
          <a:solidFill>
            <a:srgbClr val="DFE3E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114454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59" y="381000"/>
            <a:ext cx="881012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696</Words>
  <Application>Microsoft Office PowerPoint</Application>
  <PresentationFormat>On-screen Show (4:3)</PresentationFormat>
  <Paragraphs>200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Roboto Slab</vt:lpstr>
      <vt:lpstr>Segoe UI</vt:lpstr>
      <vt:lpstr>Segoe UI Semibold</vt:lpstr>
      <vt:lpstr>Symbol</vt:lpstr>
      <vt:lpstr>Times New Roman</vt:lpstr>
      <vt:lpstr>Office Theme</vt:lpstr>
      <vt:lpstr>Restoration</vt:lpstr>
      <vt:lpstr>Outline</vt:lpstr>
      <vt:lpstr>PowerPoint Presentation</vt:lpstr>
      <vt:lpstr>Project Location</vt:lpstr>
      <vt:lpstr>Project Location</vt:lpstr>
      <vt:lpstr>Project Location</vt:lpstr>
      <vt:lpstr>History of Mining</vt:lpstr>
      <vt:lpstr>PowerPoint Presentation</vt:lpstr>
      <vt:lpstr>PowerPoint Presentation</vt:lpstr>
      <vt:lpstr>In 2016</vt:lpstr>
      <vt:lpstr>Field Investigations</vt:lpstr>
      <vt:lpstr>Project Objectives</vt:lpstr>
      <vt:lpstr>Prioritized Restoration</vt:lpstr>
      <vt:lpstr>Prioritized Restoration</vt:lpstr>
      <vt:lpstr>Project Funding</vt:lpstr>
      <vt:lpstr>Hwy 569</vt:lpstr>
      <vt:lpstr>Hwy 569</vt:lpstr>
      <vt:lpstr>Design</vt:lpstr>
      <vt:lpstr>Design</vt:lpstr>
      <vt:lpstr>Design</vt:lpstr>
      <vt:lpstr>Design</vt:lpstr>
      <vt:lpstr>PowerPoint Presentation</vt:lpstr>
      <vt:lpstr>Construction</vt:lpstr>
      <vt:lpstr>Construction</vt:lpstr>
      <vt:lpstr>Construction</vt:lpstr>
      <vt:lpstr>PowerPoint Presentation</vt:lpstr>
      <vt:lpstr>PowerPoint Presentation</vt:lpstr>
      <vt:lpstr>Construction</vt:lpstr>
      <vt:lpstr>PowerPoint Presentation</vt:lpstr>
      <vt:lpstr>Construction</vt:lpstr>
      <vt:lpstr>Construction</vt:lpstr>
      <vt:lpstr>Construction</vt:lpstr>
      <vt:lpstr>Monitoring</vt:lpstr>
      <vt:lpstr>Monitoring</vt:lpstr>
      <vt:lpstr>PowerPoint Presentation</vt:lpstr>
      <vt:lpstr>PowerPoint Presentation</vt:lpstr>
      <vt:lpstr>2017 Enhancements</vt:lpstr>
      <vt:lpstr>2017 Enhancements</vt:lpstr>
      <vt:lpstr>PowerPoint Presentation</vt:lpstr>
      <vt:lpstr>Moving Forward</vt:lpstr>
      <vt:lpstr>Moving Forward</vt:lpstr>
      <vt:lpstr>Lower French Creek</vt:lpstr>
      <vt:lpstr>PowerPoint Presentation</vt:lpstr>
      <vt:lpstr>Lower French Creek</vt:lpstr>
      <vt:lpstr>Lower French Creek</vt:lpstr>
      <vt:lpstr>PowerPoint Presentation</vt:lpstr>
      <vt:lpstr>Lower French Creek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Alisa Etzel</dc:creator>
  <cp:lastModifiedBy>Kevin Wolter</cp:lastModifiedBy>
  <cp:revision>127</cp:revision>
  <cp:lastPrinted>2017-03-05T05:30:39Z</cp:lastPrinted>
  <dcterms:created xsi:type="dcterms:W3CDTF">2017-02-10T20:47:42Z</dcterms:created>
  <dcterms:modified xsi:type="dcterms:W3CDTF">2019-06-17T17:52:01Z</dcterms:modified>
</cp:coreProperties>
</file>