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31"/>
  </p:notesMasterIdLst>
  <p:handoutMasterIdLst>
    <p:handoutMasterId r:id="rId32"/>
  </p:handoutMasterIdLst>
  <p:sldIdLst>
    <p:sldId id="260" r:id="rId2"/>
    <p:sldId id="278" r:id="rId3"/>
    <p:sldId id="297" r:id="rId4"/>
    <p:sldId id="276" r:id="rId5"/>
    <p:sldId id="275" r:id="rId6"/>
    <p:sldId id="273" r:id="rId7"/>
    <p:sldId id="287" r:id="rId8"/>
    <p:sldId id="288" r:id="rId9"/>
    <p:sldId id="279" r:id="rId10"/>
    <p:sldId id="271" r:id="rId11"/>
    <p:sldId id="283" r:id="rId12"/>
    <p:sldId id="280" r:id="rId13"/>
    <p:sldId id="291" r:id="rId14"/>
    <p:sldId id="286" r:id="rId15"/>
    <p:sldId id="293" r:id="rId16"/>
    <p:sldId id="285" r:id="rId17"/>
    <p:sldId id="294" r:id="rId18"/>
    <p:sldId id="295" r:id="rId19"/>
    <p:sldId id="290" r:id="rId20"/>
    <p:sldId id="299" r:id="rId21"/>
    <p:sldId id="289" r:id="rId22"/>
    <p:sldId id="296" r:id="rId23"/>
    <p:sldId id="274" r:id="rId24"/>
    <p:sldId id="268" r:id="rId25"/>
    <p:sldId id="281" r:id="rId26"/>
    <p:sldId id="270" r:id="rId27"/>
    <p:sldId id="282" r:id="rId28"/>
    <p:sldId id="284" r:id="rId29"/>
    <p:sldId id="277" r:id="rId30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1AB"/>
    <a:srgbClr val="7EA6E0"/>
    <a:srgbClr val="719500"/>
    <a:srgbClr val="007836"/>
    <a:srgbClr val="BE0F34"/>
    <a:srgbClr val="820150"/>
    <a:srgbClr val="502D7F"/>
    <a:srgbClr val="00338E"/>
    <a:srgbClr val="758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84762"/>
  </p:normalViewPr>
  <p:slideViewPr>
    <p:cSldViewPr snapToGrid="0" snapToObjects="1">
      <p:cViewPr varScale="1">
        <p:scale>
          <a:sx n="93" d="100"/>
          <a:sy n="93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Image: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PNNL Aerial Photo</a:t>
            </a:r>
          </a:p>
          <a:p>
            <a:r>
              <a:rPr lang="en-US" dirty="0"/>
              <a:t>Aerial photo </a:t>
            </a:r>
            <a:r>
              <a:rPr lang="en-US"/>
              <a:t>of the Pacific </a:t>
            </a:r>
            <a:r>
              <a:rPr lang="en-US" dirty="0"/>
              <a:t>Northwest National Laboratory campus from the west.</a:t>
            </a:r>
          </a:p>
          <a:p>
            <a:r>
              <a:rPr lang="en-US" dirty="0"/>
              <a:t>https://www.flickr.com/photos/pnnl/42712951642/in/album-72157670058514908/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028700" y="7543800"/>
            <a:ext cx="27432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6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782957" y="-1245704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97" y="7178040"/>
            <a:ext cx="618363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52" y="7249637"/>
            <a:ext cx="697357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2982" y="457199"/>
            <a:ext cx="5829300" cy="7315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9F84-D939-4597-8142-647EEADE5D5A}" type="datetime4">
              <a:rPr lang="en-US" smtClean="0"/>
              <a:t>June 17, 2019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4865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2982" y="457199"/>
            <a:ext cx="5829300" cy="7315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9F84-D939-4597-8142-647EEADE5D5A}" type="datetime4">
              <a:rPr lang="en-US" smtClean="0"/>
              <a:t>June 17, 2019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5380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58293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6858000"/>
            <a:ext cx="58293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5EE4-FBE1-4BB4-B0F3-FA76BF24A178}" type="datetime4">
              <a:rPr lang="en-US" smtClean="0"/>
              <a:t>June 17,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2982" y="457199"/>
            <a:ext cx="5829300" cy="7315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011B-0B17-4A58-A427-65E14D422A0D}" type="datetime4">
              <a:rPr lang="en-US" smtClean="0"/>
              <a:t>June 17,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9601200" cy="5486401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CCD9-A288-42D1-A9B3-199FE39EDCF5}" type="datetime4">
              <a:rPr lang="en-US" smtClean="0"/>
              <a:t>June 17,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67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67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867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867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5483-001F-48BB-A95A-EBEDD9CAFC9B}" type="datetime4">
              <a:rPr lang="en-US" smtClean="0"/>
              <a:t>June 17,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A2F6-2611-4B58-B5DC-3848C0D9CCA2}" type="datetime4">
              <a:rPr lang="en-US" smtClean="0"/>
              <a:t>June 17, 2019</a:t>
            </a:fld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28700" y="2194560"/>
            <a:ext cx="9601200" cy="525886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97C9-D8BB-41E8-8FCA-B82AB2FC29FE}" type="datetime4">
              <a:rPr lang="en-US" smtClean="0"/>
              <a:t>June 17, 2019</a:t>
            </a:fld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E61D-BD16-436B-B2A4-2E2D77F1B06D}" type="datetime4">
              <a:rPr lang="en-US" smtClean="0"/>
              <a:t>June 17,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028700" y="2057400"/>
            <a:ext cx="3429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9AC17-FAB8-47A0-A66D-1A8453FF0C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0346" y="2507643"/>
            <a:ext cx="3892640" cy="2182969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</a:rPr>
              <a:t>Application of coupled surface and subsurface hydrological modeling in hydrology-based reclamation of mine lands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B093D-4F2E-4403-B566-E80AA27774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26714" y="5057774"/>
            <a:ext cx="3506273" cy="16097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Chang Liao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Teklu K. Tesfa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Z Fred Zhang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Spatial discretization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BCC3A-AB5F-4708-8952-1A2ED963DA03}"/>
              </a:ext>
            </a:extLst>
          </p:cNvPr>
          <p:cNvSpPr/>
          <p:nvPr/>
        </p:nvSpPr>
        <p:spPr>
          <a:xfrm>
            <a:off x="6358255" y="7534752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(USGS open report map I-2266)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28284" y="1441404"/>
            <a:ext cx="5937397" cy="4488873"/>
            <a:chOff x="4796864" y="3575004"/>
            <a:chExt cx="5937397" cy="4488873"/>
          </a:xfrm>
        </p:grpSpPr>
        <p:grpSp>
          <p:nvGrpSpPr>
            <p:cNvPr id="3" name="Group 2"/>
            <p:cNvGrpSpPr/>
            <p:nvPr/>
          </p:nvGrpSpPr>
          <p:grpSpPr>
            <a:xfrm>
              <a:off x="4796864" y="3575004"/>
              <a:ext cx="5937397" cy="4488873"/>
              <a:chOff x="4796864" y="3575004"/>
              <a:chExt cx="5937397" cy="4488873"/>
            </a:xfrm>
          </p:grpSpPr>
          <p:pic>
            <p:nvPicPr>
              <p:cNvPr id="4" name="Content Placeholder 7">
                <a:extLst>
                  <a:ext uri="{FF2B5EF4-FFF2-40B4-BE49-F238E27FC236}">
                    <a16:creationId xmlns:a16="http://schemas.microsoft.com/office/drawing/2014/main" id="{A7775AFB-7963-E246-94D4-95127EE5A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6864" y="3575004"/>
                <a:ext cx="5937397" cy="4488873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0"/>
                    </a:srgbClr>
                  </a:gs>
                  <a:gs pos="100000">
                    <a:srgbClr val="000000"/>
                  </a:gs>
                </a:gsLst>
                <a:lin ang="5400000" scaled="0"/>
              </a:gradFill>
            </p:spPr>
          </p:pic>
          <p:sp>
            <p:nvSpPr>
              <p:cNvPr id="10" name="5-Point Star 9"/>
              <p:cNvSpPr/>
              <p:nvPr/>
            </p:nvSpPr>
            <p:spPr>
              <a:xfrm>
                <a:off x="8714142" y="6680200"/>
                <a:ext cx="203200" cy="223520"/>
              </a:xfrm>
              <a:prstGeom prst="star5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796864" y="6055360"/>
              <a:ext cx="1715696" cy="147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305550" y="5013935"/>
            <a:ext cx="3686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Tpc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r>
              <a:rPr lang="en-US" dirty="0" err="1">
                <a:solidFill>
                  <a:srgbClr val="000000"/>
                </a:solidFill>
              </a:rPr>
              <a:t>Tla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r>
              <a:rPr lang="en-US" dirty="0" err="1">
                <a:solidFill>
                  <a:srgbClr val="000000"/>
                </a:solidFill>
              </a:rPr>
              <a:t>Oal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841511" y="1996391"/>
            <a:ext cx="4292464" cy="372854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groundwater divide was used as the horizontal spatial extent.</a:t>
            </a:r>
          </a:p>
          <a:p>
            <a:r>
              <a:rPr lang="en-US" dirty="0">
                <a:solidFill>
                  <a:srgbClr val="000000"/>
                </a:solidFill>
              </a:rPr>
              <a:t>The horizontal spatial resolution is </a:t>
            </a:r>
            <a:r>
              <a:rPr lang="en-US" b="1" dirty="0">
                <a:solidFill>
                  <a:srgbClr val="000000"/>
                </a:solidFill>
              </a:rPr>
              <a:t>10 m x 10 m.</a:t>
            </a:r>
          </a:p>
          <a:p>
            <a:r>
              <a:rPr lang="en-US" dirty="0">
                <a:solidFill>
                  <a:srgbClr val="000000"/>
                </a:solidFill>
              </a:rPr>
              <a:t>A domain of </a:t>
            </a:r>
            <a:r>
              <a:rPr lang="en-US" b="1" dirty="0">
                <a:solidFill>
                  <a:srgbClr val="000000"/>
                </a:solidFill>
              </a:rPr>
              <a:t>~2.3 million grid cells (939 x 833 x 3) </a:t>
            </a:r>
            <a:r>
              <a:rPr lang="en-US" dirty="0">
                <a:solidFill>
                  <a:srgbClr val="000000"/>
                </a:solidFill>
              </a:rPr>
              <a:t>was defined.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200" dirty="0"/>
              <a:t>Coupling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660C-D28A-FB4E-A7BD-AD104C283ED6}"/>
              </a:ext>
            </a:extLst>
          </p:cNvPr>
          <p:cNvSpPr txBox="1">
            <a:spLocks/>
          </p:cNvSpPr>
          <p:nvPr/>
        </p:nvSpPr>
        <p:spPr>
          <a:xfrm>
            <a:off x="1371600" y="2477984"/>
            <a:ext cx="8983683" cy="5294415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SWAT model and MODFLOW model have the </a:t>
            </a:r>
            <a:r>
              <a:rPr lang="en-US" b="1" dirty="0">
                <a:solidFill>
                  <a:srgbClr val="000000"/>
                </a:solidFill>
              </a:rPr>
              <a:t>same horizontal spatial resolution </a:t>
            </a:r>
            <a:r>
              <a:rPr lang="en-US" dirty="0">
                <a:solidFill>
                  <a:srgbClr val="000000"/>
                </a:solidFill>
              </a:rPr>
              <a:t>(10.0m) and extent (watershed boundary). </a:t>
            </a:r>
          </a:p>
          <a:p>
            <a:r>
              <a:rPr lang="en-US" dirty="0">
                <a:solidFill>
                  <a:srgbClr val="000000"/>
                </a:solidFill>
              </a:rPr>
              <a:t>Both models have the </a:t>
            </a:r>
            <a:r>
              <a:rPr lang="en-US" b="1" dirty="0">
                <a:solidFill>
                  <a:srgbClr val="000000"/>
                </a:solidFill>
              </a:rPr>
              <a:t>same temporal resolution </a:t>
            </a:r>
            <a:r>
              <a:rPr lang="en-US" dirty="0">
                <a:solidFill>
                  <a:srgbClr val="000000"/>
                </a:solidFill>
              </a:rPr>
              <a:t>(daily time step).</a:t>
            </a:r>
          </a:p>
          <a:p>
            <a:r>
              <a:rPr lang="en-US" dirty="0">
                <a:solidFill>
                  <a:srgbClr val="000000"/>
                </a:solidFill>
              </a:rPr>
              <a:t>Several linking files were prepared to map SWAT hydrological response units (HRUs) with MODFLOW grids. </a:t>
            </a:r>
          </a:p>
          <a:p>
            <a:r>
              <a:rPr lang="en-US" dirty="0">
                <a:solidFill>
                  <a:srgbClr val="000000"/>
                </a:solidFill>
              </a:rPr>
              <a:t>SWAT and MODFLOW interact at the interface of the two domains.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three-dimensional, multi-species, reactive transport (RT3D) component was not activated in our simulation.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BF2F7A-7183-470A-B892-75266F1A0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092" y="698044"/>
            <a:ext cx="7617220" cy="571291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7" y="114629"/>
            <a:ext cx="6955147" cy="1310979"/>
          </a:xfrm>
        </p:spPr>
        <p:txBody>
          <a:bodyPr anchor="ctr"/>
          <a:lstStyle/>
          <a:p>
            <a:pPr algn="ctr"/>
            <a:r>
              <a:rPr lang="en-US" sz="2800" dirty="0"/>
              <a:t>Results: Stream discharge (m</a:t>
            </a:r>
            <a:r>
              <a:rPr lang="en-US" sz="2800" baseline="30000" dirty="0"/>
              <a:t>3</a:t>
            </a:r>
            <a:r>
              <a:rPr lang="en-US" sz="2800" dirty="0"/>
              <a:t>/month)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EE360-3BBF-497A-B14F-F455C0C4B3AF}"/>
              </a:ext>
            </a:extLst>
          </p:cNvPr>
          <p:cNvSpPr/>
          <p:nvPr/>
        </p:nvSpPr>
        <p:spPr>
          <a:xfrm>
            <a:off x="1313336" y="5913684"/>
            <a:ext cx="949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 the outlet: between about 0 and &gt;4x10</a:t>
            </a:r>
            <a:r>
              <a:rPr lang="en-US" sz="2400" baseline="30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m</a:t>
            </a:r>
            <a:r>
              <a:rPr lang="en-US" sz="2400" baseline="30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/month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Near the Tin Pan site: 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similar time series pattern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on average, it is about 30% of the total discharge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1490" y="1425608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At the outlet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6C4BEEB-6A8F-4DEE-BDA8-462D45806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496" y="1084881"/>
            <a:ext cx="7871791" cy="590384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6" y="270934"/>
            <a:ext cx="8984974" cy="1310979"/>
          </a:xfrm>
        </p:spPr>
        <p:txBody>
          <a:bodyPr anchor="ctr"/>
          <a:lstStyle/>
          <a:p>
            <a:pPr algn="ctr"/>
            <a:r>
              <a:rPr lang="en-US" sz="2800" dirty="0"/>
              <a:t>Potential Evapotranspiration (PET, mm/month)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D88C29-A148-4076-A18B-0297CE2F32B1}"/>
              </a:ext>
            </a:extLst>
          </p:cNvPr>
          <p:cNvSpPr/>
          <p:nvPr/>
        </p:nvSpPr>
        <p:spPr>
          <a:xfrm>
            <a:off x="2076175" y="6705052"/>
            <a:ext cx="708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Summer: ~200 mm/month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Winter: ~50 mm/month</a:t>
            </a:r>
          </a:p>
        </p:txBody>
      </p:sp>
    </p:spTree>
    <p:extLst>
      <p:ext uri="{BB962C8B-B14F-4D97-AF65-F5344CB8AC3E}">
        <p14:creationId xmlns:p14="http://schemas.microsoft.com/office/powerpoint/2010/main" val="33721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3FB038B-1347-4CBD-843F-AEE1811FC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559" y="926709"/>
            <a:ext cx="6106161" cy="58350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26" y="65526"/>
            <a:ext cx="6290034" cy="1060909"/>
          </a:xfrm>
        </p:spPr>
        <p:txBody>
          <a:bodyPr anchor="ctr"/>
          <a:lstStyle/>
          <a:p>
            <a:pPr algn="ctr"/>
            <a:r>
              <a:rPr lang="en-US" sz="3600" dirty="0"/>
              <a:t>Water Table Elevation (m)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799549" y="2313612"/>
            <a:ext cx="3701331" cy="3061252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Water table follows the surface topography and ranges between 2092 and 2320 m </a:t>
            </a:r>
            <a:r>
              <a:rPr lang="en-US" dirty="0" err="1">
                <a:solidFill>
                  <a:srgbClr val="000000"/>
                </a:solidFill>
              </a:rPr>
              <a:t>asl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</a:rPr>
              <a:t>Stream networks influence the water table due to GW-SW interactions.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392160" y="4876800"/>
            <a:ext cx="203200" cy="2235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CBBE5C-70BE-4DC8-A85F-5E07D0F160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78" y="2286000"/>
            <a:ext cx="5955293" cy="460181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Water table near Tin Pan Site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6515100" y="2539557"/>
            <a:ext cx="3906411" cy="2995903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Water table near the Tin Pan site is </a:t>
            </a:r>
            <a:r>
              <a:rPr lang="en-US" b="1" dirty="0">
                <a:solidFill>
                  <a:srgbClr val="000000"/>
                </a:solidFill>
              </a:rPr>
              <a:t>2~30 m below land surface.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closer</a:t>
            </a:r>
            <a:r>
              <a:rPr lang="en-US" dirty="0">
                <a:solidFill>
                  <a:srgbClr val="000000"/>
                </a:solidFill>
              </a:rPr>
              <a:t> to stream channel, the </a:t>
            </a:r>
            <a:r>
              <a:rPr lang="en-US" b="1" dirty="0">
                <a:solidFill>
                  <a:srgbClr val="000000"/>
                </a:solidFill>
              </a:rPr>
              <a:t>smaller</a:t>
            </a:r>
            <a:r>
              <a:rPr lang="en-US" dirty="0">
                <a:solidFill>
                  <a:srgbClr val="000000"/>
                </a:solidFill>
              </a:rPr>
              <a:t> the water table depth is (&lt; 5 meter).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08480" y="6887817"/>
            <a:ext cx="38811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4560" y="6675452"/>
            <a:ext cx="954107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200 m</a:t>
            </a:r>
          </a:p>
        </p:txBody>
      </p:sp>
    </p:spTree>
    <p:extLst>
      <p:ext uri="{BB962C8B-B14F-4D97-AF65-F5344CB8AC3E}">
        <p14:creationId xmlns:p14="http://schemas.microsoft.com/office/powerpoint/2010/main" val="14281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B735677-F539-4748-B095-14CCC44325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576" y="2376839"/>
            <a:ext cx="6096000" cy="471054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420172"/>
            <a:ext cx="8229600" cy="1310979"/>
          </a:xfrm>
        </p:spPr>
        <p:txBody>
          <a:bodyPr anchor="ctr"/>
          <a:lstStyle/>
          <a:p>
            <a:pPr algn="ctr"/>
            <a:r>
              <a:rPr lang="en-US" sz="3600" dirty="0"/>
              <a:t>Vertical groundwater flow (m</a:t>
            </a:r>
            <a:r>
              <a:rPr lang="en-US" sz="3600" baseline="30000" dirty="0"/>
              <a:t>3</a:t>
            </a:r>
            <a:r>
              <a:rPr lang="en-US" sz="3600" dirty="0"/>
              <a:t>/day) </a:t>
            </a:r>
            <a:br>
              <a:rPr lang="en-US" sz="3600" dirty="0"/>
            </a:br>
            <a:r>
              <a:rPr lang="en-US" sz="3600" dirty="0"/>
              <a:t>(positive downward)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B521F8-DE9B-4F06-96C4-ED4186BA4149}"/>
              </a:ext>
            </a:extLst>
          </p:cNvPr>
          <p:cNvCxnSpPr>
            <a:cxnSpLocks/>
          </p:cNvCxnSpPr>
          <p:nvPr/>
        </p:nvCxnSpPr>
        <p:spPr>
          <a:xfrm flipV="1">
            <a:off x="5214730" y="3922926"/>
            <a:ext cx="779647" cy="13732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B735677-F539-4748-B095-14CCC4432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091" y="1209040"/>
            <a:ext cx="2074600" cy="30307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05576" y="5435600"/>
            <a:ext cx="1592024" cy="157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872530" y="2257902"/>
            <a:ext cx="4732023" cy="4294452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On the spatial domain, vertical groundwater flow mainly occurs </a:t>
            </a:r>
            <a:r>
              <a:rPr lang="en-US" sz="2800" b="1" dirty="0">
                <a:solidFill>
                  <a:srgbClr val="000000"/>
                </a:solidFill>
              </a:rPr>
              <a:t>near stream networks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Surface water recharges groundwater in high elevation near </a:t>
            </a:r>
            <a:r>
              <a:rPr lang="en-US" sz="2800" b="1" dirty="0">
                <a:solidFill>
                  <a:srgbClr val="000000"/>
                </a:solidFill>
              </a:rPr>
              <a:t>headwater.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Groundwater recharges stream water in the </a:t>
            </a:r>
            <a:r>
              <a:rPr lang="en-US" sz="2800" b="1" dirty="0">
                <a:solidFill>
                  <a:srgbClr val="000000"/>
                </a:solidFill>
              </a:rPr>
              <a:t>lower elevation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39DF22-D2B5-4B06-B479-66E1105F42D5}"/>
              </a:ext>
            </a:extLst>
          </p:cNvPr>
          <p:cNvCxnSpPr/>
          <p:nvPr/>
        </p:nvCxnSpPr>
        <p:spPr>
          <a:xfrm flipV="1">
            <a:off x="5214730" y="6085841"/>
            <a:ext cx="3625361" cy="10015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6057" y="2299682"/>
            <a:ext cx="17075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Jan. 2, 1975</a:t>
            </a:r>
          </a:p>
        </p:txBody>
      </p:sp>
    </p:spTree>
    <p:extLst>
      <p:ext uri="{BB962C8B-B14F-4D97-AF65-F5344CB8AC3E}">
        <p14:creationId xmlns:p14="http://schemas.microsoft.com/office/powerpoint/2010/main" val="8672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BFB2F-A404-4832-9292-B419217F71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14" y="2802684"/>
            <a:ext cx="6791739" cy="524816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Vertical groundwater flow </a:t>
            </a:r>
            <a:br>
              <a:rPr lang="en-US" sz="3600" dirty="0"/>
            </a:br>
            <a:r>
              <a:rPr lang="en-US" sz="3600" dirty="0"/>
              <a:t>near Tin Pan site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6334539" y="1927854"/>
            <a:ext cx="4501102" cy="372854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GW vertical flow is much faster (~0.1 m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/d) near stream channel than away from the stream.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Stream water recharges groundwater slowly (~0.1 m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/d).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0EB802-D0E2-445E-8E32-66F436A73A7E}"/>
              </a:ext>
            </a:extLst>
          </p:cNvPr>
          <p:cNvCxnSpPr>
            <a:cxnSpLocks/>
          </p:cNvCxnSpPr>
          <p:nvPr/>
        </p:nvCxnSpPr>
        <p:spPr>
          <a:xfrm flipH="1">
            <a:off x="3299791" y="2630557"/>
            <a:ext cx="3299792" cy="30258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CF8C99A-6DA7-47E9-A1F5-B61F0E7E2885}"/>
              </a:ext>
            </a:extLst>
          </p:cNvPr>
          <p:cNvSpPr/>
          <p:nvPr/>
        </p:nvSpPr>
        <p:spPr>
          <a:xfrm>
            <a:off x="7454946" y="7309526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Stream channel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9977" y="2566769"/>
            <a:ext cx="17075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Jan. 2, 1975</a:t>
            </a:r>
          </a:p>
        </p:txBody>
      </p:sp>
    </p:spTree>
    <p:extLst>
      <p:ext uri="{BB962C8B-B14F-4D97-AF65-F5344CB8AC3E}">
        <p14:creationId xmlns:p14="http://schemas.microsoft.com/office/powerpoint/2010/main" val="13293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2445DB3-1BF1-487F-BDCF-B2EB48B948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4" y="2405270"/>
            <a:ext cx="6624136" cy="511865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Horizontal groundwater flow </a:t>
            </a:r>
            <a:br>
              <a:rPr lang="en-US" sz="3600" dirty="0"/>
            </a:br>
            <a:r>
              <a:rPr lang="en-US" sz="3600" dirty="0"/>
              <a:t>near Tin Pan site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5996609" y="1927854"/>
            <a:ext cx="4839031" cy="4585589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Much faster (~0.55 m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/d) near stream channel.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Horizontal flow rate ~ </a:t>
            </a:r>
            <a:r>
              <a:rPr lang="en-US" sz="2800" b="1" dirty="0">
                <a:solidFill>
                  <a:srgbClr val="000000"/>
                </a:solidFill>
              </a:rPr>
              <a:t>10X the vertical flow rate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Consider flow in </a:t>
            </a:r>
            <a:r>
              <a:rPr lang="en-US" sz="2800" b="1" dirty="0">
                <a:solidFill>
                  <a:srgbClr val="000000"/>
                </a:solidFill>
              </a:rPr>
              <a:t>both X and Y directions</a:t>
            </a:r>
            <a:r>
              <a:rPr lang="en-US" sz="2800" dirty="0">
                <a:solidFill>
                  <a:srgbClr val="000000"/>
                </a:solidFill>
              </a:rPr>
              <a:t>, ~</a:t>
            </a:r>
            <a:r>
              <a:rPr lang="en-US" sz="2800" b="1" dirty="0">
                <a:solidFill>
                  <a:srgbClr val="000000"/>
                </a:solidFill>
              </a:rPr>
              <a:t>1.5 m</a:t>
            </a:r>
            <a:r>
              <a:rPr lang="en-US" sz="2800" b="1" baseline="30000" dirty="0">
                <a:solidFill>
                  <a:srgbClr val="000000"/>
                </a:solidFill>
              </a:rPr>
              <a:t>3</a:t>
            </a:r>
            <a:r>
              <a:rPr lang="en-US" sz="2800" b="1" dirty="0">
                <a:solidFill>
                  <a:srgbClr val="000000"/>
                </a:solidFill>
              </a:rPr>
              <a:t>/m</a:t>
            </a:r>
            <a:r>
              <a:rPr lang="en-US" sz="2800" b="1" baseline="30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/</a:t>
            </a:r>
            <a:r>
              <a:rPr lang="en-US" sz="2800" b="1" dirty="0" err="1">
                <a:solidFill>
                  <a:srgbClr val="000000"/>
                </a:solidFill>
              </a:rPr>
              <a:t>yr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groundwater flows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286DE-A795-4254-9A92-459D43E61A72}"/>
              </a:ext>
            </a:extLst>
          </p:cNvPr>
          <p:cNvSpPr/>
          <p:nvPr/>
        </p:nvSpPr>
        <p:spPr>
          <a:xfrm>
            <a:off x="6745955" y="6760026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Stream channel</a:t>
            </a:r>
          </a:p>
        </p:txBody>
      </p:sp>
    </p:spTree>
    <p:extLst>
      <p:ext uri="{BB962C8B-B14F-4D97-AF65-F5344CB8AC3E}">
        <p14:creationId xmlns:p14="http://schemas.microsoft.com/office/powerpoint/2010/main" val="17747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09" y="484451"/>
            <a:ext cx="5405095" cy="791777"/>
          </a:xfrm>
        </p:spPr>
        <p:txBody>
          <a:bodyPr anchor="ctr"/>
          <a:lstStyle/>
          <a:p>
            <a:pPr algn="ctr"/>
            <a:r>
              <a:rPr lang="en-US" sz="3000" dirty="0"/>
              <a:t>Recharge from soil to groundwater</a:t>
            </a:r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242C3F4-C1DC-4995-910A-C23C71621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2123439"/>
            <a:ext cx="5588000" cy="465328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48EA67-9556-4756-BA0C-075B5825053E}"/>
              </a:ext>
            </a:extLst>
          </p:cNvPr>
          <p:cNvSpPr txBox="1">
            <a:spLocks/>
          </p:cNvSpPr>
          <p:nvPr/>
        </p:nvSpPr>
        <p:spPr>
          <a:xfrm>
            <a:off x="6155635" y="1649558"/>
            <a:ext cx="4817165" cy="5746922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recharge rate ranges between 0 and 1.1 m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/d (over an area 100 m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Recharge rate is generally &lt;0.1 m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/d.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 site-scale simulation of flow is conducted separately to better predict recharge rate under different conditions of grading, vegetation, and </a:t>
            </a:r>
            <a:r>
              <a:rPr lang="en-US" sz="2800" dirty="0" err="1">
                <a:solidFill>
                  <a:srgbClr val="000000"/>
                </a:solidFill>
              </a:rPr>
              <a:t>precipatation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1E083-0998-6940-A518-2C76D6479D86}"/>
              </a:ext>
            </a:extLst>
          </p:cNvPr>
          <p:cNvSpPr txBox="1">
            <a:spLocks/>
          </p:cNvSpPr>
          <p:nvPr/>
        </p:nvSpPr>
        <p:spPr>
          <a:xfrm>
            <a:off x="1027614" y="2004737"/>
            <a:ext cx="9638270" cy="5201440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</a:rPr>
              <a:t>Both surface and subsurface flow provide seepage pathways for contaminant transport from mine lands.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Effective reclamation of mine lands must incorporate detailed understanding of both surface and subsurface hydrological processes including their interaction.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Coupled surface (SW) and groundwater (GW) hydrological modeling is needed to simulate the surface and subsurface water flow considering their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3104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300" y="270935"/>
            <a:ext cx="8229600" cy="864254"/>
          </a:xfrm>
        </p:spPr>
        <p:txBody>
          <a:bodyPr/>
          <a:lstStyle/>
          <a:p>
            <a:r>
              <a:rPr lang="en-US" dirty="0"/>
              <a:t>Integrated Watershed (WS) and Site-Scale (SS)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1154902" y="1517589"/>
            <a:ext cx="4536885" cy="314013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WS model provides for the SS the boundary conditions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GW level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PET</a:t>
            </a:r>
          </a:p>
          <a:p>
            <a:r>
              <a:rPr lang="en-US" dirty="0">
                <a:solidFill>
                  <a:srgbClr val="000000"/>
                </a:solidFill>
              </a:rPr>
              <a:t>The SS model can provide for the WS model flux rates of water and contaminants if the impacts of different reclamation on the GW/SW will be investigated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75EA8F2-4E9F-CE4E-8216-2224B445D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46" y="4910790"/>
            <a:ext cx="6232116" cy="313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25" y="1790508"/>
            <a:ext cx="4533591" cy="4031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7124700"/>
            <a:ext cx="1524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86400" y="1790508"/>
            <a:ext cx="907825" cy="533419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638800" y="5821680"/>
            <a:ext cx="5289016" cy="14351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3928" y="6686550"/>
            <a:ext cx="1524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Summary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E17526-AEA9-48A1-9C4E-FC20C38A7F07}"/>
              </a:ext>
            </a:extLst>
          </p:cNvPr>
          <p:cNvSpPr txBox="1">
            <a:spLocks/>
          </p:cNvSpPr>
          <p:nvPr/>
        </p:nvSpPr>
        <p:spPr>
          <a:xfrm>
            <a:off x="1404730" y="2411559"/>
            <a:ext cx="8931966" cy="372854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Both horizonal and vertical groundwater flow pass through Tin Pan site.</a:t>
            </a:r>
          </a:p>
          <a:p>
            <a:r>
              <a:rPr lang="en-US" sz="2800">
                <a:solidFill>
                  <a:srgbClr val="000000"/>
                </a:solidFill>
              </a:rPr>
              <a:t>Contaminants from the mine piles </a:t>
            </a:r>
            <a:r>
              <a:rPr lang="en-US" sz="2800" dirty="0">
                <a:solidFill>
                  <a:srgbClr val="000000"/>
                </a:solidFill>
              </a:rPr>
              <a:t>may enter the groundwater and surface water systems and be carried away and hence poses a risk to the environment.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flux of water and hence the dissolved contaminants can be reduced by proper reclamation that promotes evapotranspiration.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Acknowledgement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1E083-0998-6940-A518-2C76D6479D86}"/>
              </a:ext>
            </a:extLst>
          </p:cNvPr>
          <p:cNvSpPr txBox="1">
            <a:spLocks/>
          </p:cNvSpPr>
          <p:nvPr/>
        </p:nvSpPr>
        <p:spPr>
          <a:xfrm>
            <a:off x="1627733" y="2703442"/>
            <a:ext cx="8867989" cy="3839861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This work was supported by interagency agreement S17PG00002 between Department of the Interior, Office of Surface Mining Reclamation and Enforcement and Department of Energy, Pacific Northwest National Laboratory.</a:t>
            </a:r>
          </a:p>
        </p:txBody>
      </p:sp>
    </p:spTree>
    <p:extLst>
      <p:ext uri="{BB962C8B-B14F-4D97-AF65-F5344CB8AC3E}">
        <p14:creationId xmlns:p14="http://schemas.microsoft.com/office/powerpoint/2010/main" val="16509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FBF39-E698-ED41-A46D-3448F7A90E4F}"/>
              </a:ext>
            </a:extLst>
          </p:cNvPr>
          <p:cNvSpPr txBox="1">
            <a:spLocks/>
          </p:cNvSpPr>
          <p:nvPr/>
        </p:nvSpPr>
        <p:spPr>
          <a:xfrm>
            <a:off x="1371600" y="2173185"/>
            <a:ext cx="8983683" cy="5498275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Liao C, TK </a:t>
            </a:r>
            <a:r>
              <a:rPr lang="en-US" sz="2000" dirty="0" err="1">
                <a:solidFill>
                  <a:srgbClr val="000000"/>
                </a:solidFill>
              </a:rPr>
              <a:t>Tesfa</a:t>
            </a:r>
            <a:r>
              <a:rPr lang="en-US" sz="2000" dirty="0">
                <a:solidFill>
                  <a:srgbClr val="000000"/>
                </a:solidFill>
              </a:rPr>
              <a:t>, ZF Zhang and R Leung. 2019. A Python package for parallel model calibration. MODFLOW and More 2019 June 2 – 5, 2019 in Golden, Colorado.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Neitsch</a:t>
            </a:r>
            <a:r>
              <a:rPr lang="en-US" sz="2000" dirty="0">
                <a:solidFill>
                  <a:srgbClr val="000000"/>
                </a:solidFill>
              </a:rPr>
              <a:t>, S., Arnold, J., </a:t>
            </a:r>
            <a:r>
              <a:rPr lang="en-US" sz="2000" dirty="0" err="1">
                <a:solidFill>
                  <a:srgbClr val="000000"/>
                </a:solidFill>
              </a:rPr>
              <a:t>Kiniry</a:t>
            </a:r>
            <a:r>
              <a:rPr lang="en-US" sz="2000" dirty="0">
                <a:solidFill>
                  <a:srgbClr val="000000"/>
                </a:solidFill>
              </a:rPr>
              <a:t>, J., Williams, J. R., &amp; King, K. W. (2005). SWAT2009 Theoretical Documentation. Texas Water </a:t>
            </a:r>
            <a:r>
              <a:rPr lang="en-US" sz="2000" dirty="0" err="1">
                <a:solidFill>
                  <a:srgbClr val="000000"/>
                </a:solidFill>
              </a:rPr>
              <a:t>Ressources</a:t>
            </a:r>
            <a:r>
              <a:rPr lang="en-US" sz="2000" dirty="0">
                <a:solidFill>
                  <a:srgbClr val="000000"/>
                </a:solidFill>
              </a:rPr>
              <a:t> Institute Technical Report, (406).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Niswonger</a:t>
            </a:r>
            <a:r>
              <a:rPr lang="en-US" sz="2000" dirty="0">
                <a:solidFill>
                  <a:srgbClr val="000000"/>
                </a:solidFill>
              </a:rPr>
              <a:t>, R. G., Panday, S., &amp; Ibaraki, M. (2011). MODFLOW-NWT, a Newton formulation for MODFLOW-2005. US Geological Survey Techniques and Methods, 6, A37.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Geologic and structure-contour map of the Raton 30' X 60' quadrangle, Colfax and Union Counties, New Mexico, and Las Animas County, Colorado.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Bailey, R. T., </a:t>
            </a:r>
            <a:r>
              <a:rPr lang="en-US" sz="2000" dirty="0" err="1">
                <a:solidFill>
                  <a:srgbClr val="000000"/>
                </a:solidFill>
              </a:rPr>
              <a:t>Wible</a:t>
            </a:r>
            <a:r>
              <a:rPr lang="en-US" sz="2000" dirty="0">
                <a:solidFill>
                  <a:srgbClr val="000000"/>
                </a:solidFill>
              </a:rPr>
              <a:t>, T. C., Arabi, M., Records, R. M., and Ditty, J. ( 2016) Assessing regional‐scale </a:t>
            </a:r>
            <a:r>
              <a:rPr lang="en-US" sz="2000" dirty="0" err="1">
                <a:solidFill>
                  <a:srgbClr val="000000"/>
                </a:solidFill>
              </a:rPr>
              <a:t>spatio</a:t>
            </a:r>
            <a:r>
              <a:rPr lang="en-US" sz="2000" dirty="0">
                <a:solidFill>
                  <a:srgbClr val="000000"/>
                </a:solidFill>
              </a:rPr>
              <a:t>‐temporal patterns of groundwater–surface water interactions using a coupled SWAT‐MODFLOW model. </a:t>
            </a:r>
            <a:r>
              <a:rPr lang="en-US" sz="2000" dirty="0" err="1">
                <a:solidFill>
                  <a:srgbClr val="000000"/>
                </a:solidFill>
              </a:rPr>
              <a:t>Hydrol</a:t>
            </a:r>
            <a:r>
              <a:rPr lang="en-US" sz="2000" dirty="0">
                <a:solidFill>
                  <a:srgbClr val="000000"/>
                </a:solidFill>
              </a:rPr>
              <a:t>. Process., 30: 4420– 4433. </a:t>
            </a:r>
            <a:r>
              <a:rPr lang="en-US" sz="2000" dirty="0" err="1">
                <a:solidFill>
                  <a:srgbClr val="000000"/>
                </a:solidFill>
              </a:rPr>
              <a:t>doi</a:t>
            </a:r>
            <a:r>
              <a:rPr lang="en-US" sz="2000" dirty="0">
                <a:solidFill>
                  <a:srgbClr val="000000"/>
                </a:solidFill>
              </a:rPr>
              <a:t>: 10.1002/hyp.10933.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Council, N. R. (2010). Management and effects of coalbed methane produced water in the Western United States. National Academies Press.</a:t>
            </a:r>
          </a:p>
        </p:txBody>
      </p:sp>
    </p:spTree>
    <p:extLst>
      <p:ext uri="{BB962C8B-B14F-4D97-AF65-F5344CB8AC3E}">
        <p14:creationId xmlns:p14="http://schemas.microsoft.com/office/powerpoint/2010/main" val="12580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C491C-56A2-4E5B-A7E4-27B995033A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3" y="1992571"/>
            <a:ext cx="6869596" cy="519861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70934"/>
            <a:ext cx="7782791" cy="1310979"/>
          </a:xfrm>
        </p:spPr>
        <p:txBody>
          <a:bodyPr anchor="ctr"/>
          <a:lstStyle/>
          <a:p>
            <a:pPr algn="ctr"/>
            <a:r>
              <a:rPr lang="en-US" sz="3600" dirty="0"/>
              <a:t>SWAT model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D5174CD-6946-7D48-B302-FBE5CDA15F0B}"/>
              </a:ext>
            </a:extLst>
          </p:cNvPr>
          <p:cNvSpPr txBox="1">
            <a:spLocks/>
          </p:cNvSpPr>
          <p:nvPr/>
        </p:nvSpPr>
        <p:spPr>
          <a:xfrm>
            <a:off x="7601779" y="2542537"/>
            <a:ext cx="3371021" cy="4819906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SWAT is a watershed to river basin-scale model used to simulate the quality and quantity of surface and ground water and predict the environmental impact of land use, land management practices, and climate change.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72AD1-EC04-4EE9-B44C-5D79C68CE15C}"/>
              </a:ext>
            </a:extLst>
          </p:cNvPr>
          <p:cNvSpPr/>
          <p:nvPr/>
        </p:nvSpPr>
        <p:spPr>
          <a:xfrm>
            <a:off x="1714627" y="7478309"/>
            <a:ext cx="4835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(SWAT 2009 Theoretical Documentation)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70934"/>
            <a:ext cx="7782791" cy="1310979"/>
          </a:xfrm>
        </p:spPr>
        <p:txBody>
          <a:bodyPr anchor="ctr"/>
          <a:lstStyle/>
          <a:p>
            <a:pPr algn="ctr"/>
            <a:r>
              <a:rPr lang="en-US" sz="3600" dirty="0"/>
              <a:t>SWAT model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D5174CD-6946-7D48-B302-FBE5CDA15F0B}"/>
              </a:ext>
            </a:extLst>
          </p:cNvPr>
          <p:cNvSpPr txBox="1">
            <a:spLocks/>
          </p:cNvSpPr>
          <p:nvPr/>
        </p:nvSpPr>
        <p:spPr>
          <a:xfrm>
            <a:off x="1520041" y="2262909"/>
            <a:ext cx="8538359" cy="4701108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</a:rPr>
              <a:t>DEM at 10m resolution and NHD data were used to delineate the watershed boundary and stream networks.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LUCC, Soil type and surface slope were used to define a total of 417 Hydrologic Response Unit (HRUs).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Gap filling was used to prepare daily temperature and precipitation data from 1975 to 1981.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70934"/>
            <a:ext cx="7773555" cy="1310979"/>
          </a:xfrm>
        </p:spPr>
        <p:txBody>
          <a:bodyPr anchor="ctr"/>
          <a:lstStyle/>
          <a:p>
            <a:pPr algn="ctr"/>
            <a:r>
              <a:rPr lang="en-US" sz="3600" dirty="0"/>
              <a:t>MODFLOW model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A8B415-DFB5-684B-9EDE-7E568184A36F}"/>
              </a:ext>
            </a:extLst>
          </p:cNvPr>
          <p:cNvSpPr txBox="1">
            <a:spLocks/>
          </p:cNvSpPr>
          <p:nvPr/>
        </p:nvSpPr>
        <p:spPr>
          <a:xfrm>
            <a:off x="800690" y="2353558"/>
            <a:ext cx="5168893" cy="4938946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MODFLOW is the USGS's modular hydrologic model. MODFLOW is considered an international standard for simulating and predicting groundwater conditions and groundwater/surface-water interactions.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77DA6-E5BD-43C7-8738-6B5366985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403" y="2557670"/>
            <a:ext cx="5189389" cy="3620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AC9458-E874-4962-B077-66341436232A}"/>
              </a:ext>
            </a:extLst>
          </p:cNvPr>
          <p:cNvSpPr/>
          <p:nvPr/>
        </p:nvSpPr>
        <p:spPr>
          <a:xfrm>
            <a:off x="5610766" y="6949493"/>
            <a:ext cx="4627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(Harbaugh, Arlen W, MODFLOW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Model calibration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A0A79D2-8414-8241-9FDF-1F3A573FE6AB}"/>
              </a:ext>
            </a:extLst>
          </p:cNvPr>
          <p:cNvSpPr txBox="1">
            <a:spLocks/>
          </p:cNvSpPr>
          <p:nvPr/>
        </p:nvSpPr>
        <p:spPr>
          <a:xfrm>
            <a:off x="1252330" y="2017137"/>
            <a:ext cx="8847634" cy="457582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MODFLOW simulation is computationally expensive.</a:t>
            </a:r>
          </a:p>
          <a:p>
            <a:r>
              <a:rPr lang="en-US" dirty="0">
                <a:solidFill>
                  <a:srgbClr val="000000"/>
                </a:solidFill>
              </a:rPr>
              <a:t>MODFLOW simulation in mountainous area is very sensitive to boundary conditions. Model convergence is a challenge.</a:t>
            </a:r>
          </a:p>
          <a:p>
            <a:r>
              <a:rPr lang="en-US" dirty="0">
                <a:solidFill>
                  <a:srgbClr val="000000"/>
                </a:solidFill>
              </a:rPr>
              <a:t>We selected several parameter groups to calibrate the model. For example, spatial-explicit runoff curve numbers (CN2) were calibrated to improve groundwater recharge from SWAT to MODFLOW.</a:t>
            </a:r>
          </a:p>
        </p:txBody>
      </p:sp>
    </p:spTree>
    <p:extLst>
      <p:ext uri="{BB962C8B-B14F-4D97-AF65-F5344CB8AC3E}">
        <p14:creationId xmlns:p14="http://schemas.microsoft.com/office/powerpoint/2010/main" val="23032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Model calibration using Python PEST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B38D14-E7F2-9E45-B7F0-2BBDF4FE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36" y="2167528"/>
            <a:ext cx="5847206" cy="4613977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A0A79D2-8414-8241-9FDF-1F3A573FE6AB}"/>
              </a:ext>
            </a:extLst>
          </p:cNvPr>
          <p:cNvSpPr txBox="1">
            <a:spLocks/>
          </p:cNvSpPr>
          <p:nvPr/>
        </p:nvSpPr>
        <p:spPr>
          <a:xfrm>
            <a:off x="6792187" y="3699164"/>
            <a:ext cx="4288735" cy="1310979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Automatic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Model independent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Parallel computing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DA3A4-F930-4BFC-B865-66D969A38CEE}"/>
              </a:ext>
            </a:extLst>
          </p:cNvPr>
          <p:cNvSpPr/>
          <p:nvPr/>
        </p:nvSpPr>
        <p:spPr>
          <a:xfrm>
            <a:off x="1374687" y="7746300"/>
            <a:ext cx="45095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(Liao, MODFLOW and more, 2019)</a:t>
            </a:r>
          </a:p>
        </p:txBody>
      </p:sp>
    </p:spTree>
    <p:extLst>
      <p:ext uri="{BB962C8B-B14F-4D97-AF65-F5344CB8AC3E}">
        <p14:creationId xmlns:p14="http://schemas.microsoft.com/office/powerpoint/2010/main" val="1346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70934"/>
            <a:ext cx="6743700" cy="1310979"/>
          </a:xfrm>
        </p:spPr>
        <p:txBody>
          <a:bodyPr anchor="ctr"/>
          <a:lstStyle/>
          <a:p>
            <a:pPr algn="ctr"/>
            <a:r>
              <a:rPr lang="en-US" sz="3600" dirty="0"/>
              <a:t>Objectives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2E1E083-0998-6940-A518-2C76D6479D86}"/>
              </a:ext>
            </a:extLst>
          </p:cNvPr>
          <p:cNvSpPr txBox="1">
            <a:spLocks/>
          </p:cNvSpPr>
          <p:nvPr/>
        </p:nvSpPr>
        <p:spPr>
          <a:xfrm>
            <a:off x="1432337" y="1663562"/>
            <a:ext cx="9130061" cy="5527813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</a:rPr>
              <a:t>Use the coupled USDA Soil &amp; Water Assessment Tool (SWAT)  and USGS modular finite-difference flow model (MODFLOW) to simulate the GW-SW flow in the Tin Pan watershed.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Model simulation results are used </a:t>
            </a:r>
          </a:p>
          <a:p>
            <a:pPr lvl="1"/>
            <a:r>
              <a:rPr lang="en-US" sz="2840" dirty="0">
                <a:solidFill>
                  <a:srgbClr val="000000"/>
                </a:solidFill>
              </a:rPr>
              <a:t>as inputs to a site-scale (SS) simulation of water balance and contaminant transport</a:t>
            </a:r>
          </a:p>
          <a:p>
            <a:pPr lvl="1"/>
            <a:r>
              <a:rPr lang="en-US" sz="2840" dirty="0">
                <a:solidFill>
                  <a:srgbClr val="000000"/>
                </a:solidFill>
              </a:rPr>
              <a:t>to support the design of reclamation technique of mine lands.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72486"/>
            <a:ext cx="8229600" cy="1310979"/>
          </a:xfrm>
        </p:spPr>
        <p:txBody>
          <a:bodyPr anchor="ctr"/>
          <a:lstStyle/>
          <a:p>
            <a:pPr algn="ctr"/>
            <a:r>
              <a:rPr lang="en-US" sz="3200" dirty="0"/>
              <a:t>Coupled surface water and groundwater flow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660C-D28A-FB4E-A7BD-AD104C283ED6}"/>
              </a:ext>
            </a:extLst>
          </p:cNvPr>
          <p:cNvSpPr txBox="1">
            <a:spLocks/>
          </p:cNvSpPr>
          <p:nvPr/>
        </p:nvSpPr>
        <p:spPr>
          <a:xfrm>
            <a:off x="1427018" y="6341395"/>
            <a:ext cx="8983683" cy="1597890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SWAT-MODFLOW (2017) is a coupled hydrologic model that combines the SWAT and MODFLOW to provide a comprehensive coupled hydrologic model for watershed systems.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868E5-2F7E-4471-A5A1-B4F77214DC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771" y="1238001"/>
            <a:ext cx="8816657" cy="47368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E01805-EE39-4379-B011-4F9BD0913ECB}"/>
              </a:ext>
            </a:extLst>
          </p:cNvPr>
          <p:cNvSpPr/>
          <p:nvPr/>
        </p:nvSpPr>
        <p:spPr>
          <a:xfrm>
            <a:off x="2323199" y="132778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surface water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EEDC8-9879-402C-A18F-D9E843F7805D}"/>
              </a:ext>
            </a:extLst>
          </p:cNvPr>
          <p:cNvSpPr/>
          <p:nvPr/>
        </p:nvSpPr>
        <p:spPr>
          <a:xfrm>
            <a:off x="2400300" y="1816855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groundwater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78517EE-6918-4A1F-A315-8ACEF237294C}"/>
              </a:ext>
            </a:extLst>
          </p:cNvPr>
          <p:cNvSpPr/>
          <p:nvPr/>
        </p:nvSpPr>
        <p:spPr>
          <a:xfrm>
            <a:off x="4441086" y="1412011"/>
            <a:ext cx="641688" cy="26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3ECDF3C-93EA-4D94-8153-CA5B81E008B1}"/>
              </a:ext>
            </a:extLst>
          </p:cNvPr>
          <p:cNvSpPr/>
          <p:nvPr/>
        </p:nvSpPr>
        <p:spPr>
          <a:xfrm>
            <a:off x="4342443" y="1912179"/>
            <a:ext cx="740331" cy="26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5A4F935-054D-4A9C-9D07-BF5D63005D34}"/>
              </a:ext>
            </a:extLst>
          </p:cNvPr>
          <p:cNvSpPr/>
          <p:nvPr/>
        </p:nvSpPr>
        <p:spPr>
          <a:xfrm>
            <a:off x="4260453" y="2496578"/>
            <a:ext cx="740331" cy="26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52850" y="2401254"/>
            <a:ext cx="2562225" cy="465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Study area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ACFF41-5EE4-4119-B158-47E0D6A858AB}"/>
              </a:ext>
            </a:extLst>
          </p:cNvPr>
          <p:cNvGrpSpPr>
            <a:grpSpLocks noChangeAspect="1"/>
          </p:cNvGrpSpPr>
          <p:nvPr/>
        </p:nvGrpSpPr>
        <p:grpSpPr>
          <a:xfrm>
            <a:off x="4684975" y="3540013"/>
            <a:ext cx="6150665" cy="4241699"/>
            <a:chOff x="1353682" y="737947"/>
            <a:chExt cx="6858000" cy="47295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A0754-4709-4159-AE71-E4B26A6C437D}"/>
                </a:ext>
              </a:extLst>
            </p:cNvPr>
            <p:cNvSpPr txBox="1"/>
            <p:nvPr/>
          </p:nvSpPr>
          <p:spPr>
            <a:xfrm>
              <a:off x="4107180" y="2884170"/>
              <a:ext cx="1082041" cy="100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</a:rPr>
                <a:t>Tin Pan Mine Gob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E618B6-38DD-4A8E-997C-304663BC5E91}"/>
                </a:ext>
              </a:extLst>
            </p:cNvPr>
            <p:cNvSpPr txBox="1"/>
            <p:nvPr/>
          </p:nvSpPr>
          <p:spPr>
            <a:xfrm rot="636902">
              <a:off x="2840873" y="2204925"/>
              <a:ext cx="1391843" cy="44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C000"/>
                  </a:solidFill>
                </a:rPr>
                <a:t>Valley road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DEB58D-7817-46D4-A754-9CEDF35BCCBE}"/>
                </a:ext>
              </a:extLst>
            </p:cNvPr>
            <p:cNvGrpSpPr/>
            <p:nvPr/>
          </p:nvGrpSpPr>
          <p:grpSpPr>
            <a:xfrm>
              <a:off x="1353682" y="737947"/>
              <a:ext cx="6858000" cy="4729500"/>
              <a:chOff x="1353682" y="737947"/>
              <a:chExt cx="6858000" cy="47295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ABFED98-9909-4055-8F0D-75B20071E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3682" y="737947"/>
                <a:ext cx="6858000" cy="4729500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73A7A10-1D64-4E1C-9A79-D7E96EC08D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2431" y="857250"/>
                <a:ext cx="3018037" cy="30180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B1449AA-8158-4A67-B354-53EAA6302A55}"/>
                </a:ext>
              </a:extLst>
            </p:cNvPr>
            <p:cNvSpPr/>
            <p:nvPr/>
          </p:nvSpPr>
          <p:spPr>
            <a:xfrm>
              <a:off x="1384162" y="2753994"/>
              <a:ext cx="6827520" cy="1258034"/>
            </a:xfrm>
            <a:custGeom>
              <a:avLst/>
              <a:gdLst>
                <a:gd name="connsiteX0" fmla="*/ 0 w 6827520"/>
                <a:gd name="connsiteY0" fmla="*/ 281464 h 1258034"/>
                <a:gd name="connsiteX1" fmla="*/ 128016 w 6827520"/>
                <a:gd name="connsiteY1" fmla="*/ 311944 h 1258034"/>
                <a:gd name="connsiteX2" fmla="*/ 280416 w 6827520"/>
                <a:gd name="connsiteY2" fmla="*/ 482632 h 1258034"/>
                <a:gd name="connsiteX3" fmla="*/ 280416 w 6827520"/>
                <a:gd name="connsiteY3" fmla="*/ 531400 h 1258034"/>
                <a:gd name="connsiteX4" fmla="*/ 652272 w 6827520"/>
                <a:gd name="connsiteY4" fmla="*/ 385096 h 1258034"/>
                <a:gd name="connsiteX5" fmla="*/ 713232 w 6827520"/>
                <a:gd name="connsiteY5" fmla="*/ 269272 h 1258034"/>
                <a:gd name="connsiteX6" fmla="*/ 804672 w 6827520"/>
                <a:gd name="connsiteY6" fmla="*/ 183928 h 1258034"/>
                <a:gd name="connsiteX7" fmla="*/ 1048512 w 6827520"/>
                <a:gd name="connsiteY7" fmla="*/ 257080 h 1258034"/>
                <a:gd name="connsiteX8" fmla="*/ 1261872 w 6827520"/>
                <a:gd name="connsiteY8" fmla="*/ 336328 h 1258034"/>
                <a:gd name="connsiteX9" fmla="*/ 1530096 w 6827520"/>
                <a:gd name="connsiteY9" fmla="*/ 397288 h 1258034"/>
                <a:gd name="connsiteX10" fmla="*/ 1603248 w 6827520"/>
                <a:gd name="connsiteY10" fmla="*/ 391192 h 1258034"/>
                <a:gd name="connsiteX11" fmla="*/ 1676400 w 6827520"/>
                <a:gd name="connsiteY11" fmla="*/ 348520 h 1258034"/>
                <a:gd name="connsiteX12" fmla="*/ 1755648 w 6827520"/>
                <a:gd name="connsiteY12" fmla="*/ 238792 h 1258034"/>
                <a:gd name="connsiteX13" fmla="*/ 1743456 w 6827520"/>
                <a:gd name="connsiteY13" fmla="*/ 92488 h 1258034"/>
                <a:gd name="connsiteX14" fmla="*/ 1804416 w 6827520"/>
                <a:gd name="connsiteY14" fmla="*/ 25432 h 1258034"/>
                <a:gd name="connsiteX15" fmla="*/ 1938528 w 6827520"/>
                <a:gd name="connsiteY15" fmla="*/ 1048 h 1258034"/>
                <a:gd name="connsiteX16" fmla="*/ 2121408 w 6827520"/>
                <a:gd name="connsiteY16" fmla="*/ 55912 h 1258034"/>
                <a:gd name="connsiteX17" fmla="*/ 2206752 w 6827520"/>
                <a:gd name="connsiteY17" fmla="*/ 116872 h 1258034"/>
                <a:gd name="connsiteX18" fmla="*/ 2286000 w 6827520"/>
                <a:gd name="connsiteY18" fmla="*/ 129064 h 1258034"/>
                <a:gd name="connsiteX19" fmla="*/ 2377440 w 6827520"/>
                <a:gd name="connsiteY19" fmla="*/ 177832 h 1258034"/>
                <a:gd name="connsiteX20" fmla="*/ 2377440 w 6827520"/>
                <a:gd name="connsiteY20" fmla="*/ 287560 h 1258034"/>
                <a:gd name="connsiteX21" fmla="*/ 2572512 w 6827520"/>
                <a:gd name="connsiteY21" fmla="*/ 525304 h 1258034"/>
                <a:gd name="connsiteX22" fmla="*/ 2804160 w 6827520"/>
                <a:gd name="connsiteY22" fmla="*/ 720376 h 1258034"/>
                <a:gd name="connsiteX23" fmla="*/ 2889504 w 6827520"/>
                <a:gd name="connsiteY23" fmla="*/ 854488 h 1258034"/>
                <a:gd name="connsiteX24" fmla="*/ 3182112 w 6827520"/>
                <a:gd name="connsiteY24" fmla="*/ 927640 h 1258034"/>
                <a:gd name="connsiteX25" fmla="*/ 3432048 w 6827520"/>
                <a:gd name="connsiteY25" fmla="*/ 988600 h 1258034"/>
                <a:gd name="connsiteX26" fmla="*/ 3718560 w 6827520"/>
                <a:gd name="connsiteY26" fmla="*/ 1055656 h 1258034"/>
                <a:gd name="connsiteX27" fmla="*/ 3974592 w 6827520"/>
                <a:gd name="connsiteY27" fmla="*/ 1061752 h 1258034"/>
                <a:gd name="connsiteX28" fmla="*/ 4023360 w 6827520"/>
                <a:gd name="connsiteY28" fmla="*/ 1025176 h 1258034"/>
                <a:gd name="connsiteX29" fmla="*/ 3992880 w 6827520"/>
                <a:gd name="connsiteY29" fmla="*/ 854488 h 1258034"/>
                <a:gd name="connsiteX30" fmla="*/ 4084320 w 6827520"/>
                <a:gd name="connsiteY30" fmla="*/ 665512 h 1258034"/>
                <a:gd name="connsiteX31" fmla="*/ 4181856 w 6827520"/>
                <a:gd name="connsiteY31" fmla="*/ 659416 h 1258034"/>
                <a:gd name="connsiteX32" fmla="*/ 4498848 w 6827520"/>
                <a:gd name="connsiteY32" fmla="*/ 945928 h 1258034"/>
                <a:gd name="connsiteX33" fmla="*/ 4852416 w 6827520"/>
                <a:gd name="connsiteY33" fmla="*/ 1122712 h 1258034"/>
                <a:gd name="connsiteX34" fmla="*/ 5138928 w 6827520"/>
                <a:gd name="connsiteY34" fmla="*/ 1141000 h 1258034"/>
                <a:gd name="connsiteX35" fmla="*/ 5303520 w 6827520"/>
                <a:gd name="connsiteY35" fmla="*/ 1122712 h 1258034"/>
                <a:gd name="connsiteX36" fmla="*/ 5510784 w 6827520"/>
                <a:gd name="connsiteY36" fmla="*/ 1244632 h 1258034"/>
                <a:gd name="connsiteX37" fmla="*/ 5675376 w 6827520"/>
                <a:gd name="connsiteY37" fmla="*/ 1244632 h 1258034"/>
                <a:gd name="connsiteX38" fmla="*/ 5803392 w 6827520"/>
                <a:gd name="connsiteY38" fmla="*/ 1153192 h 1258034"/>
                <a:gd name="connsiteX39" fmla="*/ 5949696 w 6827520"/>
                <a:gd name="connsiteY39" fmla="*/ 964216 h 1258034"/>
                <a:gd name="connsiteX40" fmla="*/ 6041136 w 6827520"/>
                <a:gd name="connsiteY40" fmla="*/ 836200 h 1258034"/>
                <a:gd name="connsiteX41" fmla="*/ 6083808 w 6827520"/>
                <a:gd name="connsiteY41" fmla="*/ 787432 h 1258034"/>
                <a:gd name="connsiteX42" fmla="*/ 6425184 w 6827520"/>
                <a:gd name="connsiteY42" fmla="*/ 1006888 h 1258034"/>
                <a:gd name="connsiteX43" fmla="*/ 6589776 w 6827520"/>
                <a:gd name="connsiteY43" fmla="*/ 1073944 h 1258034"/>
                <a:gd name="connsiteX44" fmla="*/ 6827520 w 6827520"/>
                <a:gd name="connsiteY44" fmla="*/ 1110520 h 1258034"/>
                <a:gd name="connsiteX0" fmla="*/ 0 w 6827520"/>
                <a:gd name="connsiteY0" fmla="*/ 281464 h 1258034"/>
                <a:gd name="connsiteX1" fmla="*/ 128016 w 6827520"/>
                <a:gd name="connsiteY1" fmla="*/ 311944 h 1258034"/>
                <a:gd name="connsiteX2" fmla="*/ 231648 w 6827520"/>
                <a:gd name="connsiteY2" fmla="*/ 482632 h 1258034"/>
                <a:gd name="connsiteX3" fmla="*/ 280416 w 6827520"/>
                <a:gd name="connsiteY3" fmla="*/ 531400 h 1258034"/>
                <a:gd name="connsiteX4" fmla="*/ 652272 w 6827520"/>
                <a:gd name="connsiteY4" fmla="*/ 385096 h 1258034"/>
                <a:gd name="connsiteX5" fmla="*/ 713232 w 6827520"/>
                <a:gd name="connsiteY5" fmla="*/ 269272 h 1258034"/>
                <a:gd name="connsiteX6" fmla="*/ 804672 w 6827520"/>
                <a:gd name="connsiteY6" fmla="*/ 183928 h 1258034"/>
                <a:gd name="connsiteX7" fmla="*/ 1048512 w 6827520"/>
                <a:gd name="connsiteY7" fmla="*/ 257080 h 1258034"/>
                <a:gd name="connsiteX8" fmla="*/ 1261872 w 6827520"/>
                <a:gd name="connsiteY8" fmla="*/ 336328 h 1258034"/>
                <a:gd name="connsiteX9" fmla="*/ 1530096 w 6827520"/>
                <a:gd name="connsiteY9" fmla="*/ 397288 h 1258034"/>
                <a:gd name="connsiteX10" fmla="*/ 1603248 w 6827520"/>
                <a:gd name="connsiteY10" fmla="*/ 391192 h 1258034"/>
                <a:gd name="connsiteX11" fmla="*/ 1676400 w 6827520"/>
                <a:gd name="connsiteY11" fmla="*/ 348520 h 1258034"/>
                <a:gd name="connsiteX12" fmla="*/ 1755648 w 6827520"/>
                <a:gd name="connsiteY12" fmla="*/ 238792 h 1258034"/>
                <a:gd name="connsiteX13" fmla="*/ 1743456 w 6827520"/>
                <a:gd name="connsiteY13" fmla="*/ 92488 h 1258034"/>
                <a:gd name="connsiteX14" fmla="*/ 1804416 w 6827520"/>
                <a:gd name="connsiteY14" fmla="*/ 25432 h 1258034"/>
                <a:gd name="connsiteX15" fmla="*/ 1938528 w 6827520"/>
                <a:gd name="connsiteY15" fmla="*/ 1048 h 1258034"/>
                <a:gd name="connsiteX16" fmla="*/ 2121408 w 6827520"/>
                <a:gd name="connsiteY16" fmla="*/ 55912 h 1258034"/>
                <a:gd name="connsiteX17" fmla="*/ 2206752 w 6827520"/>
                <a:gd name="connsiteY17" fmla="*/ 116872 h 1258034"/>
                <a:gd name="connsiteX18" fmla="*/ 2286000 w 6827520"/>
                <a:gd name="connsiteY18" fmla="*/ 129064 h 1258034"/>
                <a:gd name="connsiteX19" fmla="*/ 2377440 w 6827520"/>
                <a:gd name="connsiteY19" fmla="*/ 177832 h 1258034"/>
                <a:gd name="connsiteX20" fmla="*/ 2377440 w 6827520"/>
                <a:gd name="connsiteY20" fmla="*/ 287560 h 1258034"/>
                <a:gd name="connsiteX21" fmla="*/ 2572512 w 6827520"/>
                <a:gd name="connsiteY21" fmla="*/ 525304 h 1258034"/>
                <a:gd name="connsiteX22" fmla="*/ 2804160 w 6827520"/>
                <a:gd name="connsiteY22" fmla="*/ 720376 h 1258034"/>
                <a:gd name="connsiteX23" fmla="*/ 2889504 w 6827520"/>
                <a:gd name="connsiteY23" fmla="*/ 854488 h 1258034"/>
                <a:gd name="connsiteX24" fmla="*/ 3182112 w 6827520"/>
                <a:gd name="connsiteY24" fmla="*/ 927640 h 1258034"/>
                <a:gd name="connsiteX25" fmla="*/ 3432048 w 6827520"/>
                <a:gd name="connsiteY25" fmla="*/ 988600 h 1258034"/>
                <a:gd name="connsiteX26" fmla="*/ 3718560 w 6827520"/>
                <a:gd name="connsiteY26" fmla="*/ 1055656 h 1258034"/>
                <a:gd name="connsiteX27" fmla="*/ 3974592 w 6827520"/>
                <a:gd name="connsiteY27" fmla="*/ 1061752 h 1258034"/>
                <a:gd name="connsiteX28" fmla="*/ 4023360 w 6827520"/>
                <a:gd name="connsiteY28" fmla="*/ 1025176 h 1258034"/>
                <a:gd name="connsiteX29" fmla="*/ 3992880 w 6827520"/>
                <a:gd name="connsiteY29" fmla="*/ 854488 h 1258034"/>
                <a:gd name="connsiteX30" fmla="*/ 4084320 w 6827520"/>
                <a:gd name="connsiteY30" fmla="*/ 665512 h 1258034"/>
                <a:gd name="connsiteX31" fmla="*/ 4181856 w 6827520"/>
                <a:gd name="connsiteY31" fmla="*/ 659416 h 1258034"/>
                <a:gd name="connsiteX32" fmla="*/ 4498848 w 6827520"/>
                <a:gd name="connsiteY32" fmla="*/ 945928 h 1258034"/>
                <a:gd name="connsiteX33" fmla="*/ 4852416 w 6827520"/>
                <a:gd name="connsiteY33" fmla="*/ 1122712 h 1258034"/>
                <a:gd name="connsiteX34" fmla="*/ 5138928 w 6827520"/>
                <a:gd name="connsiteY34" fmla="*/ 1141000 h 1258034"/>
                <a:gd name="connsiteX35" fmla="*/ 5303520 w 6827520"/>
                <a:gd name="connsiteY35" fmla="*/ 1122712 h 1258034"/>
                <a:gd name="connsiteX36" fmla="*/ 5510784 w 6827520"/>
                <a:gd name="connsiteY36" fmla="*/ 1244632 h 1258034"/>
                <a:gd name="connsiteX37" fmla="*/ 5675376 w 6827520"/>
                <a:gd name="connsiteY37" fmla="*/ 1244632 h 1258034"/>
                <a:gd name="connsiteX38" fmla="*/ 5803392 w 6827520"/>
                <a:gd name="connsiteY38" fmla="*/ 1153192 h 1258034"/>
                <a:gd name="connsiteX39" fmla="*/ 5949696 w 6827520"/>
                <a:gd name="connsiteY39" fmla="*/ 964216 h 1258034"/>
                <a:gd name="connsiteX40" fmla="*/ 6041136 w 6827520"/>
                <a:gd name="connsiteY40" fmla="*/ 836200 h 1258034"/>
                <a:gd name="connsiteX41" fmla="*/ 6083808 w 6827520"/>
                <a:gd name="connsiteY41" fmla="*/ 787432 h 1258034"/>
                <a:gd name="connsiteX42" fmla="*/ 6425184 w 6827520"/>
                <a:gd name="connsiteY42" fmla="*/ 1006888 h 1258034"/>
                <a:gd name="connsiteX43" fmla="*/ 6589776 w 6827520"/>
                <a:gd name="connsiteY43" fmla="*/ 1073944 h 1258034"/>
                <a:gd name="connsiteX44" fmla="*/ 6827520 w 6827520"/>
                <a:gd name="connsiteY44" fmla="*/ 1110520 h 1258034"/>
                <a:gd name="connsiteX0" fmla="*/ 0 w 6827520"/>
                <a:gd name="connsiteY0" fmla="*/ 281464 h 1258034"/>
                <a:gd name="connsiteX1" fmla="*/ 128016 w 6827520"/>
                <a:gd name="connsiteY1" fmla="*/ 311944 h 1258034"/>
                <a:gd name="connsiteX2" fmla="*/ 231648 w 6827520"/>
                <a:gd name="connsiteY2" fmla="*/ 482632 h 1258034"/>
                <a:gd name="connsiteX3" fmla="*/ 371856 w 6827520"/>
                <a:gd name="connsiteY3" fmla="*/ 488728 h 1258034"/>
                <a:gd name="connsiteX4" fmla="*/ 652272 w 6827520"/>
                <a:gd name="connsiteY4" fmla="*/ 385096 h 1258034"/>
                <a:gd name="connsiteX5" fmla="*/ 713232 w 6827520"/>
                <a:gd name="connsiteY5" fmla="*/ 269272 h 1258034"/>
                <a:gd name="connsiteX6" fmla="*/ 804672 w 6827520"/>
                <a:gd name="connsiteY6" fmla="*/ 183928 h 1258034"/>
                <a:gd name="connsiteX7" fmla="*/ 1048512 w 6827520"/>
                <a:gd name="connsiteY7" fmla="*/ 257080 h 1258034"/>
                <a:gd name="connsiteX8" fmla="*/ 1261872 w 6827520"/>
                <a:gd name="connsiteY8" fmla="*/ 336328 h 1258034"/>
                <a:gd name="connsiteX9" fmla="*/ 1530096 w 6827520"/>
                <a:gd name="connsiteY9" fmla="*/ 397288 h 1258034"/>
                <a:gd name="connsiteX10" fmla="*/ 1603248 w 6827520"/>
                <a:gd name="connsiteY10" fmla="*/ 391192 h 1258034"/>
                <a:gd name="connsiteX11" fmla="*/ 1676400 w 6827520"/>
                <a:gd name="connsiteY11" fmla="*/ 348520 h 1258034"/>
                <a:gd name="connsiteX12" fmla="*/ 1755648 w 6827520"/>
                <a:gd name="connsiteY12" fmla="*/ 238792 h 1258034"/>
                <a:gd name="connsiteX13" fmla="*/ 1743456 w 6827520"/>
                <a:gd name="connsiteY13" fmla="*/ 92488 h 1258034"/>
                <a:gd name="connsiteX14" fmla="*/ 1804416 w 6827520"/>
                <a:gd name="connsiteY14" fmla="*/ 25432 h 1258034"/>
                <a:gd name="connsiteX15" fmla="*/ 1938528 w 6827520"/>
                <a:gd name="connsiteY15" fmla="*/ 1048 h 1258034"/>
                <a:gd name="connsiteX16" fmla="*/ 2121408 w 6827520"/>
                <a:gd name="connsiteY16" fmla="*/ 55912 h 1258034"/>
                <a:gd name="connsiteX17" fmla="*/ 2206752 w 6827520"/>
                <a:gd name="connsiteY17" fmla="*/ 116872 h 1258034"/>
                <a:gd name="connsiteX18" fmla="*/ 2286000 w 6827520"/>
                <a:gd name="connsiteY18" fmla="*/ 129064 h 1258034"/>
                <a:gd name="connsiteX19" fmla="*/ 2377440 w 6827520"/>
                <a:gd name="connsiteY19" fmla="*/ 177832 h 1258034"/>
                <a:gd name="connsiteX20" fmla="*/ 2377440 w 6827520"/>
                <a:gd name="connsiteY20" fmla="*/ 287560 h 1258034"/>
                <a:gd name="connsiteX21" fmla="*/ 2572512 w 6827520"/>
                <a:gd name="connsiteY21" fmla="*/ 525304 h 1258034"/>
                <a:gd name="connsiteX22" fmla="*/ 2804160 w 6827520"/>
                <a:gd name="connsiteY22" fmla="*/ 720376 h 1258034"/>
                <a:gd name="connsiteX23" fmla="*/ 2889504 w 6827520"/>
                <a:gd name="connsiteY23" fmla="*/ 854488 h 1258034"/>
                <a:gd name="connsiteX24" fmla="*/ 3182112 w 6827520"/>
                <a:gd name="connsiteY24" fmla="*/ 927640 h 1258034"/>
                <a:gd name="connsiteX25" fmla="*/ 3432048 w 6827520"/>
                <a:gd name="connsiteY25" fmla="*/ 988600 h 1258034"/>
                <a:gd name="connsiteX26" fmla="*/ 3718560 w 6827520"/>
                <a:gd name="connsiteY26" fmla="*/ 1055656 h 1258034"/>
                <a:gd name="connsiteX27" fmla="*/ 3974592 w 6827520"/>
                <a:gd name="connsiteY27" fmla="*/ 1061752 h 1258034"/>
                <a:gd name="connsiteX28" fmla="*/ 4023360 w 6827520"/>
                <a:gd name="connsiteY28" fmla="*/ 1025176 h 1258034"/>
                <a:gd name="connsiteX29" fmla="*/ 3992880 w 6827520"/>
                <a:gd name="connsiteY29" fmla="*/ 854488 h 1258034"/>
                <a:gd name="connsiteX30" fmla="*/ 4084320 w 6827520"/>
                <a:gd name="connsiteY30" fmla="*/ 665512 h 1258034"/>
                <a:gd name="connsiteX31" fmla="*/ 4181856 w 6827520"/>
                <a:gd name="connsiteY31" fmla="*/ 659416 h 1258034"/>
                <a:gd name="connsiteX32" fmla="*/ 4498848 w 6827520"/>
                <a:gd name="connsiteY32" fmla="*/ 945928 h 1258034"/>
                <a:gd name="connsiteX33" fmla="*/ 4852416 w 6827520"/>
                <a:gd name="connsiteY33" fmla="*/ 1122712 h 1258034"/>
                <a:gd name="connsiteX34" fmla="*/ 5138928 w 6827520"/>
                <a:gd name="connsiteY34" fmla="*/ 1141000 h 1258034"/>
                <a:gd name="connsiteX35" fmla="*/ 5303520 w 6827520"/>
                <a:gd name="connsiteY35" fmla="*/ 1122712 h 1258034"/>
                <a:gd name="connsiteX36" fmla="*/ 5510784 w 6827520"/>
                <a:gd name="connsiteY36" fmla="*/ 1244632 h 1258034"/>
                <a:gd name="connsiteX37" fmla="*/ 5675376 w 6827520"/>
                <a:gd name="connsiteY37" fmla="*/ 1244632 h 1258034"/>
                <a:gd name="connsiteX38" fmla="*/ 5803392 w 6827520"/>
                <a:gd name="connsiteY38" fmla="*/ 1153192 h 1258034"/>
                <a:gd name="connsiteX39" fmla="*/ 5949696 w 6827520"/>
                <a:gd name="connsiteY39" fmla="*/ 964216 h 1258034"/>
                <a:gd name="connsiteX40" fmla="*/ 6041136 w 6827520"/>
                <a:gd name="connsiteY40" fmla="*/ 836200 h 1258034"/>
                <a:gd name="connsiteX41" fmla="*/ 6083808 w 6827520"/>
                <a:gd name="connsiteY41" fmla="*/ 787432 h 1258034"/>
                <a:gd name="connsiteX42" fmla="*/ 6425184 w 6827520"/>
                <a:gd name="connsiteY42" fmla="*/ 1006888 h 1258034"/>
                <a:gd name="connsiteX43" fmla="*/ 6589776 w 6827520"/>
                <a:gd name="connsiteY43" fmla="*/ 1073944 h 1258034"/>
                <a:gd name="connsiteX44" fmla="*/ 6827520 w 6827520"/>
                <a:gd name="connsiteY44" fmla="*/ 1110520 h 1258034"/>
                <a:gd name="connsiteX0" fmla="*/ 0 w 6827520"/>
                <a:gd name="connsiteY0" fmla="*/ 281464 h 1258034"/>
                <a:gd name="connsiteX1" fmla="*/ 128016 w 6827520"/>
                <a:gd name="connsiteY1" fmla="*/ 311944 h 1258034"/>
                <a:gd name="connsiteX2" fmla="*/ 231648 w 6827520"/>
                <a:gd name="connsiteY2" fmla="*/ 482632 h 1258034"/>
                <a:gd name="connsiteX3" fmla="*/ 371856 w 6827520"/>
                <a:gd name="connsiteY3" fmla="*/ 488728 h 1258034"/>
                <a:gd name="connsiteX4" fmla="*/ 652272 w 6827520"/>
                <a:gd name="connsiteY4" fmla="*/ 385096 h 1258034"/>
                <a:gd name="connsiteX5" fmla="*/ 713232 w 6827520"/>
                <a:gd name="connsiteY5" fmla="*/ 269272 h 1258034"/>
                <a:gd name="connsiteX6" fmla="*/ 804672 w 6827520"/>
                <a:gd name="connsiteY6" fmla="*/ 183928 h 1258034"/>
                <a:gd name="connsiteX7" fmla="*/ 1048512 w 6827520"/>
                <a:gd name="connsiteY7" fmla="*/ 257080 h 1258034"/>
                <a:gd name="connsiteX8" fmla="*/ 1261872 w 6827520"/>
                <a:gd name="connsiteY8" fmla="*/ 336328 h 1258034"/>
                <a:gd name="connsiteX9" fmla="*/ 1530096 w 6827520"/>
                <a:gd name="connsiteY9" fmla="*/ 397288 h 1258034"/>
                <a:gd name="connsiteX10" fmla="*/ 1603248 w 6827520"/>
                <a:gd name="connsiteY10" fmla="*/ 391192 h 1258034"/>
                <a:gd name="connsiteX11" fmla="*/ 1676400 w 6827520"/>
                <a:gd name="connsiteY11" fmla="*/ 348520 h 1258034"/>
                <a:gd name="connsiteX12" fmla="*/ 1755648 w 6827520"/>
                <a:gd name="connsiteY12" fmla="*/ 238792 h 1258034"/>
                <a:gd name="connsiteX13" fmla="*/ 1743456 w 6827520"/>
                <a:gd name="connsiteY13" fmla="*/ 92488 h 1258034"/>
                <a:gd name="connsiteX14" fmla="*/ 1804416 w 6827520"/>
                <a:gd name="connsiteY14" fmla="*/ 25432 h 1258034"/>
                <a:gd name="connsiteX15" fmla="*/ 1938528 w 6827520"/>
                <a:gd name="connsiteY15" fmla="*/ 1048 h 1258034"/>
                <a:gd name="connsiteX16" fmla="*/ 2121408 w 6827520"/>
                <a:gd name="connsiteY16" fmla="*/ 55912 h 1258034"/>
                <a:gd name="connsiteX17" fmla="*/ 2206752 w 6827520"/>
                <a:gd name="connsiteY17" fmla="*/ 116872 h 1258034"/>
                <a:gd name="connsiteX18" fmla="*/ 2286000 w 6827520"/>
                <a:gd name="connsiteY18" fmla="*/ 129064 h 1258034"/>
                <a:gd name="connsiteX19" fmla="*/ 2353056 w 6827520"/>
                <a:gd name="connsiteY19" fmla="*/ 190024 h 1258034"/>
                <a:gd name="connsiteX20" fmla="*/ 2377440 w 6827520"/>
                <a:gd name="connsiteY20" fmla="*/ 287560 h 1258034"/>
                <a:gd name="connsiteX21" fmla="*/ 2572512 w 6827520"/>
                <a:gd name="connsiteY21" fmla="*/ 525304 h 1258034"/>
                <a:gd name="connsiteX22" fmla="*/ 2804160 w 6827520"/>
                <a:gd name="connsiteY22" fmla="*/ 720376 h 1258034"/>
                <a:gd name="connsiteX23" fmla="*/ 2889504 w 6827520"/>
                <a:gd name="connsiteY23" fmla="*/ 854488 h 1258034"/>
                <a:gd name="connsiteX24" fmla="*/ 3182112 w 6827520"/>
                <a:gd name="connsiteY24" fmla="*/ 927640 h 1258034"/>
                <a:gd name="connsiteX25" fmla="*/ 3432048 w 6827520"/>
                <a:gd name="connsiteY25" fmla="*/ 988600 h 1258034"/>
                <a:gd name="connsiteX26" fmla="*/ 3718560 w 6827520"/>
                <a:gd name="connsiteY26" fmla="*/ 1055656 h 1258034"/>
                <a:gd name="connsiteX27" fmla="*/ 3974592 w 6827520"/>
                <a:gd name="connsiteY27" fmla="*/ 1061752 h 1258034"/>
                <a:gd name="connsiteX28" fmla="*/ 4023360 w 6827520"/>
                <a:gd name="connsiteY28" fmla="*/ 1025176 h 1258034"/>
                <a:gd name="connsiteX29" fmla="*/ 3992880 w 6827520"/>
                <a:gd name="connsiteY29" fmla="*/ 854488 h 1258034"/>
                <a:gd name="connsiteX30" fmla="*/ 4084320 w 6827520"/>
                <a:gd name="connsiteY30" fmla="*/ 665512 h 1258034"/>
                <a:gd name="connsiteX31" fmla="*/ 4181856 w 6827520"/>
                <a:gd name="connsiteY31" fmla="*/ 659416 h 1258034"/>
                <a:gd name="connsiteX32" fmla="*/ 4498848 w 6827520"/>
                <a:gd name="connsiteY32" fmla="*/ 945928 h 1258034"/>
                <a:gd name="connsiteX33" fmla="*/ 4852416 w 6827520"/>
                <a:gd name="connsiteY33" fmla="*/ 1122712 h 1258034"/>
                <a:gd name="connsiteX34" fmla="*/ 5138928 w 6827520"/>
                <a:gd name="connsiteY34" fmla="*/ 1141000 h 1258034"/>
                <a:gd name="connsiteX35" fmla="*/ 5303520 w 6827520"/>
                <a:gd name="connsiteY35" fmla="*/ 1122712 h 1258034"/>
                <a:gd name="connsiteX36" fmla="*/ 5510784 w 6827520"/>
                <a:gd name="connsiteY36" fmla="*/ 1244632 h 1258034"/>
                <a:gd name="connsiteX37" fmla="*/ 5675376 w 6827520"/>
                <a:gd name="connsiteY37" fmla="*/ 1244632 h 1258034"/>
                <a:gd name="connsiteX38" fmla="*/ 5803392 w 6827520"/>
                <a:gd name="connsiteY38" fmla="*/ 1153192 h 1258034"/>
                <a:gd name="connsiteX39" fmla="*/ 5949696 w 6827520"/>
                <a:gd name="connsiteY39" fmla="*/ 964216 h 1258034"/>
                <a:gd name="connsiteX40" fmla="*/ 6041136 w 6827520"/>
                <a:gd name="connsiteY40" fmla="*/ 836200 h 1258034"/>
                <a:gd name="connsiteX41" fmla="*/ 6083808 w 6827520"/>
                <a:gd name="connsiteY41" fmla="*/ 787432 h 1258034"/>
                <a:gd name="connsiteX42" fmla="*/ 6425184 w 6827520"/>
                <a:gd name="connsiteY42" fmla="*/ 1006888 h 1258034"/>
                <a:gd name="connsiteX43" fmla="*/ 6589776 w 6827520"/>
                <a:gd name="connsiteY43" fmla="*/ 1073944 h 1258034"/>
                <a:gd name="connsiteX44" fmla="*/ 6827520 w 6827520"/>
                <a:gd name="connsiteY44" fmla="*/ 1110520 h 1258034"/>
                <a:gd name="connsiteX0" fmla="*/ 0 w 6827520"/>
                <a:gd name="connsiteY0" fmla="*/ 281464 h 1258034"/>
                <a:gd name="connsiteX1" fmla="*/ 128016 w 6827520"/>
                <a:gd name="connsiteY1" fmla="*/ 311944 h 1258034"/>
                <a:gd name="connsiteX2" fmla="*/ 231648 w 6827520"/>
                <a:gd name="connsiteY2" fmla="*/ 482632 h 1258034"/>
                <a:gd name="connsiteX3" fmla="*/ 371856 w 6827520"/>
                <a:gd name="connsiteY3" fmla="*/ 488728 h 1258034"/>
                <a:gd name="connsiteX4" fmla="*/ 652272 w 6827520"/>
                <a:gd name="connsiteY4" fmla="*/ 385096 h 1258034"/>
                <a:gd name="connsiteX5" fmla="*/ 713232 w 6827520"/>
                <a:gd name="connsiteY5" fmla="*/ 269272 h 1258034"/>
                <a:gd name="connsiteX6" fmla="*/ 804672 w 6827520"/>
                <a:gd name="connsiteY6" fmla="*/ 183928 h 1258034"/>
                <a:gd name="connsiteX7" fmla="*/ 1048512 w 6827520"/>
                <a:gd name="connsiteY7" fmla="*/ 257080 h 1258034"/>
                <a:gd name="connsiteX8" fmla="*/ 1261872 w 6827520"/>
                <a:gd name="connsiteY8" fmla="*/ 336328 h 1258034"/>
                <a:gd name="connsiteX9" fmla="*/ 1530096 w 6827520"/>
                <a:gd name="connsiteY9" fmla="*/ 397288 h 1258034"/>
                <a:gd name="connsiteX10" fmla="*/ 1603248 w 6827520"/>
                <a:gd name="connsiteY10" fmla="*/ 391192 h 1258034"/>
                <a:gd name="connsiteX11" fmla="*/ 1676400 w 6827520"/>
                <a:gd name="connsiteY11" fmla="*/ 348520 h 1258034"/>
                <a:gd name="connsiteX12" fmla="*/ 1755648 w 6827520"/>
                <a:gd name="connsiteY12" fmla="*/ 238792 h 1258034"/>
                <a:gd name="connsiteX13" fmla="*/ 1743456 w 6827520"/>
                <a:gd name="connsiteY13" fmla="*/ 92488 h 1258034"/>
                <a:gd name="connsiteX14" fmla="*/ 1804416 w 6827520"/>
                <a:gd name="connsiteY14" fmla="*/ 25432 h 1258034"/>
                <a:gd name="connsiteX15" fmla="*/ 1938528 w 6827520"/>
                <a:gd name="connsiteY15" fmla="*/ 1048 h 1258034"/>
                <a:gd name="connsiteX16" fmla="*/ 2121408 w 6827520"/>
                <a:gd name="connsiteY16" fmla="*/ 55912 h 1258034"/>
                <a:gd name="connsiteX17" fmla="*/ 2206752 w 6827520"/>
                <a:gd name="connsiteY17" fmla="*/ 116872 h 1258034"/>
                <a:gd name="connsiteX18" fmla="*/ 2286000 w 6827520"/>
                <a:gd name="connsiteY18" fmla="*/ 129064 h 1258034"/>
                <a:gd name="connsiteX19" fmla="*/ 2334768 w 6827520"/>
                <a:gd name="connsiteY19" fmla="*/ 202216 h 1258034"/>
                <a:gd name="connsiteX20" fmla="*/ 2377440 w 6827520"/>
                <a:gd name="connsiteY20" fmla="*/ 287560 h 1258034"/>
                <a:gd name="connsiteX21" fmla="*/ 2572512 w 6827520"/>
                <a:gd name="connsiteY21" fmla="*/ 525304 h 1258034"/>
                <a:gd name="connsiteX22" fmla="*/ 2804160 w 6827520"/>
                <a:gd name="connsiteY22" fmla="*/ 720376 h 1258034"/>
                <a:gd name="connsiteX23" fmla="*/ 2889504 w 6827520"/>
                <a:gd name="connsiteY23" fmla="*/ 854488 h 1258034"/>
                <a:gd name="connsiteX24" fmla="*/ 3182112 w 6827520"/>
                <a:gd name="connsiteY24" fmla="*/ 927640 h 1258034"/>
                <a:gd name="connsiteX25" fmla="*/ 3432048 w 6827520"/>
                <a:gd name="connsiteY25" fmla="*/ 988600 h 1258034"/>
                <a:gd name="connsiteX26" fmla="*/ 3718560 w 6827520"/>
                <a:gd name="connsiteY26" fmla="*/ 1055656 h 1258034"/>
                <a:gd name="connsiteX27" fmla="*/ 3974592 w 6827520"/>
                <a:gd name="connsiteY27" fmla="*/ 1061752 h 1258034"/>
                <a:gd name="connsiteX28" fmla="*/ 4023360 w 6827520"/>
                <a:gd name="connsiteY28" fmla="*/ 1025176 h 1258034"/>
                <a:gd name="connsiteX29" fmla="*/ 3992880 w 6827520"/>
                <a:gd name="connsiteY29" fmla="*/ 854488 h 1258034"/>
                <a:gd name="connsiteX30" fmla="*/ 4084320 w 6827520"/>
                <a:gd name="connsiteY30" fmla="*/ 665512 h 1258034"/>
                <a:gd name="connsiteX31" fmla="*/ 4181856 w 6827520"/>
                <a:gd name="connsiteY31" fmla="*/ 659416 h 1258034"/>
                <a:gd name="connsiteX32" fmla="*/ 4498848 w 6827520"/>
                <a:gd name="connsiteY32" fmla="*/ 945928 h 1258034"/>
                <a:gd name="connsiteX33" fmla="*/ 4852416 w 6827520"/>
                <a:gd name="connsiteY33" fmla="*/ 1122712 h 1258034"/>
                <a:gd name="connsiteX34" fmla="*/ 5138928 w 6827520"/>
                <a:gd name="connsiteY34" fmla="*/ 1141000 h 1258034"/>
                <a:gd name="connsiteX35" fmla="*/ 5303520 w 6827520"/>
                <a:gd name="connsiteY35" fmla="*/ 1122712 h 1258034"/>
                <a:gd name="connsiteX36" fmla="*/ 5510784 w 6827520"/>
                <a:gd name="connsiteY36" fmla="*/ 1244632 h 1258034"/>
                <a:gd name="connsiteX37" fmla="*/ 5675376 w 6827520"/>
                <a:gd name="connsiteY37" fmla="*/ 1244632 h 1258034"/>
                <a:gd name="connsiteX38" fmla="*/ 5803392 w 6827520"/>
                <a:gd name="connsiteY38" fmla="*/ 1153192 h 1258034"/>
                <a:gd name="connsiteX39" fmla="*/ 5949696 w 6827520"/>
                <a:gd name="connsiteY39" fmla="*/ 964216 h 1258034"/>
                <a:gd name="connsiteX40" fmla="*/ 6041136 w 6827520"/>
                <a:gd name="connsiteY40" fmla="*/ 836200 h 1258034"/>
                <a:gd name="connsiteX41" fmla="*/ 6083808 w 6827520"/>
                <a:gd name="connsiteY41" fmla="*/ 787432 h 1258034"/>
                <a:gd name="connsiteX42" fmla="*/ 6425184 w 6827520"/>
                <a:gd name="connsiteY42" fmla="*/ 1006888 h 1258034"/>
                <a:gd name="connsiteX43" fmla="*/ 6589776 w 6827520"/>
                <a:gd name="connsiteY43" fmla="*/ 1073944 h 1258034"/>
                <a:gd name="connsiteX44" fmla="*/ 6827520 w 6827520"/>
                <a:gd name="connsiteY44" fmla="*/ 1110520 h 125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827520" h="1258034">
                  <a:moveTo>
                    <a:pt x="0" y="281464"/>
                  </a:moveTo>
                  <a:cubicBezTo>
                    <a:pt x="40640" y="279940"/>
                    <a:pt x="89408" y="278416"/>
                    <a:pt x="128016" y="311944"/>
                  </a:cubicBezTo>
                  <a:cubicBezTo>
                    <a:pt x="166624" y="345472"/>
                    <a:pt x="191008" y="453168"/>
                    <a:pt x="231648" y="482632"/>
                  </a:cubicBezTo>
                  <a:cubicBezTo>
                    <a:pt x="272288" y="512096"/>
                    <a:pt x="301752" y="504984"/>
                    <a:pt x="371856" y="488728"/>
                  </a:cubicBezTo>
                  <a:cubicBezTo>
                    <a:pt x="441960" y="472472"/>
                    <a:pt x="595376" y="421672"/>
                    <a:pt x="652272" y="385096"/>
                  </a:cubicBezTo>
                  <a:cubicBezTo>
                    <a:pt x="709168" y="348520"/>
                    <a:pt x="687832" y="302800"/>
                    <a:pt x="713232" y="269272"/>
                  </a:cubicBezTo>
                  <a:cubicBezTo>
                    <a:pt x="738632" y="235744"/>
                    <a:pt x="748792" y="185960"/>
                    <a:pt x="804672" y="183928"/>
                  </a:cubicBezTo>
                  <a:cubicBezTo>
                    <a:pt x="860552" y="181896"/>
                    <a:pt x="972312" y="231680"/>
                    <a:pt x="1048512" y="257080"/>
                  </a:cubicBezTo>
                  <a:cubicBezTo>
                    <a:pt x="1124712" y="282480"/>
                    <a:pt x="1181608" y="312960"/>
                    <a:pt x="1261872" y="336328"/>
                  </a:cubicBezTo>
                  <a:cubicBezTo>
                    <a:pt x="1342136" y="359696"/>
                    <a:pt x="1473200" y="388144"/>
                    <a:pt x="1530096" y="397288"/>
                  </a:cubicBezTo>
                  <a:cubicBezTo>
                    <a:pt x="1586992" y="406432"/>
                    <a:pt x="1578864" y="399320"/>
                    <a:pt x="1603248" y="391192"/>
                  </a:cubicBezTo>
                  <a:cubicBezTo>
                    <a:pt x="1627632" y="383064"/>
                    <a:pt x="1651000" y="373920"/>
                    <a:pt x="1676400" y="348520"/>
                  </a:cubicBezTo>
                  <a:cubicBezTo>
                    <a:pt x="1701800" y="323120"/>
                    <a:pt x="1744472" y="281464"/>
                    <a:pt x="1755648" y="238792"/>
                  </a:cubicBezTo>
                  <a:cubicBezTo>
                    <a:pt x="1766824" y="196120"/>
                    <a:pt x="1735328" y="128048"/>
                    <a:pt x="1743456" y="92488"/>
                  </a:cubicBezTo>
                  <a:cubicBezTo>
                    <a:pt x="1751584" y="56928"/>
                    <a:pt x="1771904" y="40672"/>
                    <a:pt x="1804416" y="25432"/>
                  </a:cubicBezTo>
                  <a:cubicBezTo>
                    <a:pt x="1836928" y="10192"/>
                    <a:pt x="1885696" y="-4032"/>
                    <a:pt x="1938528" y="1048"/>
                  </a:cubicBezTo>
                  <a:cubicBezTo>
                    <a:pt x="1991360" y="6128"/>
                    <a:pt x="2076704" y="36608"/>
                    <a:pt x="2121408" y="55912"/>
                  </a:cubicBezTo>
                  <a:cubicBezTo>
                    <a:pt x="2166112" y="75216"/>
                    <a:pt x="2179320" y="104680"/>
                    <a:pt x="2206752" y="116872"/>
                  </a:cubicBezTo>
                  <a:cubicBezTo>
                    <a:pt x="2234184" y="129064"/>
                    <a:pt x="2264664" y="114840"/>
                    <a:pt x="2286000" y="129064"/>
                  </a:cubicBezTo>
                  <a:cubicBezTo>
                    <a:pt x="2307336" y="143288"/>
                    <a:pt x="2319528" y="175800"/>
                    <a:pt x="2334768" y="202216"/>
                  </a:cubicBezTo>
                  <a:cubicBezTo>
                    <a:pt x="2350008" y="228632"/>
                    <a:pt x="2337816" y="233712"/>
                    <a:pt x="2377440" y="287560"/>
                  </a:cubicBezTo>
                  <a:cubicBezTo>
                    <a:pt x="2417064" y="341408"/>
                    <a:pt x="2501392" y="453168"/>
                    <a:pt x="2572512" y="525304"/>
                  </a:cubicBezTo>
                  <a:cubicBezTo>
                    <a:pt x="2643632" y="597440"/>
                    <a:pt x="2751328" y="665512"/>
                    <a:pt x="2804160" y="720376"/>
                  </a:cubicBezTo>
                  <a:cubicBezTo>
                    <a:pt x="2856992" y="775240"/>
                    <a:pt x="2826512" y="819944"/>
                    <a:pt x="2889504" y="854488"/>
                  </a:cubicBezTo>
                  <a:cubicBezTo>
                    <a:pt x="2952496" y="889032"/>
                    <a:pt x="3182112" y="927640"/>
                    <a:pt x="3182112" y="927640"/>
                  </a:cubicBezTo>
                  <a:lnTo>
                    <a:pt x="3432048" y="988600"/>
                  </a:lnTo>
                  <a:cubicBezTo>
                    <a:pt x="3521456" y="1009936"/>
                    <a:pt x="3628136" y="1043464"/>
                    <a:pt x="3718560" y="1055656"/>
                  </a:cubicBezTo>
                  <a:cubicBezTo>
                    <a:pt x="3808984" y="1067848"/>
                    <a:pt x="3923792" y="1066832"/>
                    <a:pt x="3974592" y="1061752"/>
                  </a:cubicBezTo>
                  <a:cubicBezTo>
                    <a:pt x="4025392" y="1056672"/>
                    <a:pt x="4020312" y="1059720"/>
                    <a:pt x="4023360" y="1025176"/>
                  </a:cubicBezTo>
                  <a:cubicBezTo>
                    <a:pt x="4026408" y="990632"/>
                    <a:pt x="3982720" y="914432"/>
                    <a:pt x="3992880" y="854488"/>
                  </a:cubicBezTo>
                  <a:cubicBezTo>
                    <a:pt x="4003040" y="794544"/>
                    <a:pt x="4052824" y="698024"/>
                    <a:pt x="4084320" y="665512"/>
                  </a:cubicBezTo>
                  <a:cubicBezTo>
                    <a:pt x="4115816" y="633000"/>
                    <a:pt x="4112768" y="612680"/>
                    <a:pt x="4181856" y="659416"/>
                  </a:cubicBezTo>
                  <a:cubicBezTo>
                    <a:pt x="4250944" y="706152"/>
                    <a:pt x="4387088" y="868712"/>
                    <a:pt x="4498848" y="945928"/>
                  </a:cubicBezTo>
                  <a:cubicBezTo>
                    <a:pt x="4610608" y="1023144"/>
                    <a:pt x="4745736" y="1090200"/>
                    <a:pt x="4852416" y="1122712"/>
                  </a:cubicBezTo>
                  <a:cubicBezTo>
                    <a:pt x="4959096" y="1155224"/>
                    <a:pt x="5063744" y="1141000"/>
                    <a:pt x="5138928" y="1141000"/>
                  </a:cubicBezTo>
                  <a:cubicBezTo>
                    <a:pt x="5214112" y="1141000"/>
                    <a:pt x="5241544" y="1105440"/>
                    <a:pt x="5303520" y="1122712"/>
                  </a:cubicBezTo>
                  <a:cubicBezTo>
                    <a:pt x="5365496" y="1139984"/>
                    <a:pt x="5448808" y="1224312"/>
                    <a:pt x="5510784" y="1244632"/>
                  </a:cubicBezTo>
                  <a:cubicBezTo>
                    <a:pt x="5572760" y="1264952"/>
                    <a:pt x="5626608" y="1259872"/>
                    <a:pt x="5675376" y="1244632"/>
                  </a:cubicBezTo>
                  <a:cubicBezTo>
                    <a:pt x="5724144" y="1229392"/>
                    <a:pt x="5757672" y="1199928"/>
                    <a:pt x="5803392" y="1153192"/>
                  </a:cubicBezTo>
                  <a:cubicBezTo>
                    <a:pt x="5849112" y="1106456"/>
                    <a:pt x="5910072" y="1017048"/>
                    <a:pt x="5949696" y="964216"/>
                  </a:cubicBezTo>
                  <a:cubicBezTo>
                    <a:pt x="5989320" y="911384"/>
                    <a:pt x="6018784" y="865664"/>
                    <a:pt x="6041136" y="836200"/>
                  </a:cubicBezTo>
                  <a:cubicBezTo>
                    <a:pt x="6063488" y="806736"/>
                    <a:pt x="6019800" y="758984"/>
                    <a:pt x="6083808" y="787432"/>
                  </a:cubicBezTo>
                  <a:cubicBezTo>
                    <a:pt x="6147816" y="815880"/>
                    <a:pt x="6340856" y="959136"/>
                    <a:pt x="6425184" y="1006888"/>
                  </a:cubicBezTo>
                  <a:cubicBezTo>
                    <a:pt x="6509512" y="1054640"/>
                    <a:pt x="6522720" y="1056672"/>
                    <a:pt x="6589776" y="1073944"/>
                  </a:cubicBezTo>
                  <a:cubicBezTo>
                    <a:pt x="6656832" y="1091216"/>
                    <a:pt x="6742176" y="1100868"/>
                    <a:pt x="6827520" y="111052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247666-7ABB-42EF-A0EB-532CEC6D5844}"/>
                </a:ext>
              </a:extLst>
            </p:cNvPr>
            <p:cNvSpPr txBox="1"/>
            <p:nvPr/>
          </p:nvSpPr>
          <p:spPr>
            <a:xfrm>
              <a:off x="5698253" y="3686813"/>
              <a:ext cx="1946655" cy="72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</a:rPr>
                <a:t>Tin Pan Canyon Stream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3F20E9-7CDD-4B03-9A77-DC478AEAA4F3}"/>
                </a:ext>
              </a:extLst>
            </p:cNvPr>
            <p:cNvSpPr txBox="1"/>
            <p:nvPr/>
          </p:nvSpPr>
          <p:spPr>
            <a:xfrm rot="19436351">
              <a:off x="3424824" y="2312556"/>
              <a:ext cx="2006603" cy="44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C000"/>
                  </a:solidFill>
                </a:rPr>
                <a:t>Tributary channel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68FD83-6C47-42E5-8B01-D9EC3033CB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5307" y="1934410"/>
              <a:ext cx="2231728" cy="223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3CFA3-CB12-46C9-AEF0-350439305440}"/>
                </a:ext>
              </a:extLst>
            </p:cNvPr>
            <p:cNvSpPr txBox="1"/>
            <p:nvPr/>
          </p:nvSpPr>
          <p:spPr>
            <a:xfrm>
              <a:off x="4107180" y="3036570"/>
              <a:ext cx="1234441" cy="72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</a:rPr>
                <a:t>Large Gob Pile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BF2A87-A697-448B-AD1A-A199F40FA04E}"/>
                </a:ext>
              </a:extLst>
            </p:cNvPr>
            <p:cNvSpPr txBox="1"/>
            <p:nvPr/>
          </p:nvSpPr>
          <p:spPr>
            <a:xfrm>
              <a:off x="5196967" y="1610911"/>
              <a:ext cx="1082041" cy="100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</a:rPr>
                <a:t>Small Gob Pile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FF4E0F6-224A-4A36-8722-AF63B297AD41}"/>
                </a:ext>
              </a:extLst>
            </p:cNvPr>
            <p:cNvCxnSpPr/>
            <p:nvPr/>
          </p:nvCxnSpPr>
          <p:spPr>
            <a:xfrm flipV="1">
              <a:off x="4724400" y="2016534"/>
              <a:ext cx="768637" cy="510232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EB7E5A-61F2-4BFD-AF08-212A83F7BD39}"/>
                </a:ext>
              </a:extLst>
            </p:cNvPr>
            <p:cNvSpPr txBox="1"/>
            <p:nvPr/>
          </p:nvSpPr>
          <p:spPr>
            <a:xfrm>
              <a:off x="2137890" y="2260968"/>
              <a:ext cx="1037142" cy="72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</a:rPr>
                <a:t>Valley Road</a:t>
              </a:r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75EA8F2-4E9F-CE4E-8216-2224B445D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66" y="2303181"/>
            <a:ext cx="5015689" cy="2521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C01360-A84C-4851-98F5-8EA59B06E01F}"/>
              </a:ext>
            </a:extLst>
          </p:cNvPr>
          <p:cNvSpPr/>
          <p:nvPr/>
        </p:nvSpPr>
        <p:spPr>
          <a:xfrm>
            <a:off x="1376124" y="6278909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Mining waste site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B7F8745-F828-4F40-90FB-BA9617544605}"/>
              </a:ext>
            </a:extLst>
          </p:cNvPr>
          <p:cNvSpPr/>
          <p:nvPr/>
        </p:nvSpPr>
        <p:spPr>
          <a:xfrm rot="20780532">
            <a:off x="3931219" y="6041751"/>
            <a:ext cx="3179413" cy="37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19211" y="1684290"/>
            <a:ext cx="4084773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Tin Pan watershed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about 9 km from west to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area of 42.0 km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923616" y="4224759"/>
            <a:ext cx="788695" cy="2129008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Data list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044B3A-5657-2846-88B8-33B903B52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7419"/>
              </p:ext>
            </p:extLst>
          </p:nvPr>
        </p:nvGraphicFramePr>
        <p:xfrm>
          <a:off x="1021276" y="2145331"/>
          <a:ext cx="9608624" cy="499872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3189012">
                  <a:extLst>
                    <a:ext uri="{9D8B030D-6E8A-4147-A177-3AD203B41FA5}">
                      <a16:colId xmlns:a16="http://schemas.microsoft.com/office/drawing/2014/main" val="83088366"/>
                    </a:ext>
                  </a:extLst>
                </a:gridCol>
                <a:gridCol w="3139792">
                  <a:extLst>
                    <a:ext uri="{9D8B030D-6E8A-4147-A177-3AD203B41FA5}">
                      <a16:colId xmlns:a16="http://schemas.microsoft.com/office/drawing/2014/main" val="3485947467"/>
                    </a:ext>
                  </a:extLst>
                </a:gridCol>
                <a:gridCol w="3279820">
                  <a:extLst>
                    <a:ext uri="{9D8B030D-6E8A-4147-A177-3AD203B41FA5}">
                      <a16:colId xmlns:a16="http://schemas.microsoft.com/office/drawing/2014/main" val="185598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Source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Usage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01045"/>
                  </a:ext>
                </a:extLst>
              </a:tr>
              <a:tr h="176229">
                <a:tc>
                  <a:txBody>
                    <a:bodyPr/>
                    <a:lstStyle/>
                    <a:p>
                      <a:r>
                        <a:rPr lang="en-US" sz="2000" dirty="0"/>
                        <a:t>Digital elevation model (DEM)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USGS National Elevation Dataset (NED)  10.0m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SWAT, MODFLOW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5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Geological setting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USGS National Geologic Map Database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MODFLOW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3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Land use and land cover change (LUCC)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USGS National Land Cover Database (NLCD)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SWAT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Precipitation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USGS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SWAT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Temperature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USGS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SWAT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4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Soil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Soil Survey Geographic Database (SSURGO)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SWAT, MODFLOW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6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Stream network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USGS National Hydrography Dataset (NHD)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SWAT, MODFLOW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2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2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45F99-9812-41DE-887B-1E5098713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650" y="1588588"/>
            <a:ext cx="7684470" cy="633819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70934"/>
            <a:ext cx="7782791" cy="1310979"/>
          </a:xfrm>
        </p:spPr>
        <p:txBody>
          <a:bodyPr anchor="ctr"/>
          <a:lstStyle/>
          <a:p>
            <a:pPr algn="ctr"/>
            <a:r>
              <a:rPr lang="en-US" sz="3600" dirty="0"/>
              <a:t>Land use and land cover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657B66-8A79-4A71-B5FA-C25BD363CDF9}"/>
              </a:ext>
            </a:extLst>
          </p:cNvPr>
          <p:cNvSpPr/>
          <p:nvPr/>
        </p:nvSpPr>
        <p:spPr>
          <a:xfrm>
            <a:off x="6481571" y="737229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(NLCD 2001)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45F99-9812-41DE-887B-1E5098713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83" y="1423685"/>
            <a:ext cx="3951895" cy="6667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332" y="3865944"/>
            <a:ext cx="3252486" cy="5092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504" y="5161530"/>
            <a:ext cx="3252486" cy="3664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392160" y="5648960"/>
            <a:ext cx="203200" cy="223520"/>
          </a:xfrm>
          <a:prstGeom prst="star5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ABBB453-5AE1-4E89-8E0C-130769C58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843" y="2995106"/>
            <a:ext cx="5699957" cy="44045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232" y="606993"/>
            <a:ext cx="5405095" cy="791777"/>
          </a:xfrm>
        </p:spPr>
        <p:txBody>
          <a:bodyPr anchor="ctr"/>
          <a:lstStyle/>
          <a:p>
            <a:pPr algn="ctr"/>
            <a:r>
              <a:rPr lang="en-US" sz="3000" dirty="0"/>
              <a:t>Soil properties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2EDB06-23EE-4BCF-AAC0-75ACD91C82D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81" y="2851951"/>
            <a:ext cx="5575348" cy="430822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D6BD4E-BE29-4087-8FF7-48EE6BD7C2D9}"/>
              </a:ext>
            </a:extLst>
          </p:cNvPr>
          <p:cNvSpPr/>
          <p:nvPr/>
        </p:nvSpPr>
        <p:spPr>
          <a:xfrm>
            <a:off x="1303248" y="2350826"/>
            <a:ext cx="3259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Soil thickness: 0.3 and 2 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91B87-9A75-4110-AAE6-CA8417A2BDD7}"/>
              </a:ext>
            </a:extLst>
          </p:cNvPr>
          <p:cNvSpPr/>
          <p:nvPr/>
        </p:nvSpPr>
        <p:spPr>
          <a:xfrm>
            <a:off x="6165779" y="2350826"/>
            <a:ext cx="4329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Soil saturated hydraulic conductivity: 0.9 to 5.6 m/d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8595360" y="5943600"/>
            <a:ext cx="203200" cy="223520"/>
          </a:xfrm>
          <a:prstGeom prst="star5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057578" y="5739363"/>
            <a:ext cx="203200" cy="223520"/>
          </a:xfrm>
          <a:prstGeom prst="star5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/>
              <a:t>Groundwater aquifer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A8B415-DFB5-684B-9EDE-7E568184A36F}"/>
              </a:ext>
            </a:extLst>
          </p:cNvPr>
          <p:cNvSpPr txBox="1">
            <a:spLocks/>
          </p:cNvSpPr>
          <p:nvPr/>
        </p:nvSpPr>
        <p:spPr>
          <a:xfrm>
            <a:off x="712511" y="1843550"/>
            <a:ext cx="3375578" cy="3157224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Groundwater aquifers were defined using soil and geological data.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71ECB133-8D57-0140-8A1C-0B8FDCE8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19" y="1173648"/>
            <a:ext cx="6171157" cy="4241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4C4F8F-DC0D-405B-800F-B8D6DFB09A39}"/>
              </a:ext>
            </a:extLst>
          </p:cNvPr>
          <p:cNvSpPr/>
          <p:nvPr/>
        </p:nvSpPr>
        <p:spPr>
          <a:xfrm>
            <a:off x="7525483" y="7758611"/>
            <a:ext cx="2719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(Council, N. R. 2010.)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46C87-E55A-48DA-9F21-45BAC29B5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86453"/>
              </p:ext>
            </p:extLst>
          </p:nvPr>
        </p:nvGraphicFramePr>
        <p:xfrm>
          <a:off x="1060174" y="5676916"/>
          <a:ext cx="8680173" cy="209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391">
                  <a:extLst>
                    <a:ext uri="{9D8B030D-6E8A-4147-A177-3AD203B41FA5}">
                      <a16:colId xmlns:a16="http://schemas.microsoft.com/office/drawing/2014/main" val="1585816358"/>
                    </a:ext>
                  </a:extLst>
                </a:gridCol>
                <a:gridCol w="2893391">
                  <a:extLst>
                    <a:ext uri="{9D8B030D-6E8A-4147-A177-3AD203B41FA5}">
                      <a16:colId xmlns:a16="http://schemas.microsoft.com/office/drawing/2014/main" val="846529228"/>
                    </a:ext>
                  </a:extLst>
                </a:gridCol>
                <a:gridCol w="2893391">
                  <a:extLst>
                    <a:ext uri="{9D8B030D-6E8A-4147-A177-3AD203B41FA5}">
                      <a16:colId xmlns:a16="http://schemas.microsoft.com/office/drawing/2014/main" val="2621960564"/>
                    </a:ext>
                  </a:extLst>
                </a:gridCol>
              </a:tblGrid>
              <a:tr h="52252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Thickness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19013"/>
                  </a:ext>
                </a:extLst>
              </a:tr>
              <a:tr h="52252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Top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Soil, Alluvial fan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~2m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8132"/>
                  </a:ext>
                </a:extLst>
              </a:tr>
              <a:tr h="52252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Middle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Alluvial fan, 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~150m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12410"/>
                  </a:ext>
                </a:extLst>
              </a:tr>
              <a:tr h="52252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Bottom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Fractured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~300m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6668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30160" y="2484627"/>
            <a:ext cx="1056640" cy="365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OUO_5.potx" id="{2729339E-9019-4F7F-8518-E86C1AC9CCD5}" vid="{840DB427-2893-4F40-94A5-BDF2C145AF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2869</TotalTime>
  <Words>1510</Words>
  <Application>Microsoft Office PowerPoint</Application>
  <PresentationFormat>Custom</PresentationFormat>
  <Paragraphs>236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PNNL_Option_4</vt:lpstr>
      <vt:lpstr>Application of coupled surface and subsurface hydrological modeling in hydrology-based reclamation of mine lands</vt:lpstr>
      <vt:lpstr>Motivation</vt:lpstr>
      <vt:lpstr>Objectives</vt:lpstr>
      <vt:lpstr>Coupled surface water and groundwater flow model</vt:lpstr>
      <vt:lpstr>Study area</vt:lpstr>
      <vt:lpstr>Data list</vt:lpstr>
      <vt:lpstr>Land use and land cover</vt:lpstr>
      <vt:lpstr>Soil properties</vt:lpstr>
      <vt:lpstr>Groundwater aquifer</vt:lpstr>
      <vt:lpstr>Spatial discretization</vt:lpstr>
      <vt:lpstr>Coupling</vt:lpstr>
      <vt:lpstr>Results: Stream discharge (m3/month) </vt:lpstr>
      <vt:lpstr>Potential Evapotranspiration (PET, mm/month)</vt:lpstr>
      <vt:lpstr>Water Table Elevation (m)</vt:lpstr>
      <vt:lpstr>Water table near Tin Pan Site</vt:lpstr>
      <vt:lpstr>Vertical groundwater flow (m3/day)  (positive downward)</vt:lpstr>
      <vt:lpstr>Vertical groundwater flow  near Tin Pan site</vt:lpstr>
      <vt:lpstr>Horizontal groundwater flow  near Tin Pan site</vt:lpstr>
      <vt:lpstr>Recharge from soil to groundwater</vt:lpstr>
      <vt:lpstr>Integrated Watershed (WS) and Site-Scale (SS) Models</vt:lpstr>
      <vt:lpstr>Summary</vt:lpstr>
      <vt:lpstr>Acknowledgement</vt:lpstr>
      <vt:lpstr>Reference</vt:lpstr>
      <vt:lpstr>PowerPoint Presentation</vt:lpstr>
      <vt:lpstr>SWAT model</vt:lpstr>
      <vt:lpstr>SWAT model</vt:lpstr>
      <vt:lpstr>MODFLOW model</vt:lpstr>
      <vt:lpstr>Model calibration</vt:lpstr>
      <vt:lpstr>Model calibration using Python PEST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coupled surface and subsurface hydrological modeling in hydrology-based reclamation technique of mine lands</dc:title>
  <dc:creator>Liao, Chang</dc:creator>
  <cp:lastModifiedBy>Kevin Wolter</cp:lastModifiedBy>
  <cp:revision>52</cp:revision>
  <dcterms:created xsi:type="dcterms:W3CDTF">2019-04-22T20:04:02Z</dcterms:created>
  <dcterms:modified xsi:type="dcterms:W3CDTF">2019-06-17T17:51:40Z</dcterms:modified>
</cp:coreProperties>
</file>