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charts/chart1.xml" ContentType="application/vnd.openxmlformats-officedocument.drawingml.chart+xml"/>
  <Override PartName="/ppt/drawings/drawing1.xml" ContentType="application/vnd.openxmlformats-officedocument.drawingml.chartshape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58"/>
  </p:notesMasterIdLst>
  <p:sldIdLst>
    <p:sldId id="256" r:id="rId2"/>
    <p:sldId id="336" r:id="rId3"/>
    <p:sldId id="258" r:id="rId4"/>
    <p:sldId id="370" r:id="rId5"/>
    <p:sldId id="371" r:id="rId6"/>
    <p:sldId id="372" r:id="rId7"/>
    <p:sldId id="324" r:id="rId8"/>
    <p:sldId id="343" r:id="rId9"/>
    <p:sldId id="323" r:id="rId10"/>
    <p:sldId id="374" r:id="rId11"/>
    <p:sldId id="375" r:id="rId12"/>
    <p:sldId id="325" r:id="rId13"/>
    <p:sldId id="379" r:id="rId14"/>
    <p:sldId id="398" r:id="rId15"/>
    <p:sldId id="399" r:id="rId16"/>
    <p:sldId id="393" r:id="rId17"/>
    <p:sldId id="394" r:id="rId18"/>
    <p:sldId id="376" r:id="rId19"/>
    <p:sldId id="378" r:id="rId20"/>
    <p:sldId id="396" r:id="rId21"/>
    <p:sldId id="373" r:id="rId22"/>
    <p:sldId id="382" r:id="rId23"/>
    <p:sldId id="359" r:id="rId24"/>
    <p:sldId id="312" r:id="rId25"/>
    <p:sldId id="349" r:id="rId26"/>
    <p:sldId id="295" r:id="rId27"/>
    <p:sldId id="278" r:id="rId28"/>
    <p:sldId id="327" r:id="rId29"/>
    <p:sldId id="360" r:id="rId30"/>
    <p:sldId id="361" r:id="rId31"/>
    <p:sldId id="380" r:id="rId32"/>
    <p:sldId id="315" r:id="rId33"/>
    <p:sldId id="328" r:id="rId34"/>
    <p:sldId id="362" r:id="rId35"/>
    <p:sldId id="365" r:id="rId36"/>
    <p:sldId id="298" r:id="rId37"/>
    <p:sldId id="313" r:id="rId38"/>
    <p:sldId id="320" r:id="rId39"/>
    <p:sldId id="369" r:id="rId40"/>
    <p:sldId id="316" r:id="rId41"/>
    <p:sldId id="319" r:id="rId42"/>
    <p:sldId id="400" r:id="rId43"/>
    <p:sldId id="351" r:id="rId44"/>
    <p:sldId id="331" r:id="rId45"/>
    <p:sldId id="326" r:id="rId46"/>
    <p:sldId id="392" r:id="rId47"/>
    <p:sldId id="366" r:id="rId48"/>
    <p:sldId id="367" r:id="rId49"/>
    <p:sldId id="368" r:id="rId50"/>
    <p:sldId id="383" r:id="rId51"/>
    <p:sldId id="384" r:id="rId52"/>
    <p:sldId id="381" r:id="rId53"/>
    <p:sldId id="296" r:id="rId54"/>
    <p:sldId id="397" r:id="rId55"/>
    <p:sldId id="390" r:id="rId56"/>
    <p:sldId id="292" r:id="rId57"/>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nknown" initials="Jiang lc " lastIdx="1" clrIdx="0">
    <p:extLst>
      <p:ext uri="{19B8F6BF-5375-455C-9EA6-DF929625EA0E}">
        <p15:presenceInfo xmlns:p15="http://schemas.microsoft.com/office/powerpoint/2012/main" userId="unknow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33FF"/>
    <a:srgbClr val="0033CC"/>
    <a:srgbClr val="0000CC"/>
    <a:srgbClr val="000099"/>
    <a:srgbClr val="007635"/>
    <a:srgbClr val="004620"/>
    <a:srgbClr val="009644"/>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93" autoAdjust="0"/>
    <p:restoredTop sz="89974" autoAdjust="0"/>
  </p:normalViewPr>
  <p:slideViewPr>
    <p:cSldViewPr>
      <p:cViewPr varScale="1">
        <p:scale>
          <a:sx n="99" d="100"/>
          <a:sy n="99" d="100"/>
        </p:scale>
        <p:origin x="1740" y="10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Jeremy\Desktop\&#29028;&#28845;&#25968;&#25454;&#32479;&#3574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15507436570428"/>
          <c:y val="0.13944769808545876"/>
          <c:w val="0.72025918635170605"/>
          <c:h val="0.61242205122369064"/>
        </c:manualLayout>
      </c:layout>
      <c:scatterChart>
        <c:scatterStyle val="smoothMarker"/>
        <c:varyColors val="0"/>
        <c:ser>
          <c:idx val="0"/>
          <c:order val="0"/>
          <c:tx>
            <c:strRef>
              <c:f>'coal production'!$C$5</c:f>
              <c:strCache>
                <c:ptCount val="1"/>
                <c:pt idx="0">
                  <c:v>煤炭产量</c:v>
                </c:pt>
              </c:strCache>
            </c:strRef>
          </c:tx>
          <c:xVal>
            <c:numRef>
              <c:f>'coal production'!$Q$4:$AD$4</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xVal>
          <c:yVal>
            <c:numRef>
              <c:f>'coal production'!$Q$5:$AD$5</c:f>
              <c:numCache>
                <c:formatCode>0.00_ </c:formatCode>
                <c:ptCount val="14"/>
                <c:pt idx="0">
                  <c:v>1.8348986999999999</c:v>
                </c:pt>
                <c:pt idx="1">
                  <c:v>2.1226107999999999</c:v>
                </c:pt>
                <c:pt idx="2">
                  <c:v>2.3651460000000002</c:v>
                </c:pt>
                <c:pt idx="3">
                  <c:v>2.5697312000000001</c:v>
                </c:pt>
                <c:pt idx="4">
                  <c:v>2.7598913</c:v>
                </c:pt>
                <c:pt idx="5">
                  <c:v>2.9034056000000001</c:v>
                </c:pt>
                <c:pt idx="6">
                  <c:v>3.1153541999999996</c:v>
                </c:pt>
                <c:pt idx="7">
                  <c:v>3.4284472999999998</c:v>
                </c:pt>
                <c:pt idx="8">
                  <c:v>3.7644352000000008</c:v>
                </c:pt>
                <c:pt idx="9">
                  <c:v>3.9451280999999998</c:v>
                </c:pt>
                <c:pt idx="10">
                  <c:v>3.9743220000000004</c:v>
                </c:pt>
                <c:pt idx="11">
                  <c:v>3.8739190000000003</c:v>
                </c:pt>
                <c:pt idx="12">
                  <c:v>3.7465416</c:v>
                </c:pt>
                <c:pt idx="13">
                  <c:v>3.4106040000000002</c:v>
                </c:pt>
              </c:numCache>
            </c:numRef>
          </c:yVal>
          <c:smooth val="1"/>
          <c:extLst>
            <c:ext xmlns:c16="http://schemas.microsoft.com/office/drawing/2014/chart" uri="{C3380CC4-5D6E-409C-BE32-E72D297353CC}">
              <c16:uniqueId val="{00000000-FD0A-459E-8405-B70E80061D05}"/>
            </c:ext>
          </c:extLst>
        </c:ser>
        <c:dLbls>
          <c:showLegendKey val="0"/>
          <c:showVal val="0"/>
          <c:showCatName val="0"/>
          <c:showSerName val="0"/>
          <c:showPercent val="0"/>
          <c:showBubbleSize val="0"/>
        </c:dLbls>
        <c:axId val="419154608"/>
        <c:axId val="419155168"/>
      </c:scatterChart>
      <c:scatterChart>
        <c:scatterStyle val="smoothMarker"/>
        <c:varyColors val="0"/>
        <c:ser>
          <c:idx val="1"/>
          <c:order val="1"/>
          <c:tx>
            <c:strRef>
              <c:f>'coal production'!$C$6</c:f>
              <c:strCache>
                <c:ptCount val="1"/>
                <c:pt idx="0">
                  <c:v>增长率</c:v>
                </c:pt>
              </c:strCache>
            </c:strRef>
          </c:tx>
          <c:marker>
            <c:symbol val="square"/>
            <c:size val="7"/>
          </c:marker>
          <c:xVal>
            <c:numRef>
              <c:f>'coal production'!$Q$4:$AD$4</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xVal>
          <c:yVal>
            <c:numRef>
              <c:f>'coal production'!$Q$6:$AD$6</c:f>
              <c:numCache>
                <c:formatCode>0.00%</c:formatCode>
                <c:ptCount val="14"/>
                <c:pt idx="0">
                  <c:v>0.18349996449304087</c:v>
                </c:pt>
                <c:pt idx="1">
                  <c:v>0.15679999119297433</c:v>
                </c:pt>
                <c:pt idx="2">
                  <c:v>0.11426268065723603</c:v>
                </c:pt>
                <c:pt idx="3">
                  <c:v>8.650003001928841E-2</c:v>
                </c:pt>
                <c:pt idx="4">
                  <c:v>7.3999996575517285E-2</c:v>
                </c:pt>
                <c:pt idx="5">
                  <c:v>5.1999982752943964E-2</c:v>
                </c:pt>
                <c:pt idx="6">
                  <c:v>7.2999996969076414E-2</c:v>
                </c:pt>
                <c:pt idx="7">
                  <c:v>0.10050000093087334</c:v>
                </c:pt>
                <c:pt idx="8">
                  <c:v>9.8000018842349143E-2</c:v>
                </c:pt>
                <c:pt idx="9">
                  <c:v>4.8000002762698377E-2</c:v>
                </c:pt>
                <c:pt idx="10">
                  <c:v>7.3999878483034685E-3</c:v>
                </c:pt>
                <c:pt idx="11">
                  <c:v>-2.5262925349279704E-2</c:v>
                </c:pt>
                <c:pt idx="12">
                  <c:v>-3.2880759768079894E-2</c:v>
                </c:pt>
                <c:pt idx="13">
                  <c:v>-8.9666053621291653E-2</c:v>
                </c:pt>
              </c:numCache>
            </c:numRef>
          </c:yVal>
          <c:smooth val="1"/>
          <c:extLst>
            <c:ext xmlns:c16="http://schemas.microsoft.com/office/drawing/2014/chart" uri="{C3380CC4-5D6E-409C-BE32-E72D297353CC}">
              <c16:uniqueId val="{00000001-FD0A-459E-8405-B70E80061D05}"/>
            </c:ext>
          </c:extLst>
        </c:ser>
        <c:dLbls>
          <c:showLegendKey val="0"/>
          <c:showVal val="0"/>
          <c:showCatName val="0"/>
          <c:showSerName val="0"/>
          <c:showPercent val="0"/>
          <c:showBubbleSize val="0"/>
        </c:dLbls>
        <c:axId val="222224560"/>
        <c:axId val="419155728"/>
      </c:scatterChart>
      <c:valAx>
        <c:axId val="419154608"/>
        <c:scaling>
          <c:orientation val="minMax"/>
          <c:max val="2016"/>
          <c:min val="2003"/>
        </c:scaling>
        <c:delete val="0"/>
        <c:axPos val="b"/>
        <c:majorGridlines/>
        <c:numFmt formatCode="General" sourceLinked="1"/>
        <c:majorTickMark val="in"/>
        <c:minorTickMark val="none"/>
        <c:tickLblPos val="low"/>
        <c:crossAx val="419155168"/>
        <c:crosses val="autoZero"/>
        <c:crossBetween val="midCat"/>
        <c:majorUnit val="1"/>
        <c:minorUnit val="1"/>
      </c:valAx>
      <c:valAx>
        <c:axId val="419155168"/>
        <c:scaling>
          <c:orientation val="minMax"/>
          <c:min val="1.5"/>
        </c:scaling>
        <c:delete val="0"/>
        <c:axPos val="l"/>
        <c:majorGridlines/>
        <c:numFmt formatCode="0.00_ " sourceLinked="1"/>
        <c:majorTickMark val="in"/>
        <c:minorTickMark val="none"/>
        <c:tickLblPos val="nextTo"/>
        <c:crossAx val="419154608"/>
        <c:crossesAt val="1990"/>
        <c:crossBetween val="midCat"/>
      </c:valAx>
      <c:valAx>
        <c:axId val="419155728"/>
        <c:scaling>
          <c:orientation val="minMax"/>
          <c:max val="0.30000000000000004"/>
          <c:min val="-0.1"/>
        </c:scaling>
        <c:delete val="0"/>
        <c:axPos val="r"/>
        <c:numFmt formatCode="0%" sourceLinked="0"/>
        <c:majorTickMark val="none"/>
        <c:minorTickMark val="none"/>
        <c:tickLblPos val="nextTo"/>
        <c:crossAx val="222224560"/>
        <c:crosses val="max"/>
        <c:crossBetween val="midCat"/>
      </c:valAx>
      <c:valAx>
        <c:axId val="222224560"/>
        <c:scaling>
          <c:orientation val="minMax"/>
        </c:scaling>
        <c:delete val="1"/>
        <c:axPos val="b"/>
        <c:numFmt formatCode="General" sourceLinked="1"/>
        <c:majorTickMark val="out"/>
        <c:minorTickMark val="none"/>
        <c:tickLblPos val="nextTo"/>
        <c:crossAx val="419155728"/>
        <c:crosses val="autoZero"/>
        <c:crossBetween val="midCat"/>
      </c:valAx>
    </c:plotArea>
    <c:plotVisOnly val="1"/>
    <c:dispBlanksAs val="gap"/>
    <c:showDLblsOverMax val="0"/>
  </c:chart>
  <c:txPr>
    <a:bodyPr/>
    <a:lstStyle/>
    <a:p>
      <a:pPr>
        <a:defRPr>
          <a:latin typeface="+mn-lt"/>
          <a:ea typeface="+mn-ea"/>
          <a:cs typeface="+mn-ea"/>
          <a:sym typeface="+mn-lt"/>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cdr:x>
      <cdr:y>0.03323</cdr:y>
    </cdr:from>
    <cdr:to>
      <cdr:x>0.23913</cdr:x>
      <cdr:y>0.11178</cdr:y>
    </cdr:to>
    <cdr:sp macro="" textlink="">
      <cdr:nvSpPr>
        <cdr:cNvPr id="3" name="TextBox 2"/>
        <cdr:cNvSpPr txBox="1"/>
      </cdr:nvSpPr>
      <cdr:spPr>
        <a:xfrm xmlns:a="http://schemas.openxmlformats.org/drawingml/2006/main">
          <a:off x="0" y="91110"/>
          <a:ext cx="1093304" cy="215348"/>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altLang="zh-CN" sz="800" dirty="0"/>
            <a:t>Production(Billion </a:t>
          </a:r>
          <a:r>
            <a:rPr lang="en-US" altLang="zh-CN" sz="800" dirty="0" err="1"/>
            <a:t>tonnes</a:t>
          </a:r>
          <a:r>
            <a:rPr lang="en-US" altLang="zh-CN" sz="800" dirty="0"/>
            <a:t>)</a:t>
          </a:r>
          <a:endParaRPr lang="zh-CN" altLang="en-US" sz="800" dirty="0"/>
        </a:p>
      </cdr:txBody>
    </cdr:sp>
  </cdr:relSizeAnchor>
  <cdr:relSizeAnchor xmlns:cdr="http://schemas.openxmlformats.org/drawingml/2006/chartDrawing">
    <cdr:from>
      <cdr:x>0.78293</cdr:x>
      <cdr:y>0</cdr:y>
    </cdr:from>
    <cdr:to>
      <cdr:x>0.97315</cdr:x>
      <cdr:y>0.07855</cdr:y>
    </cdr:to>
    <cdr:sp macro="" textlink="">
      <cdr:nvSpPr>
        <cdr:cNvPr id="4" name="TextBox 1"/>
        <cdr:cNvSpPr txBox="1"/>
      </cdr:nvSpPr>
      <cdr:spPr>
        <a:xfrm xmlns:a="http://schemas.openxmlformats.org/drawingml/2006/main">
          <a:off x="4660099" y="0"/>
          <a:ext cx="1132212" cy="17929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altLang="zh-CN" sz="800" dirty="0"/>
            <a:t>Growth rate(%)</a:t>
          </a:r>
          <a:endParaRPr lang="zh-CN" altLang="en-US" sz="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640F42-DB40-4753-AED7-94B9E8E8A8E1}" type="datetimeFigureOut">
              <a:rPr lang="zh-CN" altLang="en-US" smtClean="0"/>
              <a:pPr/>
              <a:t>2019/6/17</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02592D-F5DD-4611-98BF-45735EFC2636}" type="slidenum">
              <a:rPr lang="zh-CN" altLang="en-US" smtClean="0"/>
              <a:pPr/>
              <a:t>‹#›</a:t>
            </a:fld>
            <a:endParaRPr lang="zh-CN" altLang="en-US"/>
          </a:p>
        </p:txBody>
      </p:sp>
    </p:spTree>
    <p:extLst>
      <p:ext uri="{BB962C8B-B14F-4D97-AF65-F5344CB8AC3E}">
        <p14:creationId xmlns:p14="http://schemas.microsoft.com/office/powerpoint/2010/main" val="411734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E02592D-F5DD-4611-98BF-45735EFC2636}"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ChangeArrowheads="1" noTextEdit="1"/>
          </p:cNvSpPr>
          <p:nvPr>
            <p:ph type="sldImg" idx="4294967295"/>
          </p:nvPr>
        </p:nvSpPr>
        <p:spPr>
          <a:ln/>
        </p:spPr>
      </p:sp>
      <p:sp>
        <p:nvSpPr>
          <p:cNvPr id="22530" name="备注占位符 2"/>
          <p:cNvSpPr>
            <a:spLocks noGrp="1" noChangeArrowheads="1"/>
          </p:cNvSpPr>
          <p:nvPr>
            <p:ph type="body" idx="4294967295"/>
          </p:nvPr>
        </p:nvSpPr>
        <p:spPr/>
        <p:txBody>
          <a:bodyPr>
            <a:prstTxWarp prst="textNoShape">
              <a:avLst/>
            </a:prstTxWarp>
          </a:bodyPr>
          <a:lstStyle/>
          <a:p>
            <a:endParaRPr lang="zh-CN" altLang="en-US" dirty="0"/>
          </a:p>
        </p:txBody>
      </p:sp>
      <p:sp>
        <p:nvSpPr>
          <p:cNvPr id="22531" name="灯片编号占位符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fld id="{7E5952E6-8509-4E60-BF0D-7F1FFAB783A9}" type="slidenum">
              <a:rPr lang="en-US" altLang="zh-CN" smtClean="0"/>
              <a:pPr eaLnBrk="1" hangingPunct="1">
                <a:buFont typeface="Arial" panose="020B0604020202020204" pitchFamily="34" charset="0"/>
                <a:buNone/>
              </a:pPr>
              <a:t>26</a:t>
            </a:fld>
            <a:endParaRPr lang="en-US" altLang="zh-CN"/>
          </a:p>
        </p:txBody>
      </p:sp>
    </p:spTree>
    <p:extLst>
      <p:ext uri="{BB962C8B-B14F-4D97-AF65-F5344CB8AC3E}">
        <p14:creationId xmlns:p14="http://schemas.microsoft.com/office/powerpoint/2010/main" val="1356715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AE02592D-F5DD-4611-98BF-45735EFC2636}" type="slidenum">
              <a:rPr lang="zh-CN" altLang="en-US" smtClean="0"/>
              <a:pPr/>
              <a:t>27</a:t>
            </a:fld>
            <a:endParaRPr lang="zh-CN" altLang="en-US"/>
          </a:p>
        </p:txBody>
      </p:sp>
    </p:spTree>
    <p:extLst>
      <p:ext uri="{BB962C8B-B14F-4D97-AF65-F5344CB8AC3E}">
        <p14:creationId xmlns:p14="http://schemas.microsoft.com/office/powerpoint/2010/main" val="1463591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AE02592D-F5DD-4611-98BF-45735EFC2636}" type="slidenum">
              <a:rPr lang="zh-CN" altLang="en-US" smtClean="0"/>
              <a:pPr/>
              <a:t>28</a:t>
            </a:fld>
            <a:endParaRPr lang="zh-CN" altLang="en-US"/>
          </a:p>
        </p:txBody>
      </p:sp>
    </p:spTree>
    <p:extLst>
      <p:ext uri="{BB962C8B-B14F-4D97-AF65-F5344CB8AC3E}">
        <p14:creationId xmlns:p14="http://schemas.microsoft.com/office/powerpoint/2010/main" val="1463591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AE02592D-F5DD-4611-98BF-45735EFC2636}" type="slidenum">
              <a:rPr lang="zh-CN" altLang="en-US" smtClean="0"/>
              <a:pPr/>
              <a:t>29</a:t>
            </a:fld>
            <a:endParaRPr lang="zh-CN" altLang="en-US"/>
          </a:p>
        </p:txBody>
      </p:sp>
    </p:spTree>
    <p:extLst>
      <p:ext uri="{BB962C8B-B14F-4D97-AF65-F5344CB8AC3E}">
        <p14:creationId xmlns:p14="http://schemas.microsoft.com/office/powerpoint/2010/main" val="1463591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AE02592D-F5DD-4611-98BF-45735EFC2636}" type="slidenum">
              <a:rPr lang="zh-CN" altLang="en-US" smtClean="0"/>
              <a:pPr/>
              <a:t>30</a:t>
            </a:fld>
            <a:endParaRPr lang="zh-CN" altLang="en-US"/>
          </a:p>
        </p:txBody>
      </p:sp>
    </p:spTree>
    <p:extLst>
      <p:ext uri="{BB962C8B-B14F-4D97-AF65-F5344CB8AC3E}">
        <p14:creationId xmlns:p14="http://schemas.microsoft.com/office/powerpoint/2010/main" val="1463591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p>
        </p:txBody>
      </p:sp>
      <p:sp>
        <p:nvSpPr>
          <p:cNvPr id="4" name="灯片编号占位符 3"/>
          <p:cNvSpPr>
            <a:spLocks noGrp="1"/>
          </p:cNvSpPr>
          <p:nvPr>
            <p:ph type="sldNum" sz="quarter" idx="10"/>
          </p:nvPr>
        </p:nvSpPr>
        <p:spPr/>
        <p:txBody>
          <a:bodyPr/>
          <a:lstStyle/>
          <a:p>
            <a:fld id="{AE02592D-F5DD-4611-98BF-45735EFC2636}" type="slidenum">
              <a:rPr lang="zh-CN" altLang="en-US" smtClean="0"/>
              <a:pPr/>
              <a:t>32</a:t>
            </a:fld>
            <a:endParaRPr lang="zh-CN" altLang="en-US"/>
          </a:p>
        </p:txBody>
      </p:sp>
    </p:spTree>
    <p:extLst>
      <p:ext uri="{BB962C8B-B14F-4D97-AF65-F5344CB8AC3E}">
        <p14:creationId xmlns:p14="http://schemas.microsoft.com/office/powerpoint/2010/main" val="1463591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02592D-F5DD-4611-98BF-45735EFC2636}" type="slidenum">
              <a:rPr lang="zh-CN" altLang="en-US" smtClean="0"/>
              <a:pPr/>
              <a:t>33</a:t>
            </a:fld>
            <a:endParaRPr lang="zh-CN" altLang="en-US"/>
          </a:p>
        </p:txBody>
      </p:sp>
    </p:spTree>
    <p:extLst>
      <p:ext uri="{BB962C8B-B14F-4D97-AF65-F5344CB8AC3E}">
        <p14:creationId xmlns:p14="http://schemas.microsoft.com/office/powerpoint/2010/main" val="1463591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02592D-F5DD-4611-98BF-45735EFC2636}" type="slidenum">
              <a:rPr lang="zh-CN" altLang="en-US" smtClean="0"/>
              <a:pPr/>
              <a:t>34</a:t>
            </a:fld>
            <a:endParaRPr lang="zh-CN" altLang="en-US"/>
          </a:p>
        </p:txBody>
      </p:sp>
    </p:spTree>
    <p:extLst>
      <p:ext uri="{BB962C8B-B14F-4D97-AF65-F5344CB8AC3E}">
        <p14:creationId xmlns:p14="http://schemas.microsoft.com/office/powerpoint/2010/main" val="1463591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02592D-F5DD-4611-98BF-45735EFC2636}" type="slidenum">
              <a:rPr lang="zh-CN" altLang="en-US" smtClean="0"/>
              <a:pPr/>
              <a:t>35</a:t>
            </a:fld>
            <a:endParaRPr lang="zh-CN" altLang="en-US"/>
          </a:p>
        </p:txBody>
      </p:sp>
    </p:spTree>
    <p:extLst>
      <p:ext uri="{BB962C8B-B14F-4D97-AF65-F5344CB8AC3E}">
        <p14:creationId xmlns:p14="http://schemas.microsoft.com/office/powerpoint/2010/main" val="1463591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02592D-F5DD-4611-98BF-45735EFC2636}" type="slidenum">
              <a:rPr lang="zh-CN" altLang="en-US" smtClean="0"/>
              <a:pPr/>
              <a:t>36</a:t>
            </a:fld>
            <a:endParaRPr lang="zh-CN" altLang="en-US"/>
          </a:p>
        </p:txBody>
      </p:sp>
    </p:spTree>
    <p:extLst>
      <p:ext uri="{BB962C8B-B14F-4D97-AF65-F5344CB8AC3E}">
        <p14:creationId xmlns:p14="http://schemas.microsoft.com/office/powerpoint/2010/main" val="3132162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ChangeArrowheads="1" noTextEdit="1"/>
          </p:cNvSpPr>
          <p:nvPr>
            <p:ph type="sldImg" idx="4294967295"/>
          </p:nvPr>
        </p:nvSpPr>
        <p:spPr>
          <a:ln/>
        </p:spPr>
      </p:sp>
      <p:sp>
        <p:nvSpPr>
          <p:cNvPr id="22530" name="备注占位符 2"/>
          <p:cNvSpPr>
            <a:spLocks noGrp="1" noChangeArrowheads="1"/>
          </p:cNvSpPr>
          <p:nvPr>
            <p:ph type="body" idx="4294967295"/>
          </p:nvPr>
        </p:nvSpPr>
        <p:spPr/>
        <p:txBody>
          <a:bodyPr>
            <a:prstTxWarp prst="textNoShape">
              <a:avLst/>
            </a:prstTxWarp>
          </a:bodyPr>
          <a:lstStyle/>
          <a:p>
            <a:br>
              <a:rPr lang="zh-CN" altLang="en-US" dirty="0"/>
            </a:br>
            <a:endParaRPr lang="zh-CN" altLang="en-US" dirty="0"/>
          </a:p>
        </p:txBody>
      </p:sp>
      <p:sp>
        <p:nvSpPr>
          <p:cNvPr id="22531" name="灯片编号占位符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fld id="{7E5952E6-8509-4E60-BF0D-7F1FFAB783A9}" type="slidenum">
              <a:rPr lang="en-US" altLang="zh-CN" smtClean="0"/>
              <a:pPr eaLnBrk="1" hangingPunct="1">
                <a:buFont typeface="Arial" panose="020B0604020202020204" pitchFamily="34" charset="0"/>
                <a:buNone/>
              </a:pPr>
              <a:t>7</a:t>
            </a:fld>
            <a:endParaRPr lang="en-US" altLang="zh-CN"/>
          </a:p>
        </p:txBody>
      </p:sp>
    </p:spTree>
    <p:extLst>
      <p:ext uri="{BB962C8B-B14F-4D97-AF65-F5344CB8AC3E}">
        <p14:creationId xmlns:p14="http://schemas.microsoft.com/office/powerpoint/2010/main" val="1356715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02592D-F5DD-4611-98BF-45735EFC2636}" type="slidenum">
              <a:rPr lang="zh-CN" altLang="en-US" smtClean="0"/>
              <a:pPr/>
              <a:t>39</a:t>
            </a:fld>
            <a:endParaRPr lang="zh-CN" altLang="en-US"/>
          </a:p>
        </p:txBody>
      </p:sp>
    </p:spTree>
    <p:extLst>
      <p:ext uri="{BB962C8B-B14F-4D97-AF65-F5344CB8AC3E}">
        <p14:creationId xmlns:p14="http://schemas.microsoft.com/office/powerpoint/2010/main" val="62548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solidFill>
                <a:srgbClr val="C00000"/>
              </a:solidFill>
            </a:endParaRPr>
          </a:p>
        </p:txBody>
      </p:sp>
      <p:sp>
        <p:nvSpPr>
          <p:cNvPr id="4" name="灯片编号占位符 3"/>
          <p:cNvSpPr>
            <a:spLocks noGrp="1"/>
          </p:cNvSpPr>
          <p:nvPr>
            <p:ph type="sldNum" sz="quarter" idx="10"/>
          </p:nvPr>
        </p:nvSpPr>
        <p:spPr/>
        <p:txBody>
          <a:bodyPr/>
          <a:lstStyle/>
          <a:p>
            <a:fld id="{AE02592D-F5DD-4611-98BF-45735EFC2636}" type="slidenum">
              <a:rPr lang="zh-CN" altLang="en-US" smtClean="0"/>
              <a:pPr/>
              <a:t>43</a:t>
            </a:fld>
            <a:endParaRPr lang="zh-CN" altLang="en-US"/>
          </a:p>
        </p:txBody>
      </p:sp>
    </p:spTree>
    <p:extLst>
      <p:ext uri="{BB962C8B-B14F-4D97-AF65-F5344CB8AC3E}">
        <p14:creationId xmlns:p14="http://schemas.microsoft.com/office/powerpoint/2010/main" val="1463591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solidFill>
                <a:srgbClr val="C00000"/>
              </a:solidFill>
            </a:endParaRPr>
          </a:p>
        </p:txBody>
      </p:sp>
      <p:sp>
        <p:nvSpPr>
          <p:cNvPr id="4" name="灯片编号占位符 3"/>
          <p:cNvSpPr>
            <a:spLocks noGrp="1"/>
          </p:cNvSpPr>
          <p:nvPr>
            <p:ph type="sldNum" sz="quarter" idx="10"/>
          </p:nvPr>
        </p:nvSpPr>
        <p:spPr/>
        <p:txBody>
          <a:bodyPr/>
          <a:lstStyle/>
          <a:p>
            <a:fld id="{AE02592D-F5DD-4611-98BF-45735EFC2636}" type="slidenum">
              <a:rPr lang="zh-CN" altLang="en-US" smtClean="0"/>
              <a:pPr/>
              <a:t>44</a:t>
            </a:fld>
            <a:endParaRPr lang="zh-CN" altLang="en-US"/>
          </a:p>
        </p:txBody>
      </p:sp>
    </p:spTree>
    <p:extLst>
      <p:ext uri="{BB962C8B-B14F-4D97-AF65-F5344CB8AC3E}">
        <p14:creationId xmlns:p14="http://schemas.microsoft.com/office/powerpoint/2010/main" val="3280988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0" dirty="0">
              <a:solidFill>
                <a:srgbClr val="C00000"/>
              </a:solidFill>
            </a:endParaRPr>
          </a:p>
        </p:txBody>
      </p:sp>
      <p:sp>
        <p:nvSpPr>
          <p:cNvPr id="4" name="灯片编号占位符 3"/>
          <p:cNvSpPr>
            <a:spLocks noGrp="1"/>
          </p:cNvSpPr>
          <p:nvPr>
            <p:ph type="sldNum" sz="quarter" idx="10"/>
          </p:nvPr>
        </p:nvSpPr>
        <p:spPr/>
        <p:txBody>
          <a:bodyPr/>
          <a:lstStyle/>
          <a:p>
            <a:fld id="{AE02592D-F5DD-4611-98BF-45735EFC2636}" type="slidenum">
              <a:rPr lang="zh-CN" altLang="en-US" smtClean="0"/>
              <a:pPr/>
              <a:t>46</a:t>
            </a:fld>
            <a:endParaRPr lang="zh-CN" altLang="en-US"/>
          </a:p>
        </p:txBody>
      </p:sp>
    </p:spTree>
    <p:extLst>
      <p:ext uri="{BB962C8B-B14F-4D97-AF65-F5344CB8AC3E}">
        <p14:creationId xmlns:p14="http://schemas.microsoft.com/office/powerpoint/2010/main" val="1463591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02592D-F5DD-4611-98BF-45735EFC2636}" type="slidenum">
              <a:rPr lang="zh-CN" altLang="en-US" smtClean="0"/>
              <a:pPr/>
              <a:t>47</a:t>
            </a:fld>
            <a:endParaRPr lang="zh-CN" altLang="en-US"/>
          </a:p>
        </p:txBody>
      </p:sp>
    </p:spTree>
    <p:extLst>
      <p:ext uri="{BB962C8B-B14F-4D97-AF65-F5344CB8AC3E}">
        <p14:creationId xmlns:p14="http://schemas.microsoft.com/office/powerpoint/2010/main" val="1463591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02592D-F5DD-4611-98BF-45735EFC2636}" type="slidenum">
              <a:rPr lang="zh-CN" altLang="en-US" smtClean="0"/>
              <a:pPr/>
              <a:t>48</a:t>
            </a:fld>
            <a:endParaRPr lang="zh-CN" altLang="en-US"/>
          </a:p>
        </p:txBody>
      </p:sp>
    </p:spTree>
    <p:extLst>
      <p:ext uri="{BB962C8B-B14F-4D97-AF65-F5344CB8AC3E}">
        <p14:creationId xmlns:p14="http://schemas.microsoft.com/office/powerpoint/2010/main" val="1463591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02592D-F5DD-4611-98BF-45735EFC2636}" type="slidenum">
              <a:rPr lang="zh-CN" altLang="en-US" smtClean="0"/>
              <a:pPr/>
              <a:t>49</a:t>
            </a:fld>
            <a:endParaRPr lang="zh-CN" altLang="en-US"/>
          </a:p>
        </p:txBody>
      </p:sp>
    </p:spTree>
    <p:extLst>
      <p:ext uri="{BB962C8B-B14F-4D97-AF65-F5344CB8AC3E}">
        <p14:creationId xmlns:p14="http://schemas.microsoft.com/office/powerpoint/2010/main" val="1463591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chemeClr val="tx1"/>
                </a:solidFill>
                <a:cs typeface="+mn-ea"/>
                <a:sym typeface="+mn-lt"/>
              </a:rPr>
              <a:t>The three crop growth indices in the study area increased gradually from the disturbance boundary to the center of the basin along the three splines, and reached the lowest value in the near-water area. Most of the maize growth in the distal part of the K1 line and the K3 coverage area within the disturbance boundary were not affected, showing significant spatial differences and regularity.</a:t>
            </a:r>
          </a:p>
          <a:p>
            <a:endParaRPr lang="zh-CN" altLang="en-US" dirty="0"/>
          </a:p>
        </p:txBody>
      </p:sp>
      <p:sp>
        <p:nvSpPr>
          <p:cNvPr id="4" name="灯片编号占位符 3"/>
          <p:cNvSpPr>
            <a:spLocks noGrp="1"/>
          </p:cNvSpPr>
          <p:nvPr>
            <p:ph type="sldNum" sz="quarter" idx="5"/>
          </p:nvPr>
        </p:nvSpPr>
        <p:spPr/>
        <p:txBody>
          <a:bodyPr/>
          <a:lstStyle/>
          <a:p>
            <a:fld id="{AE02592D-F5DD-4611-98BF-45735EFC2636}" type="slidenum">
              <a:rPr lang="zh-CN" altLang="en-US" smtClean="0"/>
              <a:pPr/>
              <a:t>53</a:t>
            </a:fld>
            <a:endParaRPr lang="zh-CN" altLang="en-US"/>
          </a:p>
        </p:txBody>
      </p:sp>
    </p:spTree>
    <p:extLst>
      <p:ext uri="{BB962C8B-B14F-4D97-AF65-F5344CB8AC3E}">
        <p14:creationId xmlns:p14="http://schemas.microsoft.com/office/powerpoint/2010/main" val="3014154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ChangeArrowheads="1" noTextEdit="1"/>
          </p:cNvSpPr>
          <p:nvPr>
            <p:ph type="sldImg" idx="4294967295"/>
          </p:nvPr>
        </p:nvSpPr>
        <p:spPr>
          <a:ln/>
        </p:spPr>
      </p:sp>
      <p:sp>
        <p:nvSpPr>
          <p:cNvPr id="22530" name="备注占位符 2"/>
          <p:cNvSpPr>
            <a:spLocks noGrp="1" noChangeArrowheads="1"/>
          </p:cNvSpPr>
          <p:nvPr>
            <p:ph type="body" idx="4294967295"/>
          </p:nvPr>
        </p:nvSpPr>
        <p:spPr/>
        <p:txBody>
          <a:bodyPr>
            <a:prstTxWarp prst="textNoShape">
              <a:avLst/>
            </a:prstTxWarp>
          </a:bodyPr>
          <a:lstStyle/>
          <a:p>
            <a:br>
              <a:rPr lang="zh-CN" altLang="en-US" dirty="0"/>
            </a:br>
            <a:endParaRPr lang="zh-CN" altLang="en-US" dirty="0"/>
          </a:p>
        </p:txBody>
      </p:sp>
      <p:sp>
        <p:nvSpPr>
          <p:cNvPr id="22531" name="灯片编号占位符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fld id="{7E5952E6-8509-4E60-BF0D-7F1FFAB783A9}" type="slidenum">
              <a:rPr lang="en-US" altLang="zh-CN" smtClean="0"/>
              <a:pPr eaLnBrk="1" hangingPunct="1">
                <a:buFont typeface="Arial" panose="020B0604020202020204" pitchFamily="34" charset="0"/>
                <a:buNone/>
              </a:pPr>
              <a:t>9</a:t>
            </a:fld>
            <a:endParaRPr lang="en-US" altLang="zh-CN"/>
          </a:p>
        </p:txBody>
      </p:sp>
    </p:spTree>
    <p:extLst>
      <p:ext uri="{BB962C8B-B14F-4D97-AF65-F5344CB8AC3E}">
        <p14:creationId xmlns:p14="http://schemas.microsoft.com/office/powerpoint/2010/main" val="1356715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noChangeArrowheads="1" noTextEdit="1"/>
          </p:cNvSpPr>
          <p:nvPr>
            <p:ph type="sldImg" idx="4294967295"/>
          </p:nvPr>
        </p:nvSpPr>
        <p:spPr>
          <a:ln/>
        </p:spPr>
      </p:sp>
      <p:sp>
        <p:nvSpPr>
          <p:cNvPr id="22530" name="备注占位符 2"/>
          <p:cNvSpPr>
            <a:spLocks noGrp="1" noChangeArrowheads="1"/>
          </p:cNvSpPr>
          <p:nvPr>
            <p:ph type="body" idx="4294967295"/>
          </p:nvPr>
        </p:nvSpPr>
        <p:spPr/>
        <p:txBody>
          <a:bodyPr>
            <a:prstTxWarp prst="textNoShape">
              <a:avLst/>
            </a:prstTxWarp>
          </a:bodyPr>
          <a:lstStyle/>
          <a:p>
            <a:br>
              <a:rPr lang="zh-CN" altLang="en-US" dirty="0"/>
            </a:br>
            <a:endParaRPr lang="zh-CN" altLang="en-US" dirty="0"/>
          </a:p>
        </p:txBody>
      </p:sp>
      <p:sp>
        <p:nvSpPr>
          <p:cNvPr id="22531" name="灯片编号占位符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fld id="{7E5952E6-8509-4E60-BF0D-7F1FFAB783A9}" type="slidenum">
              <a:rPr lang="en-US" altLang="zh-CN" smtClean="0"/>
              <a:pPr eaLnBrk="1" hangingPunct="1">
                <a:buFont typeface="Arial" panose="020B0604020202020204" pitchFamily="34" charset="0"/>
                <a:buNone/>
              </a:pPr>
              <a:t>12</a:t>
            </a:fld>
            <a:endParaRPr lang="en-US" altLang="zh-CN"/>
          </a:p>
        </p:txBody>
      </p:sp>
    </p:spTree>
    <p:extLst>
      <p:ext uri="{BB962C8B-B14F-4D97-AF65-F5344CB8AC3E}">
        <p14:creationId xmlns:p14="http://schemas.microsoft.com/office/powerpoint/2010/main" val="1356715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noChangeArrowheads="1" noTextEdit="1"/>
          </p:cNvSpPr>
          <p:nvPr>
            <p:ph type="sldImg" idx="4294967295"/>
          </p:nvPr>
        </p:nvSpPr>
        <p:spPr>
          <a:ln/>
        </p:spPr>
      </p:sp>
      <p:sp>
        <p:nvSpPr>
          <p:cNvPr id="3" name="备注占位符 2"/>
          <p:cNvSpPr>
            <a:spLocks noGrp="1"/>
          </p:cNvSpPr>
          <p:nvPr>
            <p:ph type="body" idx="1"/>
          </p:nvPr>
        </p:nvSpPr>
        <p:spPr>
          <a:ln/>
        </p:spPr>
        <p:txBody>
          <a:bodyPr/>
          <a:lstStyle/>
          <a:p>
            <a:pPr>
              <a:defRPr/>
            </a:pPr>
            <a:endParaRPr lang="zh-CN" altLang="en-US" dirty="0"/>
          </a:p>
        </p:txBody>
      </p:sp>
      <p:sp>
        <p:nvSpPr>
          <p:cNvPr id="28675" name="灯片编号占位符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fld id="{7F2B5B79-4EAD-4001-A766-CFBC9D050320}" type="slidenum">
              <a:rPr lang="en-US" altLang="zh-CN" smtClean="0"/>
              <a:pPr eaLnBrk="1" hangingPunct="1">
                <a:buFont typeface="Arial" panose="020B0604020202020204" pitchFamily="34" charset="0"/>
                <a:buNone/>
              </a:pPr>
              <a:t>19</a:t>
            </a:fld>
            <a:endParaRPr lang="en-US" altLang="zh-CN"/>
          </a:p>
        </p:txBody>
      </p:sp>
    </p:spTree>
    <p:extLst>
      <p:ext uri="{BB962C8B-B14F-4D97-AF65-F5344CB8AC3E}">
        <p14:creationId xmlns:p14="http://schemas.microsoft.com/office/powerpoint/2010/main" val="594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02592D-F5DD-4611-98BF-45735EFC2636}" type="slidenum">
              <a:rPr lang="zh-CN" altLang="en-US" smtClean="0"/>
              <a:pPr/>
              <a:t>22</a:t>
            </a:fld>
            <a:endParaRPr lang="zh-CN" altLang="en-US"/>
          </a:p>
        </p:txBody>
      </p:sp>
    </p:spTree>
    <p:extLst>
      <p:ext uri="{BB962C8B-B14F-4D97-AF65-F5344CB8AC3E}">
        <p14:creationId xmlns:p14="http://schemas.microsoft.com/office/powerpoint/2010/main" val="2541722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noChangeArrowheads="1" noTextEdit="1"/>
          </p:cNvSpPr>
          <p:nvPr>
            <p:ph type="sldImg" idx="4294967295"/>
          </p:nvPr>
        </p:nvSpPr>
        <p:spPr>
          <a:ln/>
        </p:spPr>
      </p:sp>
      <p:sp>
        <p:nvSpPr>
          <p:cNvPr id="3" name="备注占位符 2"/>
          <p:cNvSpPr>
            <a:spLocks noGrp="1"/>
          </p:cNvSpPr>
          <p:nvPr>
            <p:ph type="body" idx="1"/>
          </p:nvPr>
        </p:nvSpPr>
        <p:spPr>
          <a:ln/>
        </p:spPr>
        <p:txBody>
          <a:bodyPr/>
          <a:lstStyle/>
          <a:p>
            <a:pPr>
              <a:defRPr/>
            </a:pPr>
            <a:endParaRPr lang="zh-CN" altLang="en-US" dirty="0"/>
          </a:p>
        </p:txBody>
      </p:sp>
      <p:sp>
        <p:nvSpPr>
          <p:cNvPr id="28675" name="灯片编号占位符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fld id="{7F2B5B79-4EAD-4001-A766-CFBC9D050320}" type="slidenum">
              <a:rPr lang="en-US" altLang="zh-CN" smtClean="0"/>
              <a:pPr eaLnBrk="1" hangingPunct="1">
                <a:buFont typeface="Arial" panose="020B0604020202020204" pitchFamily="34" charset="0"/>
                <a:buNone/>
              </a:pPr>
              <a:t>23</a:t>
            </a:fld>
            <a:endParaRPr lang="en-US" altLang="zh-CN"/>
          </a:p>
        </p:txBody>
      </p:sp>
    </p:spTree>
    <p:extLst>
      <p:ext uri="{BB962C8B-B14F-4D97-AF65-F5344CB8AC3E}">
        <p14:creationId xmlns:p14="http://schemas.microsoft.com/office/powerpoint/2010/main" val="1806619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noChangeArrowheads="1" noTextEdit="1"/>
          </p:cNvSpPr>
          <p:nvPr>
            <p:ph type="sldImg" idx="4294967295"/>
          </p:nvPr>
        </p:nvSpPr>
        <p:spPr>
          <a:ln/>
        </p:spPr>
      </p:sp>
      <p:sp>
        <p:nvSpPr>
          <p:cNvPr id="3" name="备注占位符 2"/>
          <p:cNvSpPr>
            <a:spLocks noGrp="1"/>
          </p:cNvSpPr>
          <p:nvPr>
            <p:ph type="body" idx="1"/>
          </p:nvPr>
        </p:nvSpPr>
        <p:spPr>
          <a:ln/>
        </p:spPr>
        <p:txBody>
          <a:bodyPr/>
          <a:lstStyle/>
          <a:p>
            <a:pPr>
              <a:defRPr/>
            </a:pPr>
            <a:endParaRPr lang="zh-CN" altLang="en-US" dirty="0"/>
          </a:p>
        </p:txBody>
      </p:sp>
      <p:sp>
        <p:nvSpPr>
          <p:cNvPr id="28675" name="灯片编号占位符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fld id="{7F2B5B79-4EAD-4001-A766-CFBC9D050320}" type="slidenum">
              <a:rPr lang="en-US" altLang="zh-CN" smtClean="0"/>
              <a:pPr eaLnBrk="1" hangingPunct="1">
                <a:buFont typeface="Arial" panose="020B0604020202020204" pitchFamily="34" charset="0"/>
                <a:buNone/>
              </a:pPr>
              <a:t>24</a:t>
            </a:fld>
            <a:endParaRPr lang="en-US" altLang="zh-CN"/>
          </a:p>
        </p:txBody>
      </p:sp>
    </p:spTree>
    <p:extLst>
      <p:ext uri="{BB962C8B-B14F-4D97-AF65-F5344CB8AC3E}">
        <p14:creationId xmlns:p14="http://schemas.microsoft.com/office/powerpoint/2010/main" val="1806619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E02592D-F5DD-4611-98BF-45735EFC2636}" type="slidenum">
              <a:rPr lang="zh-CN" altLang="en-US" smtClean="0"/>
              <a:pPr/>
              <a:t>25</a:t>
            </a:fld>
            <a:endParaRPr lang="zh-CN" altLang="en-US"/>
          </a:p>
        </p:txBody>
      </p:sp>
    </p:spTree>
    <p:extLst>
      <p:ext uri="{BB962C8B-B14F-4D97-AF65-F5344CB8AC3E}">
        <p14:creationId xmlns:p14="http://schemas.microsoft.com/office/powerpoint/2010/main" val="1463591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2019/6/17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2019/6/17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2019/6/17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日期占位符 2"/>
          <p:cNvSpPr>
            <a:spLocks noGrp="1"/>
          </p:cNvSpPr>
          <p:nvPr>
            <p:ph type="dt" sz="half" idx="10"/>
          </p:nvPr>
        </p:nvSpPr>
        <p:spPr/>
        <p:txBody>
          <a:bodyPr/>
          <a:lstStyle>
            <a:lvl1pPr>
              <a:defRPr/>
            </a:lvl1pPr>
          </a:lstStyle>
          <a:p>
            <a:pPr>
              <a:defRPr/>
            </a:pPr>
            <a:endParaRPr lang="en-US" altLang="zh-CN"/>
          </a:p>
        </p:txBody>
      </p:sp>
      <p:sp>
        <p:nvSpPr>
          <p:cNvPr id="4" name="页脚占位符 3"/>
          <p:cNvSpPr>
            <a:spLocks noGrp="1"/>
          </p:cNvSpPr>
          <p:nvPr>
            <p:ph type="ftr" sz="quarter" idx="11"/>
          </p:nvPr>
        </p:nvSpPr>
        <p:spPr/>
        <p:txBody>
          <a:bodyPr/>
          <a:lstStyle>
            <a:lvl1pPr>
              <a:defRPr/>
            </a:lvl1pPr>
          </a:lstStyle>
          <a:p>
            <a:pPr>
              <a:defRPr/>
            </a:pPr>
            <a:endParaRPr lang="en-US" altLang="zh-CN"/>
          </a:p>
        </p:txBody>
      </p:sp>
      <p:sp>
        <p:nvSpPr>
          <p:cNvPr id="5" name="灯片编号占位符 4"/>
          <p:cNvSpPr>
            <a:spLocks noGrp="1"/>
          </p:cNvSpPr>
          <p:nvPr>
            <p:ph type="sldNum" sz="quarter" idx="12"/>
          </p:nvPr>
        </p:nvSpPr>
        <p:spPr/>
        <p:txBody>
          <a:bodyPr/>
          <a:lstStyle>
            <a:lvl1pPr>
              <a:defRPr/>
            </a:lvl1pPr>
          </a:lstStyle>
          <a:p>
            <a:pPr>
              <a:defRPr/>
            </a:pPr>
            <a:fld id="{9D1E1E46-296E-48F4-A21B-37A24DD6D2D7}" type="slidenum">
              <a:rPr lang="en-US" altLang="zh-CN"/>
              <a:pPr>
                <a:defRPr/>
              </a:pPr>
              <a:t>‹#›</a:t>
            </a:fld>
            <a:endParaRPr lang="en-US" altLang="zh-CN"/>
          </a:p>
        </p:txBody>
      </p:sp>
    </p:spTree>
    <p:extLst>
      <p:ext uri="{BB962C8B-B14F-4D97-AF65-F5344CB8AC3E}">
        <p14:creationId xmlns:p14="http://schemas.microsoft.com/office/powerpoint/2010/main" val="3533333267"/>
      </p:ext>
    </p:extLst>
  </p:cSld>
  <p:clrMapOvr>
    <a:masterClrMapping/>
  </p:clrMapOvr>
  <p:transition>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2019/6/17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2019/6/17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2019/6/17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2019/6/17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2019/6/17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2019/6/17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2019/6/17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2019/6/17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2019/6/17</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33.jpeg"/><Relationship Id="rId4"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7.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35.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10.xml"/><Relationship Id="rId7" Type="http://schemas.openxmlformats.org/officeDocument/2006/relationships/image" Target="../media/image43.pn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notesSlide" Target="../notesSlides/notesSlide19.xml"/><Relationship Id="rId7"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chart" Target="../charts/char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73.png"/><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23.xml"/><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86.png"/><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6.xml"/><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 y="1340768"/>
            <a:ext cx="9070974" cy="1512168"/>
          </a:xfrm>
        </p:spPr>
        <p:txBody>
          <a:bodyPr>
            <a:noAutofit/>
          </a:bodyPr>
          <a:lstStyle/>
          <a:p>
            <a:pPr>
              <a:lnSpc>
                <a:spcPct val="80000"/>
              </a:lnSpc>
              <a:spcBef>
                <a:spcPct val="20000"/>
              </a:spcBef>
            </a:pPr>
            <a:br>
              <a:rPr lang="en-US" altLang="zh-CN" sz="3600" b="1" dirty="0">
                <a:solidFill>
                  <a:srgbClr val="002060"/>
                </a:solidFill>
                <a:latin typeface="+mn-lt"/>
                <a:ea typeface="+mn-ea"/>
                <a:cs typeface="+mn-ea"/>
                <a:sym typeface="+mn-lt"/>
              </a:rPr>
            </a:br>
            <a:br>
              <a:rPr lang="en-US" altLang="zh-CN" sz="2800" b="1" dirty="0">
                <a:latin typeface="+mn-lt"/>
                <a:ea typeface="+mn-ea"/>
                <a:cs typeface="+mn-ea"/>
                <a:sym typeface="+mn-lt"/>
              </a:rPr>
            </a:br>
            <a:r>
              <a:rPr lang="en-US" altLang="zh-CN" sz="2800" b="1" dirty="0">
                <a:latin typeface="+mn-lt"/>
                <a:ea typeface="+mn-ea"/>
                <a:cs typeface="+mn-ea"/>
                <a:sym typeface="+mn-lt"/>
              </a:rPr>
              <a:t>Coal mining subsidence and its effects on agricultural land-A UAV based investigation in eastern China</a:t>
            </a:r>
            <a:br>
              <a:rPr lang="zh-CN" altLang="en-US" sz="5400" b="1" dirty="0">
                <a:solidFill>
                  <a:srgbClr val="002060"/>
                </a:solidFill>
                <a:latin typeface="+mn-lt"/>
                <a:ea typeface="+mn-ea"/>
                <a:cs typeface="+mn-ea"/>
                <a:sym typeface="+mn-lt"/>
              </a:rPr>
            </a:br>
            <a:endParaRPr lang="zh-CN" altLang="en-US" sz="5400" b="1" dirty="0">
              <a:latin typeface="+mn-lt"/>
              <a:ea typeface="+mn-ea"/>
              <a:cs typeface="+mn-ea"/>
              <a:sym typeface="+mn-lt"/>
            </a:endParaRPr>
          </a:p>
        </p:txBody>
      </p:sp>
      <p:sp>
        <p:nvSpPr>
          <p:cNvPr id="9" name="圆角矩形 4"/>
          <p:cNvSpPr>
            <a:spLocks noChangeArrowheads="1"/>
          </p:cNvSpPr>
          <p:nvPr/>
        </p:nvSpPr>
        <p:spPr bwMode="auto">
          <a:xfrm>
            <a:off x="0" y="1145321"/>
            <a:ext cx="9070975" cy="96837"/>
          </a:xfrm>
          <a:prstGeom prst="roundRect">
            <a:avLst>
              <a:gd name="adj" fmla="val 16667"/>
            </a:avLst>
          </a:prstGeom>
          <a:solidFill>
            <a:srgbClr val="C00000"/>
          </a:solidFill>
          <a:ln w="25400">
            <a:solidFill>
              <a:srgbClr val="C00000"/>
            </a:solidFill>
            <a:round/>
            <a:headEnd/>
            <a:tailEnd/>
          </a:ln>
        </p:spPr>
        <p:txBody>
          <a:bodyPr anchor="ctr"/>
          <a:lstStyle/>
          <a:p>
            <a:pPr algn="ctr"/>
            <a:endParaRPr lang="zh-CN" altLang="en-US" b="1">
              <a:solidFill>
                <a:srgbClr val="FFFFFF"/>
              </a:solidFill>
              <a:cs typeface="+mn-ea"/>
              <a:sym typeface="+mn-lt"/>
            </a:endParaRPr>
          </a:p>
        </p:txBody>
      </p:sp>
      <p:sp>
        <p:nvSpPr>
          <p:cNvPr id="12" name="object 14"/>
          <p:cNvSpPr txBox="1"/>
          <p:nvPr/>
        </p:nvSpPr>
        <p:spPr>
          <a:xfrm>
            <a:off x="467544" y="3429000"/>
            <a:ext cx="8049570" cy="2761012"/>
          </a:xfrm>
          <a:prstGeom prst="rect">
            <a:avLst/>
          </a:prstGeom>
        </p:spPr>
        <p:txBody>
          <a:bodyPr vert="horz" wrap="square" lIns="0" tIns="116205" rIns="0" bIns="0" rtlCol="0">
            <a:spAutoFit/>
          </a:bodyPr>
          <a:lstStyle/>
          <a:p>
            <a:pPr marL="673100" algn="ctr">
              <a:lnSpc>
                <a:spcPct val="100000"/>
              </a:lnSpc>
              <a:spcBef>
                <a:spcPts val="915"/>
              </a:spcBef>
            </a:pPr>
            <a:r>
              <a:rPr lang="en-US" sz="2600" spc="-35" dirty="0">
                <a:cs typeface="+mn-ea"/>
                <a:sym typeface="+mn-lt"/>
              </a:rPr>
              <a:t>W</a:t>
            </a:r>
            <a:r>
              <a:rPr lang="en-US" altLang="zh-CN" sz="2600" spc="-35" dirty="0">
                <a:cs typeface="+mn-ea"/>
                <a:sym typeface="+mn-lt"/>
              </a:rPr>
              <a:t>u Xiao</a:t>
            </a:r>
            <a:r>
              <a:rPr lang="en-US" altLang="zh-CN" sz="2600" spc="-35" baseline="30000" dirty="0">
                <a:cs typeface="+mn-ea"/>
                <a:sym typeface="+mn-lt"/>
              </a:rPr>
              <a:t>1,2</a:t>
            </a:r>
            <a:r>
              <a:rPr sz="2600" spc="-55" dirty="0">
                <a:cs typeface="+mn-ea"/>
                <a:sym typeface="+mn-lt"/>
              </a:rPr>
              <a:t>,</a:t>
            </a:r>
            <a:r>
              <a:rPr sz="2600" spc="370" dirty="0">
                <a:cs typeface="+mn-ea"/>
                <a:sym typeface="+mn-lt"/>
              </a:rPr>
              <a:t> </a:t>
            </a:r>
            <a:r>
              <a:rPr lang="en-US" sz="2600" spc="-5" dirty="0" err="1">
                <a:cs typeface="+mn-ea"/>
                <a:sym typeface="+mn-lt"/>
              </a:rPr>
              <a:t>Z</a:t>
            </a:r>
            <a:r>
              <a:rPr lang="en-US" altLang="zh-CN" sz="2600" spc="-5" dirty="0" err="1">
                <a:cs typeface="+mn-ea"/>
                <a:sym typeface="+mn-lt"/>
              </a:rPr>
              <a:t>henqi</a:t>
            </a:r>
            <a:r>
              <a:rPr lang="en-US" altLang="zh-CN" sz="2600" spc="-5" dirty="0">
                <a:cs typeface="+mn-ea"/>
                <a:sym typeface="+mn-lt"/>
              </a:rPr>
              <a:t> Hu</a:t>
            </a:r>
            <a:r>
              <a:rPr lang="en-US" altLang="zh-CN" sz="2600" spc="-35" baseline="30000" dirty="0">
                <a:cs typeface="+mn-ea"/>
                <a:sym typeface="+mn-lt"/>
              </a:rPr>
              <a:t>2</a:t>
            </a:r>
            <a:r>
              <a:rPr lang="en-US" altLang="zh-CN" sz="2600" spc="-5" dirty="0">
                <a:cs typeface="+mn-ea"/>
                <a:sym typeface="+mn-lt"/>
              </a:rPr>
              <a:t>,</a:t>
            </a:r>
            <a:r>
              <a:rPr lang="zh-CN" altLang="en-US" sz="2600" spc="-5" dirty="0">
                <a:cs typeface="+mn-ea"/>
                <a:sym typeface="+mn-lt"/>
              </a:rPr>
              <a:t> </a:t>
            </a:r>
            <a:r>
              <a:rPr lang="en-US" sz="2600" spc="-5" dirty="0" err="1">
                <a:cs typeface="+mn-ea"/>
                <a:sym typeface="+mn-lt"/>
              </a:rPr>
              <a:t>Jiale</a:t>
            </a:r>
            <a:r>
              <a:rPr lang="en-US" sz="2600" spc="-5" dirty="0">
                <a:cs typeface="+mn-ea"/>
                <a:sym typeface="+mn-lt"/>
              </a:rPr>
              <a:t> Chen</a:t>
            </a:r>
            <a:r>
              <a:rPr lang="en-US" altLang="zh-CN" sz="2600" spc="-35" baseline="30000" dirty="0">
                <a:cs typeface="+mn-ea"/>
                <a:sym typeface="+mn-lt"/>
              </a:rPr>
              <a:t>2</a:t>
            </a:r>
            <a:endParaRPr lang="en-US" sz="2600" spc="-5" dirty="0">
              <a:cs typeface="+mn-ea"/>
              <a:sym typeface="+mn-lt"/>
            </a:endParaRPr>
          </a:p>
          <a:p>
            <a:pPr marL="673100">
              <a:lnSpc>
                <a:spcPct val="100000"/>
              </a:lnSpc>
              <a:spcBef>
                <a:spcPts val="915"/>
              </a:spcBef>
            </a:pPr>
            <a:endParaRPr lang="en-US" sz="2600" dirty="0">
              <a:cs typeface="+mn-ea"/>
              <a:sym typeface="+mn-lt"/>
            </a:endParaRPr>
          </a:p>
          <a:p>
            <a:pPr algn="ctr">
              <a:lnSpc>
                <a:spcPct val="80000"/>
              </a:lnSpc>
              <a:defRPr/>
            </a:pPr>
            <a:r>
              <a:rPr lang="en-US" altLang="zh-CN" sz="2000" b="1" i="1" dirty="0">
                <a:cs typeface="+mn-ea"/>
                <a:sym typeface="+mn-lt"/>
              </a:rPr>
              <a:t>1. Department of Land Management, Zhejiang University, Hangzhou, 310058, PR China </a:t>
            </a:r>
          </a:p>
          <a:p>
            <a:pPr algn="ctr">
              <a:lnSpc>
                <a:spcPct val="80000"/>
              </a:lnSpc>
              <a:defRPr/>
            </a:pPr>
            <a:r>
              <a:rPr lang="en-US" altLang="zh-CN" sz="2000" b="1" i="1" dirty="0">
                <a:cs typeface="+mn-ea"/>
                <a:sym typeface="+mn-lt"/>
              </a:rPr>
              <a:t>2.Institute of Land Reclamation &amp; Ecological Restoration, China University of Mining and Technology(Beijing), 100083, PR China </a:t>
            </a:r>
          </a:p>
          <a:p>
            <a:pPr algn="ctr">
              <a:lnSpc>
                <a:spcPct val="80000"/>
              </a:lnSpc>
              <a:defRPr/>
            </a:pPr>
            <a:endParaRPr lang="en-US" altLang="zh-CN" sz="2000" b="1" i="1" dirty="0">
              <a:cs typeface="+mn-ea"/>
              <a:sym typeface="+mn-lt"/>
            </a:endParaRPr>
          </a:p>
          <a:p>
            <a:pPr algn="ctr">
              <a:lnSpc>
                <a:spcPct val="80000"/>
              </a:lnSpc>
              <a:defRPr/>
            </a:pPr>
            <a:endParaRPr lang="en-US" altLang="zh-CN" sz="2000" b="1" i="1" dirty="0">
              <a:cs typeface="+mn-ea"/>
              <a:sym typeface="+mn-lt"/>
            </a:endParaRPr>
          </a:p>
          <a:p>
            <a:pPr algn="ctr">
              <a:lnSpc>
                <a:spcPct val="80000"/>
              </a:lnSpc>
              <a:defRPr/>
            </a:pPr>
            <a:r>
              <a:rPr lang="en-US" altLang="zh-CN" sz="2000" b="1" i="1" dirty="0">
                <a:cs typeface="+mn-ea"/>
                <a:sym typeface="+mn-lt"/>
              </a:rPr>
              <a:t>E-mail: xiaowuwx@126.com</a:t>
            </a:r>
            <a:endParaRPr sz="2200" dirty="0">
              <a:cs typeface="+mn-ea"/>
              <a:sym typeface="+mn-lt"/>
            </a:endParaRPr>
          </a:p>
        </p:txBody>
      </p:sp>
      <p:pic>
        <p:nvPicPr>
          <p:cNvPr id="6" name="Picture 3" descr="F:\复垦实验室\实验室当值文件\学校学院研究所Logo\研究所Logo.png">
            <a:extLst>
              <a:ext uri="{FF2B5EF4-FFF2-40B4-BE49-F238E27FC236}">
                <a16:creationId xmlns:a16="http://schemas.microsoft.com/office/drawing/2014/main" id="{25758D19-3EDC-4255-A070-F7AA6BE9AC4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70576" y="114463"/>
            <a:ext cx="183197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9F\Documents\WeChat Files\wxid_64rh0ytyp8jk12\FileStorage\File\2019-05\新校徽\校徽.png">
            <a:extLst>
              <a:ext uri="{FF2B5EF4-FFF2-40B4-BE49-F238E27FC236}">
                <a16:creationId xmlns:a16="http://schemas.microsoft.com/office/drawing/2014/main" id="{109FCB03-A4A7-41D3-87F7-38BC137D6E3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86739" y="25275"/>
            <a:ext cx="1223568" cy="1084042"/>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A43047D8-9762-4BC0-B140-EA16DB4E7F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1"/>
            <a:ext cx="2987824" cy="1092257"/>
          </a:xfrm>
          <a:prstGeom prst="rect">
            <a:avLst/>
          </a:prstGeom>
        </p:spPr>
      </p:pic>
    </p:spTree>
    <p:extLst>
      <p:ext uri="{BB962C8B-B14F-4D97-AF65-F5344CB8AC3E}">
        <p14:creationId xmlns:p14="http://schemas.microsoft.com/office/powerpoint/2010/main" val="1753987193"/>
      </p:ext>
    </p:extLst>
  </p:cSld>
  <p:clrMapOvr>
    <a:masterClrMapping/>
  </p:clrMapOvr>
  <p:transition advTm="25042">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F5417F2-7E1F-4A58-87C2-B871BE0F87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560" y="233149"/>
            <a:ext cx="8102206" cy="6593250"/>
          </a:xfrm>
          <a:prstGeom prst="rect">
            <a:avLst/>
          </a:prstGeom>
        </p:spPr>
      </p:pic>
    </p:spTree>
    <p:extLst>
      <p:ext uri="{BB962C8B-B14F-4D97-AF65-F5344CB8AC3E}">
        <p14:creationId xmlns:p14="http://schemas.microsoft.com/office/powerpoint/2010/main" val="3624241127"/>
      </p:ext>
    </p:extLst>
  </p:cSld>
  <p:clrMapOvr>
    <a:masterClrMapping/>
  </p:clrMapOvr>
  <p:transition advTm="35031">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0FCD28F-EAC2-4D23-A397-4A8A68BBAC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1560" y="188640"/>
            <a:ext cx="8136904" cy="6244321"/>
          </a:xfrm>
          <a:prstGeom prst="rect">
            <a:avLst/>
          </a:prstGeom>
        </p:spPr>
      </p:pic>
      <p:sp>
        <p:nvSpPr>
          <p:cNvPr id="2" name="矩形 1">
            <a:extLst>
              <a:ext uri="{FF2B5EF4-FFF2-40B4-BE49-F238E27FC236}">
                <a16:creationId xmlns:a16="http://schemas.microsoft.com/office/drawing/2014/main" id="{FDB8DD33-04E7-4E0C-A4C4-07918836F924}"/>
              </a:ext>
            </a:extLst>
          </p:cNvPr>
          <p:cNvSpPr/>
          <p:nvPr/>
        </p:nvSpPr>
        <p:spPr>
          <a:xfrm rot="20375569">
            <a:off x="4172228" y="1653434"/>
            <a:ext cx="1375610" cy="4562927"/>
          </a:xfrm>
          <a:prstGeom prst="rect">
            <a:avLst/>
          </a:prstGeom>
          <a:solidFill>
            <a:schemeClr val="accent1">
              <a:alpha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ustDataLst>
      <p:tags r:id="rId1"/>
    </p:custDataLst>
    <p:extLst>
      <p:ext uri="{BB962C8B-B14F-4D97-AF65-F5344CB8AC3E}">
        <p14:creationId xmlns:p14="http://schemas.microsoft.com/office/powerpoint/2010/main" val="1126639775"/>
      </p:ext>
    </p:extLst>
  </p:cSld>
  <p:clrMapOvr>
    <a:masterClrMapping/>
  </p:clrMapOvr>
  <p:transition advTm="4045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2"/>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zh-CN">
              <a:solidFill>
                <a:srgbClr val="000000"/>
              </a:solidFill>
              <a:latin typeface="+mn-lt"/>
              <a:ea typeface="+mn-ea"/>
              <a:cs typeface="+mn-ea"/>
              <a:sym typeface="+mn-lt"/>
            </a:endParaRPr>
          </a:p>
        </p:txBody>
      </p:sp>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659" y="219908"/>
            <a:ext cx="9144000" cy="635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bject 9"/>
          <p:cNvSpPr/>
          <p:nvPr/>
        </p:nvSpPr>
        <p:spPr>
          <a:xfrm>
            <a:off x="4539995" y="1103742"/>
            <a:ext cx="3415665" cy="2432685"/>
          </a:xfrm>
          <a:custGeom>
            <a:avLst/>
            <a:gdLst/>
            <a:ahLst/>
            <a:cxnLst/>
            <a:rect l="l" t="t" r="r" b="b"/>
            <a:pathLst>
              <a:path w="3415665" h="2432685">
                <a:moveTo>
                  <a:pt x="0" y="0"/>
                </a:moveTo>
                <a:lnTo>
                  <a:pt x="931418" y="83820"/>
                </a:lnTo>
                <a:lnTo>
                  <a:pt x="996641" y="87752"/>
                </a:lnTo>
                <a:lnTo>
                  <a:pt x="1048224" y="88994"/>
                </a:lnTo>
                <a:lnTo>
                  <a:pt x="1089622" y="88476"/>
                </a:lnTo>
                <a:lnTo>
                  <a:pt x="1124287" y="87131"/>
                </a:lnTo>
                <a:lnTo>
                  <a:pt x="1155673" y="85889"/>
                </a:lnTo>
                <a:lnTo>
                  <a:pt x="1187233" y="85682"/>
                </a:lnTo>
                <a:lnTo>
                  <a:pt x="1264692" y="92098"/>
                </a:lnTo>
                <a:lnTo>
                  <a:pt x="1317498" y="100584"/>
                </a:lnTo>
                <a:lnTo>
                  <a:pt x="1357487" y="108238"/>
                </a:lnTo>
                <a:lnTo>
                  <a:pt x="1400995" y="117272"/>
                </a:lnTo>
                <a:lnTo>
                  <a:pt x="1447473" y="127531"/>
                </a:lnTo>
                <a:lnTo>
                  <a:pt x="1496370" y="138860"/>
                </a:lnTo>
                <a:lnTo>
                  <a:pt x="1547134" y="151102"/>
                </a:lnTo>
                <a:lnTo>
                  <a:pt x="1599215" y="164102"/>
                </a:lnTo>
                <a:lnTo>
                  <a:pt x="1652063" y="177704"/>
                </a:lnTo>
                <a:lnTo>
                  <a:pt x="1705127" y="191754"/>
                </a:lnTo>
                <a:lnTo>
                  <a:pt x="1757855" y="206095"/>
                </a:lnTo>
                <a:lnTo>
                  <a:pt x="1809698" y="220573"/>
                </a:lnTo>
                <a:lnTo>
                  <a:pt x="1860105" y="235030"/>
                </a:lnTo>
                <a:lnTo>
                  <a:pt x="1908525" y="249313"/>
                </a:lnTo>
                <a:lnTo>
                  <a:pt x="1954407" y="263266"/>
                </a:lnTo>
                <a:lnTo>
                  <a:pt x="1997202" y="276733"/>
                </a:lnTo>
                <a:lnTo>
                  <a:pt x="2052138" y="294424"/>
                </a:lnTo>
                <a:lnTo>
                  <a:pt x="2102691" y="310926"/>
                </a:lnTo>
                <a:lnTo>
                  <a:pt x="2149842" y="326819"/>
                </a:lnTo>
                <a:lnTo>
                  <a:pt x="2194574" y="342681"/>
                </a:lnTo>
                <a:lnTo>
                  <a:pt x="2237866" y="359092"/>
                </a:lnTo>
                <a:lnTo>
                  <a:pt x="2280702" y="376631"/>
                </a:lnTo>
                <a:lnTo>
                  <a:pt x="2324062" y="395876"/>
                </a:lnTo>
                <a:lnTo>
                  <a:pt x="2368927" y="417408"/>
                </a:lnTo>
                <a:lnTo>
                  <a:pt x="2416280" y="441805"/>
                </a:lnTo>
                <a:lnTo>
                  <a:pt x="2467102" y="469646"/>
                </a:lnTo>
                <a:lnTo>
                  <a:pt x="2506243" y="491879"/>
                </a:lnTo>
                <a:lnTo>
                  <a:pt x="2547838" y="515886"/>
                </a:lnTo>
                <a:lnTo>
                  <a:pt x="2591381" y="541475"/>
                </a:lnTo>
                <a:lnTo>
                  <a:pt x="2636367" y="568454"/>
                </a:lnTo>
                <a:lnTo>
                  <a:pt x="2682291" y="596628"/>
                </a:lnTo>
                <a:lnTo>
                  <a:pt x="2728649" y="625807"/>
                </a:lnTo>
                <a:lnTo>
                  <a:pt x="2774934" y="655796"/>
                </a:lnTo>
                <a:lnTo>
                  <a:pt x="2820641" y="686403"/>
                </a:lnTo>
                <a:lnTo>
                  <a:pt x="2865267" y="717436"/>
                </a:lnTo>
                <a:lnTo>
                  <a:pt x="2908304" y="748701"/>
                </a:lnTo>
                <a:lnTo>
                  <a:pt x="2949249" y="780007"/>
                </a:lnTo>
                <a:lnTo>
                  <a:pt x="2987596" y="811159"/>
                </a:lnTo>
                <a:lnTo>
                  <a:pt x="3022840" y="841966"/>
                </a:lnTo>
                <a:lnTo>
                  <a:pt x="3054477" y="872236"/>
                </a:lnTo>
                <a:lnTo>
                  <a:pt x="3093416" y="914238"/>
                </a:lnTo>
                <a:lnTo>
                  <a:pt x="3127563" y="956399"/>
                </a:lnTo>
                <a:lnTo>
                  <a:pt x="3157499" y="998793"/>
                </a:lnTo>
                <a:lnTo>
                  <a:pt x="3183801" y="1041495"/>
                </a:lnTo>
                <a:lnTo>
                  <a:pt x="3207051" y="1084579"/>
                </a:lnTo>
                <a:lnTo>
                  <a:pt x="3227828" y="1128121"/>
                </a:lnTo>
                <a:lnTo>
                  <a:pt x="3246713" y="1172195"/>
                </a:lnTo>
                <a:lnTo>
                  <a:pt x="3264285" y="1216875"/>
                </a:lnTo>
                <a:lnTo>
                  <a:pt x="3281123" y="1262236"/>
                </a:lnTo>
                <a:lnTo>
                  <a:pt x="3297809" y="1308354"/>
                </a:lnTo>
                <a:lnTo>
                  <a:pt x="3313444" y="1354866"/>
                </a:lnTo>
                <a:lnTo>
                  <a:pt x="3326991" y="1401436"/>
                </a:lnTo>
                <a:lnTo>
                  <a:pt x="3338698" y="1448292"/>
                </a:lnTo>
                <a:lnTo>
                  <a:pt x="3348816" y="1495659"/>
                </a:lnTo>
                <a:lnTo>
                  <a:pt x="3357594" y="1543764"/>
                </a:lnTo>
                <a:lnTo>
                  <a:pt x="3365282" y="1592832"/>
                </a:lnTo>
                <a:lnTo>
                  <a:pt x="3372131" y="1643091"/>
                </a:lnTo>
                <a:lnTo>
                  <a:pt x="3378389" y="1694767"/>
                </a:lnTo>
                <a:lnTo>
                  <a:pt x="3384308" y="1748085"/>
                </a:lnTo>
                <a:lnTo>
                  <a:pt x="3390138" y="1803273"/>
                </a:lnTo>
                <a:lnTo>
                  <a:pt x="3394687" y="1850783"/>
                </a:lnTo>
                <a:lnTo>
                  <a:pt x="3398597" y="1899574"/>
                </a:lnTo>
                <a:lnTo>
                  <a:pt x="3401925" y="1949529"/>
                </a:lnTo>
                <a:lnTo>
                  <a:pt x="3404728" y="2000532"/>
                </a:lnTo>
                <a:lnTo>
                  <a:pt x="3407066" y="2052466"/>
                </a:lnTo>
                <a:lnTo>
                  <a:pt x="3408997" y="2105215"/>
                </a:lnTo>
                <a:lnTo>
                  <a:pt x="3410578" y="2158663"/>
                </a:lnTo>
                <a:lnTo>
                  <a:pt x="3411869" y="2212692"/>
                </a:lnTo>
                <a:lnTo>
                  <a:pt x="3412926" y="2267188"/>
                </a:lnTo>
                <a:lnTo>
                  <a:pt x="3413809" y="2322032"/>
                </a:lnTo>
                <a:lnTo>
                  <a:pt x="3414575" y="2377110"/>
                </a:lnTo>
                <a:lnTo>
                  <a:pt x="3415284" y="2432304"/>
                </a:lnTo>
              </a:path>
            </a:pathLst>
          </a:custGeom>
          <a:ln w="28575">
            <a:solidFill>
              <a:srgbClr val="FFFF00"/>
            </a:solidFill>
            <a:prstDash val="dash"/>
          </a:ln>
        </p:spPr>
        <p:txBody>
          <a:bodyPr wrap="square" lIns="0" tIns="0" rIns="0" bIns="0" rtlCol="0"/>
          <a:lstStyle/>
          <a:p>
            <a:endParaRPr>
              <a:cs typeface="+mn-ea"/>
              <a:sym typeface="+mn-lt"/>
            </a:endParaRPr>
          </a:p>
        </p:txBody>
      </p:sp>
      <p:sp>
        <p:nvSpPr>
          <p:cNvPr id="11" name="object 10"/>
          <p:cNvSpPr/>
          <p:nvPr/>
        </p:nvSpPr>
        <p:spPr>
          <a:xfrm>
            <a:off x="4582668" y="709026"/>
            <a:ext cx="3747135" cy="2743200"/>
          </a:xfrm>
          <a:custGeom>
            <a:avLst/>
            <a:gdLst/>
            <a:ahLst/>
            <a:cxnLst/>
            <a:rect l="l" t="t" r="r" b="b"/>
            <a:pathLst>
              <a:path w="3747134" h="2743200">
                <a:moveTo>
                  <a:pt x="0" y="0"/>
                </a:moveTo>
                <a:lnTo>
                  <a:pt x="57916" y="5572"/>
                </a:lnTo>
                <a:lnTo>
                  <a:pt x="115787" y="11143"/>
                </a:lnTo>
                <a:lnTo>
                  <a:pt x="173567" y="16714"/>
                </a:lnTo>
                <a:lnTo>
                  <a:pt x="231209" y="22284"/>
                </a:lnTo>
                <a:lnTo>
                  <a:pt x="288668" y="27852"/>
                </a:lnTo>
                <a:lnTo>
                  <a:pt x="345896" y="33418"/>
                </a:lnTo>
                <a:lnTo>
                  <a:pt x="402849" y="38982"/>
                </a:lnTo>
                <a:lnTo>
                  <a:pt x="459480" y="44543"/>
                </a:lnTo>
                <a:lnTo>
                  <a:pt x="515742" y="50101"/>
                </a:lnTo>
                <a:lnTo>
                  <a:pt x="571590" y="55655"/>
                </a:lnTo>
                <a:lnTo>
                  <a:pt x="626978" y="61205"/>
                </a:lnTo>
                <a:lnTo>
                  <a:pt x="681859" y="66751"/>
                </a:lnTo>
                <a:lnTo>
                  <a:pt x="736188" y="72292"/>
                </a:lnTo>
                <a:lnTo>
                  <a:pt x="789918" y="77828"/>
                </a:lnTo>
                <a:lnTo>
                  <a:pt x="843003" y="83359"/>
                </a:lnTo>
                <a:lnTo>
                  <a:pt x="895397" y="88884"/>
                </a:lnTo>
                <a:lnTo>
                  <a:pt x="947054" y="94402"/>
                </a:lnTo>
                <a:lnTo>
                  <a:pt x="997928" y="99913"/>
                </a:lnTo>
                <a:lnTo>
                  <a:pt x="1047973" y="105418"/>
                </a:lnTo>
                <a:lnTo>
                  <a:pt x="1097142" y="110915"/>
                </a:lnTo>
                <a:lnTo>
                  <a:pt x="1145389" y="116404"/>
                </a:lnTo>
                <a:lnTo>
                  <a:pt x="1192669" y="121885"/>
                </a:lnTo>
                <a:lnTo>
                  <a:pt x="1238936" y="127357"/>
                </a:lnTo>
                <a:lnTo>
                  <a:pt x="1284142" y="132820"/>
                </a:lnTo>
                <a:lnTo>
                  <a:pt x="1328243" y="138273"/>
                </a:lnTo>
                <a:lnTo>
                  <a:pt x="1371191" y="143717"/>
                </a:lnTo>
                <a:lnTo>
                  <a:pt x="1412941" y="149150"/>
                </a:lnTo>
                <a:lnTo>
                  <a:pt x="1453447" y="154573"/>
                </a:lnTo>
                <a:lnTo>
                  <a:pt x="1492662" y="159984"/>
                </a:lnTo>
                <a:lnTo>
                  <a:pt x="1530541" y="165384"/>
                </a:lnTo>
                <a:lnTo>
                  <a:pt x="1602105" y="176149"/>
                </a:lnTo>
                <a:lnTo>
                  <a:pt x="1680420" y="188888"/>
                </a:lnTo>
                <a:lnTo>
                  <a:pt x="1747396" y="200772"/>
                </a:lnTo>
                <a:lnTo>
                  <a:pt x="1804649" y="212042"/>
                </a:lnTo>
                <a:lnTo>
                  <a:pt x="1853791" y="222939"/>
                </a:lnTo>
                <a:lnTo>
                  <a:pt x="1896440" y="233703"/>
                </a:lnTo>
                <a:lnTo>
                  <a:pt x="1934208" y="244575"/>
                </a:lnTo>
                <a:lnTo>
                  <a:pt x="2001566" y="267604"/>
                </a:lnTo>
                <a:lnTo>
                  <a:pt x="2068784" y="293954"/>
                </a:lnTo>
                <a:lnTo>
                  <a:pt x="2106377" y="308975"/>
                </a:lnTo>
                <a:lnTo>
                  <a:pt x="2148780" y="325549"/>
                </a:lnTo>
                <a:lnTo>
                  <a:pt x="2197607" y="343915"/>
                </a:lnTo>
                <a:lnTo>
                  <a:pt x="2238748" y="359006"/>
                </a:lnTo>
                <a:lnTo>
                  <a:pt x="2281598" y="374653"/>
                </a:lnTo>
                <a:lnTo>
                  <a:pt x="2325923" y="390860"/>
                </a:lnTo>
                <a:lnTo>
                  <a:pt x="2371487" y="407634"/>
                </a:lnTo>
                <a:lnTo>
                  <a:pt x="2418053" y="424978"/>
                </a:lnTo>
                <a:lnTo>
                  <a:pt x="2465386" y="442898"/>
                </a:lnTo>
                <a:lnTo>
                  <a:pt x="2513251" y="461400"/>
                </a:lnTo>
                <a:lnTo>
                  <a:pt x="2561412" y="480487"/>
                </a:lnTo>
                <a:lnTo>
                  <a:pt x="2609632" y="500164"/>
                </a:lnTo>
                <a:lnTo>
                  <a:pt x="2657676" y="520438"/>
                </a:lnTo>
                <a:lnTo>
                  <a:pt x="2705309" y="541312"/>
                </a:lnTo>
                <a:lnTo>
                  <a:pt x="2752294" y="562792"/>
                </a:lnTo>
                <a:lnTo>
                  <a:pt x="2798397" y="584882"/>
                </a:lnTo>
                <a:lnTo>
                  <a:pt x="2843380" y="607588"/>
                </a:lnTo>
                <a:lnTo>
                  <a:pt x="2887009" y="630915"/>
                </a:lnTo>
                <a:lnTo>
                  <a:pt x="2929047" y="654867"/>
                </a:lnTo>
                <a:lnTo>
                  <a:pt x="2969260" y="679450"/>
                </a:lnTo>
                <a:lnTo>
                  <a:pt x="3013580" y="707738"/>
                </a:lnTo>
                <a:lnTo>
                  <a:pt x="3057503" y="736213"/>
                </a:lnTo>
                <a:lnTo>
                  <a:pt x="3100893" y="765023"/>
                </a:lnTo>
                <a:lnTo>
                  <a:pt x="3143617" y="794319"/>
                </a:lnTo>
                <a:lnTo>
                  <a:pt x="3185540" y="824248"/>
                </a:lnTo>
                <a:lnTo>
                  <a:pt x="3226529" y="854961"/>
                </a:lnTo>
                <a:lnTo>
                  <a:pt x="3266449" y="886607"/>
                </a:lnTo>
                <a:lnTo>
                  <a:pt x="3305165" y="919335"/>
                </a:lnTo>
                <a:lnTo>
                  <a:pt x="3342545" y="953294"/>
                </a:lnTo>
                <a:lnTo>
                  <a:pt x="3378453" y="988633"/>
                </a:lnTo>
                <a:lnTo>
                  <a:pt x="3412757" y="1025502"/>
                </a:lnTo>
                <a:lnTo>
                  <a:pt x="3445321" y="1064050"/>
                </a:lnTo>
                <a:lnTo>
                  <a:pt x="3476011" y="1104426"/>
                </a:lnTo>
                <a:lnTo>
                  <a:pt x="3504694" y="1146780"/>
                </a:lnTo>
                <a:lnTo>
                  <a:pt x="3531235" y="1191260"/>
                </a:lnTo>
                <a:lnTo>
                  <a:pt x="3551654" y="1230498"/>
                </a:lnTo>
                <a:lnTo>
                  <a:pt x="3570549" y="1272095"/>
                </a:lnTo>
                <a:lnTo>
                  <a:pt x="3588003" y="1315791"/>
                </a:lnTo>
                <a:lnTo>
                  <a:pt x="3604097" y="1361327"/>
                </a:lnTo>
                <a:lnTo>
                  <a:pt x="3618913" y="1408444"/>
                </a:lnTo>
                <a:lnTo>
                  <a:pt x="3632533" y="1456882"/>
                </a:lnTo>
                <a:lnTo>
                  <a:pt x="3645041" y="1506383"/>
                </a:lnTo>
                <a:lnTo>
                  <a:pt x="3656517" y="1556686"/>
                </a:lnTo>
                <a:lnTo>
                  <a:pt x="3667045" y="1607534"/>
                </a:lnTo>
                <a:lnTo>
                  <a:pt x="3676706" y="1658666"/>
                </a:lnTo>
                <a:lnTo>
                  <a:pt x="3685583" y="1709823"/>
                </a:lnTo>
                <a:lnTo>
                  <a:pt x="3693757" y="1760746"/>
                </a:lnTo>
                <a:lnTo>
                  <a:pt x="3701311" y="1811177"/>
                </a:lnTo>
                <a:lnTo>
                  <a:pt x="3708327" y="1860855"/>
                </a:lnTo>
                <a:lnTo>
                  <a:pt x="3714888" y="1909521"/>
                </a:lnTo>
                <a:lnTo>
                  <a:pt x="3721075" y="1956917"/>
                </a:lnTo>
                <a:lnTo>
                  <a:pt x="3726970" y="2002782"/>
                </a:lnTo>
                <a:lnTo>
                  <a:pt x="3732656" y="2046859"/>
                </a:lnTo>
                <a:lnTo>
                  <a:pt x="3746801" y="2264800"/>
                </a:lnTo>
                <a:lnTo>
                  <a:pt x="3745230" y="2492041"/>
                </a:lnTo>
                <a:lnTo>
                  <a:pt x="3737371" y="2670776"/>
                </a:lnTo>
                <a:lnTo>
                  <a:pt x="3732656" y="2743200"/>
                </a:lnTo>
              </a:path>
            </a:pathLst>
          </a:custGeom>
          <a:ln w="28575">
            <a:solidFill>
              <a:srgbClr val="00B050"/>
            </a:solidFill>
            <a:prstDash val="dash"/>
          </a:ln>
        </p:spPr>
        <p:txBody>
          <a:bodyPr wrap="square" lIns="0" tIns="0" rIns="0" bIns="0" rtlCol="0"/>
          <a:lstStyle/>
          <a:p>
            <a:endParaRPr>
              <a:cs typeface="+mn-ea"/>
              <a:sym typeface="+mn-lt"/>
            </a:endParaRPr>
          </a:p>
        </p:txBody>
      </p:sp>
      <p:sp>
        <p:nvSpPr>
          <p:cNvPr id="12" name="object 11"/>
          <p:cNvSpPr/>
          <p:nvPr/>
        </p:nvSpPr>
        <p:spPr>
          <a:xfrm>
            <a:off x="4655820" y="548680"/>
            <a:ext cx="4043680" cy="2902086"/>
          </a:xfrm>
          <a:custGeom>
            <a:avLst/>
            <a:gdLst/>
            <a:ahLst/>
            <a:cxnLst/>
            <a:rect l="l" t="t" r="r" b="b"/>
            <a:pathLst>
              <a:path w="4066540" h="2936875">
                <a:moveTo>
                  <a:pt x="0" y="0"/>
                </a:moveTo>
                <a:lnTo>
                  <a:pt x="56152" y="1487"/>
                </a:lnTo>
                <a:lnTo>
                  <a:pt x="112286" y="2983"/>
                </a:lnTo>
                <a:lnTo>
                  <a:pt x="168381" y="4493"/>
                </a:lnTo>
                <a:lnTo>
                  <a:pt x="224419" y="6027"/>
                </a:lnTo>
                <a:lnTo>
                  <a:pt x="280380" y="7592"/>
                </a:lnTo>
                <a:lnTo>
                  <a:pt x="336244" y="9196"/>
                </a:lnTo>
                <a:lnTo>
                  <a:pt x="391993" y="10846"/>
                </a:lnTo>
                <a:lnTo>
                  <a:pt x="447607" y="12551"/>
                </a:lnTo>
                <a:lnTo>
                  <a:pt x="503066" y="14319"/>
                </a:lnTo>
                <a:lnTo>
                  <a:pt x="558351" y="16157"/>
                </a:lnTo>
                <a:lnTo>
                  <a:pt x="613442" y="18073"/>
                </a:lnTo>
                <a:lnTo>
                  <a:pt x="668322" y="20076"/>
                </a:lnTo>
                <a:lnTo>
                  <a:pt x="722969" y="22172"/>
                </a:lnTo>
                <a:lnTo>
                  <a:pt x="777365" y="24371"/>
                </a:lnTo>
                <a:lnTo>
                  <a:pt x="831490" y="26679"/>
                </a:lnTo>
                <a:lnTo>
                  <a:pt x="885325" y="29105"/>
                </a:lnTo>
                <a:lnTo>
                  <a:pt x="938851" y="31656"/>
                </a:lnTo>
                <a:lnTo>
                  <a:pt x="992047" y="34341"/>
                </a:lnTo>
                <a:lnTo>
                  <a:pt x="1044896" y="37166"/>
                </a:lnTo>
                <a:lnTo>
                  <a:pt x="1097377" y="40141"/>
                </a:lnTo>
                <a:lnTo>
                  <a:pt x="1149471" y="43273"/>
                </a:lnTo>
                <a:lnTo>
                  <a:pt x="1201158" y="46570"/>
                </a:lnTo>
                <a:lnTo>
                  <a:pt x="1252420" y="50040"/>
                </a:lnTo>
                <a:lnTo>
                  <a:pt x="1303237" y="53690"/>
                </a:lnTo>
                <a:lnTo>
                  <a:pt x="1353590" y="57528"/>
                </a:lnTo>
                <a:lnTo>
                  <a:pt x="1403458" y="61563"/>
                </a:lnTo>
                <a:lnTo>
                  <a:pt x="1452824" y="65803"/>
                </a:lnTo>
                <a:lnTo>
                  <a:pt x="1501667" y="70254"/>
                </a:lnTo>
                <a:lnTo>
                  <a:pt x="1549968" y="74925"/>
                </a:lnTo>
                <a:lnTo>
                  <a:pt x="1597707" y="79824"/>
                </a:lnTo>
                <a:lnTo>
                  <a:pt x="1644866" y="84959"/>
                </a:lnTo>
                <a:lnTo>
                  <a:pt x="1691425" y="90337"/>
                </a:lnTo>
                <a:lnTo>
                  <a:pt x="1737365" y="95967"/>
                </a:lnTo>
                <a:lnTo>
                  <a:pt x="1782666" y="101856"/>
                </a:lnTo>
                <a:lnTo>
                  <a:pt x="1827309" y="108013"/>
                </a:lnTo>
                <a:lnTo>
                  <a:pt x="1871274" y="114444"/>
                </a:lnTo>
                <a:lnTo>
                  <a:pt x="1914542" y="121158"/>
                </a:lnTo>
                <a:lnTo>
                  <a:pt x="1957094" y="128164"/>
                </a:lnTo>
                <a:lnTo>
                  <a:pt x="1998911" y="135467"/>
                </a:lnTo>
                <a:lnTo>
                  <a:pt x="2039972" y="143078"/>
                </a:lnTo>
                <a:lnTo>
                  <a:pt x="2080259" y="151002"/>
                </a:lnTo>
                <a:lnTo>
                  <a:pt x="2142242" y="164013"/>
                </a:lnTo>
                <a:lnTo>
                  <a:pt x="2202416" y="177546"/>
                </a:lnTo>
                <a:lnTo>
                  <a:pt x="2260846" y="191604"/>
                </a:lnTo>
                <a:lnTo>
                  <a:pt x="2317595" y="206187"/>
                </a:lnTo>
                <a:lnTo>
                  <a:pt x="2372728" y="221299"/>
                </a:lnTo>
                <a:lnTo>
                  <a:pt x="2426309" y="236938"/>
                </a:lnTo>
                <a:lnTo>
                  <a:pt x="2478403" y="253108"/>
                </a:lnTo>
                <a:lnTo>
                  <a:pt x="2529075" y="269809"/>
                </a:lnTo>
                <a:lnTo>
                  <a:pt x="2578388" y="287042"/>
                </a:lnTo>
                <a:lnTo>
                  <a:pt x="2626407" y="304810"/>
                </a:lnTo>
                <a:lnTo>
                  <a:pt x="2673197" y="323113"/>
                </a:lnTo>
                <a:lnTo>
                  <a:pt x="2718821" y="341953"/>
                </a:lnTo>
                <a:lnTo>
                  <a:pt x="2763345" y="361330"/>
                </a:lnTo>
                <a:lnTo>
                  <a:pt x="2806832" y="381247"/>
                </a:lnTo>
                <a:lnTo>
                  <a:pt x="2849347" y="401705"/>
                </a:lnTo>
                <a:lnTo>
                  <a:pt x="2890954" y="422705"/>
                </a:lnTo>
                <a:lnTo>
                  <a:pt x="2931718" y="444248"/>
                </a:lnTo>
                <a:lnTo>
                  <a:pt x="2971703" y="466336"/>
                </a:lnTo>
                <a:lnTo>
                  <a:pt x="3010973" y="488970"/>
                </a:lnTo>
                <a:lnTo>
                  <a:pt x="3049593" y="512152"/>
                </a:lnTo>
                <a:lnTo>
                  <a:pt x="3087628" y="535882"/>
                </a:lnTo>
                <a:lnTo>
                  <a:pt x="3125140" y="560163"/>
                </a:lnTo>
                <a:lnTo>
                  <a:pt x="3162196" y="584995"/>
                </a:lnTo>
                <a:lnTo>
                  <a:pt x="3198860" y="610379"/>
                </a:lnTo>
                <a:lnTo>
                  <a:pt x="3235194" y="636318"/>
                </a:lnTo>
                <a:lnTo>
                  <a:pt x="3271265" y="662813"/>
                </a:lnTo>
                <a:lnTo>
                  <a:pt x="3311502" y="693314"/>
                </a:lnTo>
                <a:lnTo>
                  <a:pt x="3350867" y="724280"/>
                </a:lnTo>
                <a:lnTo>
                  <a:pt x="3389347" y="755746"/>
                </a:lnTo>
                <a:lnTo>
                  <a:pt x="3426926" y="787746"/>
                </a:lnTo>
                <a:lnTo>
                  <a:pt x="3463590" y="820315"/>
                </a:lnTo>
                <a:lnTo>
                  <a:pt x="3499325" y="853489"/>
                </a:lnTo>
                <a:lnTo>
                  <a:pt x="3534117" y="887303"/>
                </a:lnTo>
                <a:lnTo>
                  <a:pt x="3567951" y="921791"/>
                </a:lnTo>
                <a:lnTo>
                  <a:pt x="3600812" y="956990"/>
                </a:lnTo>
                <a:lnTo>
                  <a:pt x="3632687" y="992933"/>
                </a:lnTo>
                <a:lnTo>
                  <a:pt x="3663561" y="1029656"/>
                </a:lnTo>
                <a:lnTo>
                  <a:pt x="3693419" y="1067194"/>
                </a:lnTo>
                <a:lnTo>
                  <a:pt x="3722248" y="1105583"/>
                </a:lnTo>
                <a:lnTo>
                  <a:pt x="3750031" y="1144856"/>
                </a:lnTo>
                <a:lnTo>
                  <a:pt x="3776757" y="1185050"/>
                </a:lnTo>
                <a:lnTo>
                  <a:pt x="3802409" y="1226199"/>
                </a:lnTo>
                <a:lnTo>
                  <a:pt x="3826973" y="1268339"/>
                </a:lnTo>
                <a:lnTo>
                  <a:pt x="3850436" y="1311504"/>
                </a:lnTo>
                <a:lnTo>
                  <a:pt x="3872782" y="1355729"/>
                </a:lnTo>
                <a:lnTo>
                  <a:pt x="3893998" y="1401050"/>
                </a:lnTo>
                <a:lnTo>
                  <a:pt x="3914068" y="1447502"/>
                </a:lnTo>
                <a:lnTo>
                  <a:pt x="3932979" y="1495120"/>
                </a:lnTo>
                <a:lnTo>
                  <a:pt x="3950715" y="1543939"/>
                </a:lnTo>
                <a:lnTo>
                  <a:pt x="3964260" y="1585026"/>
                </a:lnTo>
                <a:lnTo>
                  <a:pt x="3976751" y="1627057"/>
                </a:lnTo>
                <a:lnTo>
                  <a:pt x="3988229" y="1669997"/>
                </a:lnTo>
                <a:lnTo>
                  <a:pt x="3998733" y="1713811"/>
                </a:lnTo>
                <a:lnTo>
                  <a:pt x="4008301" y="1758464"/>
                </a:lnTo>
                <a:lnTo>
                  <a:pt x="4016972" y="1803921"/>
                </a:lnTo>
                <a:lnTo>
                  <a:pt x="4024786" y="1850147"/>
                </a:lnTo>
                <a:lnTo>
                  <a:pt x="4031781" y="1897108"/>
                </a:lnTo>
                <a:lnTo>
                  <a:pt x="4037997" y="1944768"/>
                </a:lnTo>
                <a:lnTo>
                  <a:pt x="4043472" y="1993093"/>
                </a:lnTo>
                <a:lnTo>
                  <a:pt x="4048245" y="2042047"/>
                </a:lnTo>
                <a:lnTo>
                  <a:pt x="4052356" y="2091595"/>
                </a:lnTo>
                <a:lnTo>
                  <a:pt x="4055843" y="2141704"/>
                </a:lnTo>
                <a:lnTo>
                  <a:pt x="4058745" y="2192337"/>
                </a:lnTo>
                <a:lnTo>
                  <a:pt x="4061101" y="2243460"/>
                </a:lnTo>
                <a:lnTo>
                  <a:pt x="4062951" y="2295038"/>
                </a:lnTo>
                <a:lnTo>
                  <a:pt x="4064333" y="2347036"/>
                </a:lnTo>
                <a:lnTo>
                  <a:pt x="4065286" y="2399419"/>
                </a:lnTo>
                <a:lnTo>
                  <a:pt x="4065849" y="2452152"/>
                </a:lnTo>
                <a:lnTo>
                  <a:pt x="4066061" y="2505201"/>
                </a:lnTo>
                <a:lnTo>
                  <a:pt x="4065962" y="2558530"/>
                </a:lnTo>
                <a:lnTo>
                  <a:pt x="4065590" y="2612104"/>
                </a:lnTo>
                <a:lnTo>
                  <a:pt x="4064984" y="2665889"/>
                </a:lnTo>
                <a:lnTo>
                  <a:pt x="4064182" y="2719849"/>
                </a:lnTo>
                <a:lnTo>
                  <a:pt x="4063225" y="2773950"/>
                </a:lnTo>
                <a:lnTo>
                  <a:pt x="4062151" y="2828157"/>
                </a:lnTo>
                <a:lnTo>
                  <a:pt x="4060999" y="2882434"/>
                </a:lnTo>
                <a:lnTo>
                  <a:pt x="4059808" y="2936748"/>
                </a:lnTo>
              </a:path>
            </a:pathLst>
          </a:custGeom>
          <a:ln w="28575">
            <a:solidFill>
              <a:schemeClr val="accent6">
                <a:lumMod val="75000"/>
              </a:schemeClr>
            </a:solidFill>
            <a:prstDash val="dash"/>
          </a:ln>
        </p:spPr>
        <p:txBody>
          <a:bodyPr wrap="square" lIns="0" tIns="0" rIns="0" bIns="0" rtlCol="0"/>
          <a:lstStyle/>
          <a:p>
            <a:endParaRPr>
              <a:cs typeface="+mn-ea"/>
              <a:sym typeface="+mn-lt"/>
            </a:endParaRPr>
          </a:p>
        </p:txBody>
      </p:sp>
      <p:sp>
        <p:nvSpPr>
          <p:cNvPr id="2" name="矩形 1"/>
          <p:cNvSpPr/>
          <p:nvPr/>
        </p:nvSpPr>
        <p:spPr>
          <a:xfrm>
            <a:off x="2306" y="6021288"/>
            <a:ext cx="6369894" cy="80808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cs typeface="+mn-ea"/>
                <a:sym typeface="+mn-lt"/>
              </a:rPr>
              <a:t>1</a:t>
            </a:r>
            <a:r>
              <a:rPr lang="zh-CN" altLang="en-US" sz="2000" dirty="0">
                <a:solidFill>
                  <a:schemeClr val="tx1"/>
                </a:solidFill>
                <a:cs typeface="+mn-ea"/>
                <a:sym typeface="+mn-lt"/>
              </a:rPr>
              <a:t>、</a:t>
            </a:r>
            <a:r>
              <a:rPr lang="en-US" altLang="zh-CN" sz="2000" dirty="0">
                <a:solidFill>
                  <a:schemeClr val="tx1"/>
                </a:solidFill>
                <a:cs typeface="+mn-ea"/>
                <a:sym typeface="+mn-lt"/>
              </a:rPr>
              <a:t>Ecological environment monitoring</a:t>
            </a:r>
          </a:p>
          <a:p>
            <a:pPr algn="ctr"/>
            <a:r>
              <a:rPr lang="en-US" altLang="zh-CN" sz="2000" dirty="0">
                <a:solidFill>
                  <a:schemeClr val="tx1"/>
                </a:solidFill>
                <a:cs typeface="+mn-ea"/>
                <a:sym typeface="+mn-lt"/>
              </a:rPr>
              <a:t>2</a:t>
            </a:r>
            <a:r>
              <a:rPr lang="zh-CN" altLang="en-US" sz="2000" dirty="0">
                <a:solidFill>
                  <a:schemeClr val="tx1"/>
                </a:solidFill>
                <a:cs typeface="+mn-ea"/>
                <a:sym typeface="+mn-lt"/>
              </a:rPr>
              <a:t>、</a:t>
            </a:r>
            <a:r>
              <a:rPr lang="en-US" altLang="zh-CN" sz="2000" dirty="0">
                <a:solidFill>
                  <a:schemeClr val="tx1"/>
                </a:solidFill>
                <a:cs typeface="+mn-ea"/>
                <a:sym typeface="+mn-lt"/>
              </a:rPr>
              <a:t>Identify the extent of damage to cultivated land</a:t>
            </a:r>
            <a:endParaRPr lang="zh-CN" altLang="en-US" sz="2000" dirty="0">
              <a:cs typeface="+mn-ea"/>
              <a:sym typeface="+mn-lt"/>
            </a:endParaRPr>
          </a:p>
        </p:txBody>
      </p:sp>
      <p:sp>
        <p:nvSpPr>
          <p:cNvPr id="3" name="任意多边形 2"/>
          <p:cNvSpPr/>
          <p:nvPr/>
        </p:nvSpPr>
        <p:spPr>
          <a:xfrm>
            <a:off x="4556341" y="1628800"/>
            <a:ext cx="3049561" cy="2202702"/>
          </a:xfrm>
          <a:custGeom>
            <a:avLst/>
            <a:gdLst>
              <a:gd name="connsiteX0" fmla="*/ 29061 w 3049561"/>
              <a:gd name="connsiteY0" fmla="*/ 21477 h 2202702"/>
              <a:gd name="connsiteX1" fmla="*/ 76686 w 3049561"/>
              <a:gd name="connsiteY1" fmla="*/ 2427 h 2202702"/>
              <a:gd name="connsiteX2" fmla="*/ 686286 w 3049561"/>
              <a:gd name="connsiteY2" fmla="*/ 2427 h 2202702"/>
              <a:gd name="connsiteX3" fmla="*/ 1029186 w 3049561"/>
              <a:gd name="connsiteY3" fmla="*/ 11952 h 2202702"/>
              <a:gd name="connsiteX4" fmla="*/ 1410186 w 3049561"/>
              <a:gd name="connsiteY4" fmla="*/ 126252 h 2202702"/>
              <a:gd name="connsiteX5" fmla="*/ 1762611 w 3049561"/>
              <a:gd name="connsiteY5" fmla="*/ 269127 h 2202702"/>
              <a:gd name="connsiteX6" fmla="*/ 2181711 w 3049561"/>
              <a:gd name="connsiteY6" fmla="*/ 469152 h 2202702"/>
              <a:gd name="connsiteX7" fmla="*/ 2629386 w 3049561"/>
              <a:gd name="connsiteY7" fmla="*/ 726327 h 2202702"/>
              <a:gd name="connsiteX8" fmla="*/ 2819886 w 3049561"/>
              <a:gd name="connsiteY8" fmla="*/ 907302 h 2202702"/>
              <a:gd name="connsiteX9" fmla="*/ 2962761 w 3049561"/>
              <a:gd name="connsiteY9" fmla="*/ 1326402 h 2202702"/>
              <a:gd name="connsiteX10" fmla="*/ 3000861 w 3049561"/>
              <a:gd name="connsiteY10" fmla="*/ 1764552 h 2202702"/>
              <a:gd name="connsiteX11" fmla="*/ 3048486 w 3049561"/>
              <a:gd name="connsiteY11" fmla="*/ 2097927 h 2202702"/>
              <a:gd name="connsiteX12" fmla="*/ 3029436 w 3049561"/>
              <a:gd name="connsiteY12" fmla="*/ 2202702 h 220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9561" h="2202702">
                <a:moveTo>
                  <a:pt x="29061" y="21477"/>
                </a:moveTo>
                <a:cubicBezTo>
                  <a:pt x="-1895" y="13539"/>
                  <a:pt x="-32851" y="5602"/>
                  <a:pt x="76686" y="2427"/>
                </a:cubicBezTo>
                <a:cubicBezTo>
                  <a:pt x="186223" y="-748"/>
                  <a:pt x="527536" y="840"/>
                  <a:pt x="686286" y="2427"/>
                </a:cubicBezTo>
                <a:cubicBezTo>
                  <a:pt x="845036" y="4014"/>
                  <a:pt x="908536" y="-8685"/>
                  <a:pt x="1029186" y="11952"/>
                </a:cubicBezTo>
                <a:cubicBezTo>
                  <a:pt x="1149836" y="32589"/>
                  <a:pt x="1287949" y="83390"/>
                  <a:pt x="1410186" y="126252"/>
                </a:cubicBezTo>
                <a:cubicBezTo>
                  <a:pt x="1532424" y="169115"/>
                  <a:pt x="1634024" y="211977"/>
                  <a:pt x="1762611" y="269127"/>
                </a:cubicBezTo>
                <a:cubicBezTo>
                  <a:pt x="1891198" y="326277"/>
                  <a:pt x="2037249" y="392952"/>
                  <a:pt x="2181711" y="469152"/>
                </a:cubicBezTo>
                <a:cubicBezTo>
                  <a:pt x="2326174" y="545352"/>
                  <a:pt x="2523024" y="653302"/>
                  <a:pt x="2629386" y="726327"/>
                </a:cubicBezTo>
                <a:cubicBezTo>
                  <a:pt x="2735749" y="799352"/>
                  <a:pt x="2764324" y="807290"/>
                  <a:pt x="2819886" y="907302"/>
                </a:cubicBezTo>
                <a:cubicBezTo>
                  <a:pt x="2875449" y="1007315"/>
                  <a:pt x="2932599" y="1183527"/>
                  <a:pt x="2962761" y="1326402"/>
                </a:cubicBezTo>
                <a:cubicBezTo>
                  <a:pt x="2992923" y="1469277"/>
                  <a:pt x="2986574" y="1635965"/>
                  <a:pt x="3000861" y="1764552"/>
                </a:cubicBezTo>
                <a:cubicBezTo>
                  <a:pt x="3015149" y="1893140"/>
                  <a:pt x="3043723" y="2024902"/>
                  <a:pt x="3048486" y="2097927"/>
                </a:cubicBezTo>
                <a:cubicBezTo>
                  <a:pt x="3053249" y="2170952"/>
                  <a:pt x="3041342" y="2186827"/>
                  <a:pt x="3029436" y="2202702"/>
                </a:cubicBez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75000"/>
                </a:schemeClr>
              </a:solidFill>
              <a:cs typeface="+mn-ea"/>
              <a:sym typeface="+mn-lt"/>
            </a:endParaRPr>
          </a:p>
        </p:txBody>
      </p:sp>
    </p:spTree>
    <p:custDataLst>
      <p:tags r:id="rId1"/>
    </p:custDataLst>
    <p:extLst>
      <p:ext uri="{BB962C8B-B14F-4D97-AF65-F5344CB8AC3E}">
        <p14:creationId xmlns:p14="http://schemas.microsoft.com/office/powerpoint/2010/main" val="193215612"/>
      </p:ext>
    </p:extLst>
  </p:cSld>
  <p:clrMapOvr>
    <a:masterClrMapping/>
  </p:clrMapOvr>
  <p:transition advTm="2563">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descr="D:\pictures\7月-8月\DSCN0995.JPG">
            <a:extLst>
              <a:ext uri="{FF2B5EF4-FFF2-40B4-BE49-F238E27FC236}">
                <a16:creationId xmlns:a16="http://schemas.microsoft.com/office/drawing/2014/main" id="{025ADB3B-AF9B-470C-8FDA-114368F37BB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7584" y="332656"/>
            <a:ext cx="7920880" cy="6008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9423315"/>
      </p:ext>
    </p:extLst>
  </p:cSld>
  <p:clrMapOvr>
    <a:masterClrMapping/>
  </p:clrMapOvr>
  <p:transition advTm="651">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7043AC-D077-4A3D-AEA1-548AD2B0E7C8}"/>
              </a:ext>
            </a:extLst>
          </p:cNvPr>
          <p:cNvSpPr>
            <a:spLocks noGrp="1"/>
          </p:cNvSpPr>
          <p:nvPr>
            <p:ph type="title"/>
          </p:nvPr>
        </p:nvSpPr>
        <p:spPr/>
        <p:txBody>
          <a:bodyPr/>
          <a:lstStyle/>
          <a:p>
            <a:r>
              <a:rPr lang="en-US" altLang="zh-CN" dirty="0"/>
              <a:t>Traditional technology</a:t>
            </a:r>
            <a:endParaRPr lang="zh-CN" altLang="en-US" dirty="0"/>
          </a:p>
        </p:txBody>
      </p:sp>
      <p:pic>
        <p:nvPicPr>
          <p:cNvPr id="4" name="图片 3">
            <a:extLst>
              <a:ext uri="{FF2B5EF4-FFF2-40B4-BE49-F238E27FC236}">
                <a16:creationId xmlns:a16="http://schemas.microsoft.com/office/drawing/2014/main" id="{E98B9B18-0020-4B11-9342-5C9DC5A49F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512" y="1909832"/>
            <a:ext cx="3668934" cy="3038336"/>
          </a:xfrm>
          <a:prstGeom prst="rect">
            <a:avLst/>
          </a:prstGeom>
        </p:spPr>
      </p:pic>
      <p:pic>
        <p:nvPicPr>
          <p:cNvPr id="6" name="图片 5">
            <a:extLst>
              <a:ext uri="{FF2B5EF4-FFF2-40B4-BE49-F238E27FC236}">
                <a16:creationId xmlns:a16="http://schemas.microsoft.com/office/drawing/2014/main" id="{C8BF377E-A21E-4BD1-B586-F13BA36700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11921" y="3395194"/>
            <a:ext cx="2160241" cy="1405122"/>
          </a:xfrm>
          <a:prstGeom prst="rect">
            <a:avLst/>
          </a:prstGeom>
        </p:spPr>
      </p:pic>
      <p:sp>
        <p:nvSpPr>
          <p:cNvPr id="7" name="文本框 6">
            <a:extLst>
              <a:ext uri="{FF2B5EF4-FFF2-40B4-BE49-F238E27FC236}">
                <a16:creationId xmlns:a16="http://schemas.microsoft.com/office/drawing/2014/main" id="{19D70C25-CF84-4290-B11B-D8DFD6449FA8}"/>
              </a:ext>
            </a:extLst>
          </p:cNvPr>
          <p:cNvSpPr txBox="1"/>
          <p:nvPr/>
        </p:nvSpPr>
        <p:spPr>
          <a:xfrm>
            <a:off x="5220072" y="5023428"/>
            <a:ext cx="3240360" cy="369332"/>
          </a:xfrm>
          <a:prstGeom prst="rect">
            <a:avLst/>
          </a:prstGeom>
          <a:noFill/>
        </p:spPr>
        <p:txBody>
          <a:bodyPr wrap="square" rtlCol="0">
            <a:spAutoFit/>
          </a:bodyPr>
          <a:lstStyle/>
          <a:p>
            <a:r>
              <a:rPr lang="en-US" altLang="zh-CN" dirty="0" err="1"/>
              <a:t>Darmody</a:t>
            </a:r>
            <a:r>
              <a:rPr lang="en-US" altLang="zh-CN" dirty="0"/>
              <a:t>, 1995,2008</a:t>
            </a:r>
            <a:endParaRPr lang="zh-CN" altLang="en-US" dirty="0"/>
          </a:p>
        </p:txBody>
      </p:sp>
      <p:sp>
        <p:nvSpPr>
          <p:cNvPr id="8" name="矩形 7">
            <a:extLst>
              <a:ext uri="{FF2B5EF4-FFF2-40B4-BE49-F238E27FC236}">
                <a16:creationId xmlns:a16="http://schemas.microsoft.com/office/drawing/2014/main" id="{B046EF3B-144F-4508-9C40-5BBA81840CDF}"/>
              </a:ext>
            </a:extLst>
          </p:cNvPr>
          <p:cNvSpPr/>
          <p:nvPr/>
        </p:nvSpPr>
        <p:spPr>
          <a:xfrm>
            <a:off x="539552" y="5023428"/>
            <a:ext cx="2035557" cy="369332"/>
          </a:xfrm>
          <a:prstGeom prst="rect">
            <a:avLst/>
          </a:prstGeom>
        </p:spPr>
        <p:txBody>
          <a:bodyPr wrap="none">
            <a:spAutoFit/>
          </a:bodyPr>
          <a:lstStyle/>
          <a:p>
            <a:r>
              <a:rPr lang="en-US" altLang="zh-CN" dirty="0"/>
              <a:t>Y</a:t>
            </a:r>
            <a:r>
              <a:rPr lang="zh-CN" altLang="en-US" dirty="0"/>
              <a:t>ield investigation</a:t>
            </a:r>
          </a:p>
        </p:txBody>
      </p:sp>
      <p:pic>
        <p:nvPicPr>
          <p:cNvPr id="9" name="Picture 2">
            <a:extLst>
              <a:ext uri="{FF2B5EF4-FFF2-40B4-BE49-F238E27FC236}">
                <a16:creationId xmlns:a16="http://schemas.microsoft.com/office/drawing/2014/main" id="{EF21E7F9-4582-410A-B61E-938A941CAF0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3667" y="1476290"/>
            <a:ext cx="2518172"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969561"/>
      </p:ext>
    </p:extLst>
  </p:cSld>
  <p:clrMapOvr>
    <a:masterClrMapping/>
  </p:clrMapOvr>
  <p:transition>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1B5FA460-FD98-4E47-A4D6-2DA5E964CE81}"/>
              </a:ext>
            </a:extLst>
          </p:cNvPr>
          <p:cNvPicPr>
            <a:picLocks noChangeAspect="1" noChangeArrowheads="1"/>
          </p:cNvPicPr>
          <p:nvPr/>
        </p:nvPicPr>
        <p:blipFill>
          <a:blip r:embed="rId2"/>
          <a:srcRect/>
          <a:stretch>
            <a:fillRect/>
          </a:stretch>
        </p:blipFill>
        <p:spPr bwMode="auto">
          <a:xfrm>
            <a:off x="354425" y="944724"/>
            <a:ext cx="8435150" cy="4968552"/>
          </a:xfrm>
          <a:prstGeom prst="rect">
            <a:avLst/>
          </a:prstGeom>
          <a:noFill/>
          <a:ln w="9525">
            <a:noFill/>
            <a:miter lim="800000"/>
            <a:headEnd/>
            <a:tailEnd/>
          </a:ln>
          <a:effectLst>
            <a:prstShdw prst="shdw17" dist="17961" dir="2700000">
              <a:schemeClr val="accent1">
                <a:gamma/>
                <a:shade val="60000"/>
                <a:invGamma/>
              </a:schemeClr>
            </a:prstShdw>
          </a:effectLst>
        </p:spPr>
      </p:pic>
    </p:spTree>
    <p:extLst>
      <p:ext uri="{BB962C8B-B14F-4D97-AF65-F5344CB8AC3E}">
        <p14:creationId xmlns:p14="http://schemas.microsoft.com/office/powerpoint/2010/main" val="1585362400"/>
      </p:ext>
    </p:extLst>
  </p:cSld>
  <p:clrMapOvr>
    <a:masterClrMapping/>
  </p:clrMapOvr>
  <p:transition>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5BC249B-5E70-47F4-8407-8B31AA97D8DF}"/>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395536" y="2636912"/>
            <a:ext cx="4320480" cy="2520280"/>
          </a:xfrm>
          <a:prstGeom prst="rect">
            <a:avLst/>
          </a:prstGeom>
          <a:ln>
            <a:noFill/>
          </a:ln>
          <a:extLst>
            <a:ext uri="{53640926-AAD7-44D8-BBD7-CCE9431645EC}">
              <a14:shadowObscured xmlns:a14="http://schemas.microsoft.com/office/drawing/2010/main"/>
            </a:ext>
          </a:extLst>
        </p:spPr>
      </p:pic>
      <p:pic>
        <p:nvPicPr>
          <p:cNvPr id="4" name="图片 3">
            <a:extLst>
              <a:ext uri="{FF2B5EF4-FFF2-40B4-BE49-F238E27FC236}">
                <a16:creationId xmlns:a16="http://schemas.microsoft.com/office/drawing/2014/main" id="{530EA284-F71A-4E49-8E4A-203F1F3EAED4}"/>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5176237" y="2559943"/>
            <a:ext cx="3528392" cy="2597249"/>
          </a:xfrm>
          <a:prstGeom prst="rect">
            <a:avLst/>
          </a:prstGeom>
          <a:noFill/>
          <a:ln>
            <a:noFill/>
          </a:ln>
          <a:extLst>
            <a:ext uri="{53640926-AAD7-44D8-BBD7-CCE9431645EC}">
              <a14:shadowObscured xmlns:a14="http://schemas.microsoft.com/office/drawing/2010/main"/>
            </a:ext>
          </a:extLst>
        </p:spPr>
      </p:pic>
      <p:sp>
        <p:nvSpPr>
          <p:cNvPr id="5" name="矩形 4">
            <a:extLst>
              <a:ext uri="{FF2B5EF4-FFF2-40B4-BE49-F238E27FC236}">
                <a16:creationId xmlns:a16="http://schemas.microsoft.com/office/drawing/2014/main" id="{EDADCA09-ABC9-45E1-9DD9-60541E62ABBF}"/>
              </a:ext>
            </a:extLst>
          </p:cNvPr>
          <p:cNvSpPr/>
          <p:nvPr/>
        </p:nvSpPr>
        <p:spPr>
          <a:xfrm>
            <a:off x="3466142" y="202107"/>
            <a:ext cx="1980029" cy="369332"/>
          </a:xfrm>
          <a:prstGeom prst="rect">
            <a:avLst/>
          </a:prstGeom>
        </p:spPr>
        <p:txBody>
          <a:bodyPr wrap="none">
            <a:spAutoFit/>
          </a:bodyPr>
          <a:lstStyle/>
          <a:p>
            <a:pPr algn="ctr">
              <a:spcAft>
                <a:spcPts val="0"/>
              </a:spcAft>
            </a:pPr>
            <a:r>
              <a:rPr lang="en-US" altLang="zh-CN" kern="100" dirty="0">
                <a:cs typeface="+mn-ea"/>
                <a:sym typeface="+mn-lt"/>
              </a:rPr>
              <a:t>Literature Review</a:t>
            </a:r>
            <a:endParaRPr lang="zh-CN" altLang="zh-CN" sz="1400" kern="100" dirty="0">
              <a:effectLst/>
              <a:cs typeface="+mn-ea"/>
              <a:sym typeface="+mn-lt"/>
            </a:endParaRPr>
          </a:p>
        </p:txBody>
      </p:sp>
      <p:sp>
        <p:nvSpPr>
          <p:cNvPr id="6" name="矩形 5">
            <a:extLst>
              <a:ext uri="{FF2B5EF4-FFF2-40B4-BE49-F238E27FC236}">
                <a16:creationId xmlns:a16="http://schemas.microsoft.com/office/drawing/2014/main" id="{FA9EC28A-D20C-4A85-BE3D-23F910F81D8B}"/>
              </a:ext>
            </a:extLst>
          </p:cNvPr>
          <p:cNvSpPr/>
          <p:nvPr/>
        </p:nvSpPr>
        <p:spPr>
          <a:xfrm>
            <a:off x="207685" y="646930"/>
            <a:ext cx="8496944" cy="1569660"/>
          </a:xfrm>
          <a:prstGeom prst="rect">
            <a:avLst/>
          </a:prstGeom>
        </p:spPr>
        <p:txBody>
          <a:bodyPr wrap="square">
            <a:spAutoFit/>
          </a:bodyPr>
          <a:lstStyle/>
          <a:p>
            <a:pPr algn="just">
              <a:spcAft>
                <a:spcPts val="0"/>
              </a:spcAft>
            </a:pPr>
            <a:r>
              <a:rPr lang="en-US" altLang="zh-CN" sz="1600" kern="100" dirty="0">
                <a:solidFill>
                  <a:srgbClr val="000000"/>
                </a:solidFill>
                <a:cs typeface="+mn-ea"/>
                <a:sym typeface="+mn-lt"/>
              </a:rPr>
              <a:t>A total of 40 studies (except for conference articles) have been published from 2015 to 2018 related to the field of “unmanned aerial vehicle (UAV)”, “unmanned aerial system (UAS)”, “drone”, “mine(s)”, “mineral” and “mining” in the Web of </a:t>
            </a:r>
            <a:r>
              <a:rPr lang="en-US" altLang="zh-CN" sz="1600" kern="100" dirty="0" err="1">
                <a:solidFill>
                  <a:srgbClr val="000000"/>
                </a:solidFill>
                <a:cs typeface="+mn-ea"/>
                <a:sym typeface="+mn-lt"/>
              </a:rPr>
              <a:t>Science</a:t>
            </a:r>
            <a:r>
              <a:rPr lang="en-US" altLang="zh-CN" sz="1600" kern="100" baseline="30000" dirty="0" err="1">
                <a:solidFill>
                  <a:srgbClr val="000000"/>
                </a:solidFill>
                <a:cs typeface="+mn-ea"/>
                <a:sym typeface="+mn-lt"/>
              </a:rPr>
              <a:t>TM</a:t>
            </a:r>
            <a:r>
              <a:rPr lang="en-US" altLang="zh-CN" sz="1600" kern="100" baseline="30000" dirty="0">
                <a:solidFill>
                  <a:srgbClr val="000000"/>
                </a:solidFill>
                <a:cs typeface="+mn-ea"/>
                <a:sym typeface="+mn-lt"/>
              </a:rPr>
              <a:t> </a:t>
            </a:r>
            <a:r>
              <a:rPr lang="en-US" altLang="zh-CN" sz="1600" kern="100" dirty="0">
                <a:solidFill>
                  <a:srgbClr val="000000"/>
                </a:solidFill>
                <a:cs typeface="+mn-ea"/>
                <a:sym typeface="+mn-lt"/>
              </a:rPr>
              <a:t>Core Collection Database. Unfortunately, no articles were searched from earlier than 2014. Our analysis shows that the studies were mainly from Australia (7 articles), China (6 articles), Italy (5 articles), Finland (2 articles) and other countries</a:t>
            </a:r>
            <a:endParaRPr lang="zh-CN" altLang="zh-CN" sz="1200" kern="100" dirty="0">
              <a:effectLst/>
              <a:cs typeface="+mn-ea"/>
              <a:sym typeface="+mn-lt"/>
            </a:endParaRPr>
          </a:p>
        </p:txBody>
      </p:sp>
      <p:pic>
        <p:nvPicPr>
          <p:cNvPr id="7" name="图片 6">
            <a:extLst>
              <a:ext uri="{FF2B5EF4-FFF2-40B4-BE49-F238E27FC236}">
                <a16:creationId xmlns:a16="http://schemas.microsoft.com/office/drawing/2014/main" id="{22D35ADF-4C6F-4386-B835-CB0886E29466}"/>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2181648" y="2330629"/>
            <a:ext cx="4780702" cy="3622025"/>
          </a:xfrm>
          <a:prstGeom prst="rect">
            <a:avLst/>
          </a:prstGeom>
          <a:ln>
            <a:noFill/>
          </a:ln>
          <a:extLst>
            <a:ext uri="{53640926-AAD7-44D8-BBD7-CCE9431645EC}">
              <a14:shadowObscured xmlns:a14="http://schemas.microsoft.com/office/drawing/2010/main"/>
            </a:ext>
          </a:extLst>
        </p:spPr>
      </p:pic>
      <p:sp>
        <p:nvSpPr>
          <p:cNvPr id="2" name="矩形 1">
            <a:extLst>
              <a:ext uri="{FF2B5EF4-FFF2-40B4-BE49-F238E27FC236}">
                <a16:creationId xmlns:a16="http://schemas.microsoft.com/office/drawing/2014/main" id="{E71A7DAB-E0A6-40D1-9CA5-0629D106A442}"/>
              </a:ext>
            </a:extLst>
          </p:cNvPr>
          <p:cNvSpPr/>
          <p:nvPr/>
        </p:nvSpPr>
        <p:spPr>
          <a:xfrm>
            <a:off x="251807" y="6131779"/>
            <a:ext cx="8640385" cy="584775"/>
          </a:xfrm>
          <a:prstGeom prst="rect">
            <a:avLst/>
          </a:prstGeom>
        </p:spPr>
        <p:txBody>
          <a:bodyPr wrap="square">
            <a:spAutoFit/>
          </a:bodyPr>
          <a:lstStyle/>
          <a:p>
            <a:r>
              <a:rPr lang="en-US" altLang="zh-CN" sz="1600" kern="100" dirty="0">
                <a:solidFill>
                  <a:srgbClr val="000000"/>
                </a:solidFill>
                <a:cs typeface="+mn-ea"/>
                <a:sym typeface="+mn-lt"/>
              </a:rPr>
              <a:t>The articles mainly focused on </a:t>
            </a:r>
            <a:r>
              <a:rPr lang="en-US" altLang="zh-CN" sz="1600" b="1" kern="100" dirty="0">
                <a:solidFill>
                  <a:srgbClr val="000000"/>
                </a:solidFill>
                <a:cs typeface="+mn-ea"/>
                <a:sym typeface="+mn-lt"/>
              </a:rPr>
              <a:t>topographic surveying and monitoring, three-dimensional (3D) reconstruction and pollution monitoring</a:t>
            </a:r>
            <a:r>
              <a:rPr lang="en-US" altLang="zh-CN" sz="1600" kern="100" dirty="0">
                <a:solidFill>
                  <a:srgbClr val="000000"/>
                </a:solidFill>
                <a:cs typeface="+mn-ea"/>
                <a:sym typeface="+mn-lt"/>
              </a:rPr>
              <a:t> .</a:t>
            </a:r>
            <a:endParaRPr lang="zh-CN" altLang="en-US" sz="1600" dirty="0">
              <a:cs typeface="+mn-ea"/>
              <a:sym typeface="+mn-lt"/>
            </a:endParaRPr>
          </a:p>
        </p:txBody>
      </p:sp>
    </p:spTree>
    <p:extLst>
      <p:ext uri="{BB962C8B-B14F-4D97-AF65-F5344CB8AC3E}">
        <p14:creationId xmlns:p14="http://schemas.microsoft.com/office/powerpoint/2010/main" val="615499613"/>
      </p:ext>
    </p:extLst>
  </p:cSld>
  <p:clrMapOvr>
    <a:masterClrMapping/>
  </p:clrMapOvr>
  <p:transition advTm="18663">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1DF0CEB-472F-4E0F-9CDC-317D1D5B97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0631" y="91269"/>
            <a:ext cx="8582737" cy="6675462"/>
          </a:xfrm>
          <a:prstGeom prst="rect">
            <a:avLst/>
          </a:prstGeom>
        </p:spPr>
      </p:pic>
    </p:spTree>
    <p:extLst>
      <p:ext uri="{BB962C8B-B14F-4D97-AF65-F5344CB8AC3E}">
        <p14:creationId xmlns:p14="http://schemas.microsoft.com/office/powerpoint/2010/main" val="1479393108"/>
      </p:ext>
    </p:extLst>
  </p:cSld>
  <p:clrMapOvr>
    <a:masterClrMapping/>
  </p:clrMapOvr>
  <p:transition advTm="97096">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28A4DE6-CC58-47DF-A4F8-451A92F65A96}"/>
              </a:ext>
            </a:extLst>
          </p:cNvPr>
          <p:cNvSpPr/>
          <p:nvPr/>
        </p:nvSpPr>
        <p:spPr>
          <a:xfrm>
            <a:off x="107504" y="3019425"/>
            <a:ext cx="8639175"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5" name="标题 4"/>
          <p:cNvSpPr>
            <a:spLocks noGrp="1"/>
          </p:cNvSpPr>
          <p:nvPr>
            <p:ph type="title"/>
          </p:nvPr>
        </p:nvSpPr>
        <p:spPr>
          <a:xfrm>
            <a:off x="2837823" y="3124851"/>
            <a:ext cx="5477107" cy="492594"/>
          </a:xfrm>
        </p:spPr>
        <p:txBody>
          <a:bodyPr anchor="b">
            <a:noAutofit/>
          </a:bodyPr>
          <a:lstStyle/>
          <a:p>
            <a:r>
              <a:rPr lang="en-US" altLang="zh-CN" sz="3600" cap="none" spc="5" dirty="0">
                <a:latin typeface="+mn-lt"/>
                <a:ea typeface="+mn-ea"/>
                <a:cs typeface="+mn-ea"/>
                <a:sym typeface="+mn-lt"/>
              </a:rPr>
              <a:t>Study area and method</a:t>
            </a:r>
            <a:endParaRPr lang="zh-CN" altLang="en-US" sz="3600" cap="none" spc="5" dirty="0">
              <a:latin typeface="+mn-lt"/>
              <a:ea typeface="+mn-ea"/>
              <a:cs typeface="+mn-ea"/>
              <a:sym typeface="+mn-lt"/>
            </a:endParaRPr>
          </a:p>
        </p:txBody>
      </p:sp>
      <p:sp>
        <p:nvSpPr>
          <p:cNvPr id="17" name="文本框 16">
            <a:extLst>
              <a:ext uri="{FF2B5EF4-FFF2-40B4-BE49-F238E27FC236}">
                <a16:creationId xmlns:a16="http://schemas.microsoft.com/office/drawing/2014/main" id="{18BE1EAA-DA91-4B9A-837F-78A0ED20EE18}"/>
              </a:ext>
            </a:extLst>
          </p:cNvPr>
          <p:cNvSpPr txBox="1"/>
          <p:nvPr/>
        </p:nvSpPr>
        <p:spPr>
          <a:xfrm>
            <a:off x="1514481" y="2894196"/>
            <a:ext cx="718965" cy="953904"/>
          </a:xfrm>
          <a:prstGeom prst="rect">
            <a:avLst/>
          </a:prstGeom>
          <a:noFill/>
        </p:spPr>
        <p:txBody>
          <a:bodyPr wrap="none" rtlCol="0">
            <a:prstTxWarp prst="textPlain">
              <a:avLst/>
            </a:prstTxWarp>
            <a:spAutoFit/>
          </a:bodyPr>
          <a:lstStyle/>
          <a:p>
            <a:r>
              <a:rPr lang="en-US" altLang="zh-CN" sz="1350" b="1" dirty="0">
                <a:cs typeface="+mn-ea"/>
                <a:sym typeface="+mn-lt"/>
              </a:rPr>
              <a:t>2</a:t>
            </a:r>
            <a:endParaRPr lang="zh-CN" altLang="en-US" sz="1350" b="1" dirty="0">
              <a:cs typeface="+mn-ea"/>
              <a:sym typeface="+mn-lt"/>
            </a:endParaRPr>
          </a:p>
        </p:txBody>
      </p:sp>
      <p:cxnSp>
        <p:nvCxnSpPr>
          <p:cNvPr id="7" name="直接连接符 6">
            <a:extLst>
              <a:ext uri="{FF2B5EF4-FFF2-40B4-BE49-F238E27FC236}">
                <a16:creationId xmlns:a16="http://schemas.microsoft.com/office/drawing/2014/main" id="{BAB374A7-46FA-4001-98D2-9D2A4E9A7A15}"/>
              </a:ext>
            </a:extLst>
          </p:cNvPr>
          <p:cNvCxnSpPr>
            <a:cxnSpLocks/>
          </p:cNvCxnSpPr>
          <p:nvPr/>
        </p:nvCxnSpPr>
        <p:spPr>
          <a:xfrm>
            <a:off x="2535634" y="2940516"/>
            <a:ext cx="0" cy="8641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655874"/>
      </p:ext>
    </p:extLst>
  </p:cSld>
  <p:clrMapOvr>
    <a:masterClrMapping/>
  </p:clrMapOvr>
  <p:transition advTm="1060">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266944" y="551846"/>
            <a:ext cx="8429684" cy="1588"/>
          </a:xfrm>
          <a:prstGeom prst="line">
            <a:avLst/>
          </a:prstGeom>
          <a:ln>
            <a:solidFill>
              <a:srgbClr val="FF0000"/>
            </a:solidFill>
          </a:ln>
          <a:effectLst>
            <a:outerShdw blurRad="63500" sx="102000" sy="1020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40039" name="Rectangle 103"/>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cs typeface="+mn-ea"/>
              <a:sym typeface="+mn-lt"/>
            </a:endParaRPr>
          </a:p>
        </p:txBody>
      </p:sp>
      <p:sp>
        <p:nvSpPr>
          <p:cNvPr id="40118" name="Rectangle 18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cs typeface="+mn-ea"/>
              <a:sym typeface="+mn-lt"/>
            </a:endParaRPr>
          </a:p>
        </p:txBody>
      </p:sp>
      <p:sp>
        <p:nvSpPr>
          <p:cNvPr id="19" name="标题 1"/>
          <p:cNvSpPr txBox="1">
            <a:spLocks/>
          </p:cNvSpPr>
          <p:nvPr/>
        </p:nvSpPr>
        <p:spPr>
          <a:xfrm>
            <a:off x="667625" y="114118"/>
            <a:ext cx="7763010" cy="43204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b="1" dirty="0">
                <a:latin typeface="+mn-lt"/>
                <a:ea typeface="+mn-ea"/>
                <a:cs typeface="+mn-ea"/>
                <a:sym typeface="+mn-lt"/>
              </a:rPr>
              <a:t>Study area</a:t>
            </a:r>
            <a:endParaRPr lang="zh-CN" altLang="en-US" sz="2400" b="1" dirty="0">
              <a:latin typeface="+mn-lt"/>
              <a:ea typeface="+mn-ea"/>
              <a:cs typeface="+mn-ea"/>
              <a:sym typeface="+mn-lt"/>
            </a:endParaRPr>
          </a:p>
        </p:txBody>
      </p:sp>
      <p:pic>
        <p:nvPicPr>
          <p:cNvPr id="10" name="图片 9">
            <a:extLst>
              <a:ext uri="{FF2B5EF4-FFF2-40B4-BE49-F238E27FC236}">
                <a16:creationId xmlns:a16="http://schemas.microsoft.com/office/drawing/2014/main" id="{F2950C25-0D33-443D-9859-CC390A93E53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0113" y="945637"/>
            <a:ext cx="4579673" cy="2157064"/>
          </a:xfrm>
          <a:prstGeom prst="rect">
            <a:avLst/>
          </a:prstGeom>
        </p:spPr>
      </p:pic>
      <p:sp>
        <p:nvSpPr>
          <p:cNvPr id="2" name="椭圆 1">
            <a:extLst>
              <a:ext uri="{FF2B5EF4-FFF2-40B4-BE49-F238E27FC236}">
                <a16:creationId xmlns:a16="http://schemas.microsoft.com/office/drawing/2014/main" id="{737350E3-DB71-4211-99C5-DCD5340CC841}"/>
              </a:ext>
            </a:extLst>
          </p:cNvPr>
          <p:cNvSpPr/>
          <p:nvPr/>
        </p:nvSpPr>
        <p:spPr>
          <a:xfrm>
            <a:off x="4481786" y="1749598"/>
            <a:ext cx="128136" cy="12813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cs typeface="+mn-ea"/>
              <a:sym typeface="+mn-lt"/>
            </a:endParaRPr>
          </a:p>
        </p:txBody>
      </p:sp>
      <p:pic>
        <p:nvPicPr>
          <p:cNvPr id="14" name="图片 13">
            <a:extLst>
              <a:ext uri="{FF2B5EF4-FFF2-40B4-BE49-F238E27FC236}">
                <a16:creationId xmlns:a16="http://schemas.microsoft.com/office/drawing/2014/main" id="{A46CBDA8-AB35-4BA5-834A-FBC9B2092E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80112" y="1219492"/>
            <a:ext cx="2673188" cy="1381968"/>
          </a:xfrm>
          <a:prstGeom prst="rect">
            <a:avLst/>
          </a:prstGeom>
        </p:spPr>
      </p:pic>
      <p:sp>
        <p:nvSpPr>
          <p:cNvPr id="15" name="object 14">
            <a:extLst>
              <a:ext uri="{FF2B5EF4-FFF2-40B4-BE49-F238E27FC236}">
                <a16:creationId xmlns:a16="http://schemas.microsoft.com/office/drawing/2014/main" id="{FFF5C1A4-EF15-49EE-A064-D77F24D9E65E}"/>
              </a:ext>
            </a:extLst>
          </p:cNvPr>
          <p:cNvSpPr txBox="1"/>
          <p:nvPr/>
        </p:nvSpPr>
        <p:spPr>
          <a:xfrm>
            <a:off x="395080" y="5415954"/>
            <a:ext cx="8429684" cy="1327928"/>
          </a:xfrm>
          <a:prstGeom prst="rect">
            <a:avLst/>
          </a:prstGeom>
          <a:solidFill>
            <a:schemeClr val="bg1">
              <a:lumMod val="85000"/>
            </a:schemeClr>
          </a:solidFill>
          <a:ln w="12192">
            <a:solidFill>
              <a:schemeClr val="bg1">
                <a:lumMod val="50000"/>
              </a:schemeClr>
            </a:solidFill>
          </a:ln>
        </p:spPr>
        <p:txBody>
          <a:bodyPr vert="horz" wrap="square" lIns="0" tIns="45085" rIns="0" bIns="0" rtlCol="0">
            <a:spAutoFit/>
          </a:bodyPr>
          <a:lstStyle/>
          <a:p>
            <a:pPr marL="92075" marR="175895">
              <a:lnSpc>
                <a:spcPct val="100000"/>
              </a:lnSpc>
              <a:spcBef>
                <a:spcPts val="355"/>
              </a:spcBef>
            </a:pPr>
            <a:r>
              <a:rPr lang="en-US" sz="1400" dirty="0">
                <a:cs typeface="+mn-ea"/>
                <a:sym typeface="+mn-lt"/>
              </a:rPr>
              <a:t>Ground E</a:t>
            </a:r>
            <a:r>
              <a:rPr lang="en-US" altLang="zh-CN" sz="1400" dirty="0">
                <a:cs typeface="+mn-ea"/>
                <a:sym typeface="+mn-lt"/>
              </a:rPr>
              <a:t>levation :</a:t>
            </a:r>
            <a:r>
              <a:rPr lang="en-US" sz="1400" dirty="0">
                <a:cs typeface="+mn-ea"/>
                <a:sym typeface="+mn-lt"/>
              </a:rPr>
              <a:t>+50.72m                               Average mining elevation :-497.8m</a:t>
            </a:r>
          </a:p>
          <a:p>
            <a:pPr marL="92075" marR="175895">
              <a:lnSpc>
                <a:spcPct val="100000"/>
              </a:lnSpc>
              <a:spcBef>
                <a:spcPts val="355"/>
              </a:spcBef>
            </a:pPr>
            <a:r>
              <a:rPr lang="en-US" sz="1400" dirty="0">
                <a:cs typeface="+mn-ea"/>
                <a:sym typeface="+mn-lt"/>
              </a:rPr>
              <a:t>Average Coal seam thickness :8.30m                 Ground horizontal Movement coefficient :0.25 </a:t>
            </a:r>
          </a:p>
          <a:p>
            <a:pPr marL="92075" marR="175895">
              <a:lnSpc>
                <a:spcPct val="100000"/>
              </a:lnSpc>
              <a:spcBef>
                <a:spcPts val="355"/>
              </a:spcBef>
            </a:pPr>
            <a:r>
              <a:rPr lang="en-US" sz="1400" dirty="0">
                <a:cs typeface="+mn-ea"/>
                <a:sym typeface="+mn-lt"/>
              </a:rPr>
              <a:t>Maximum crack width :42cm                            Coal seam dip angle : 4° </a:t>
            </a:r>
          </a:p>
          <a:p>
            <a:pPr marL="92075" marR="175895">
              <a:lnSpc>
                <a:spcPct val="100000"/>
              </a:lnSpc>
              <a:spcBef>
                <a:spcPts val="355"/>
              </a:spcBef>
            </a:pPr>
            <a:r>
              <a:rPr lang="en-US" sz="1400" dirty="0">
                <a:cs typeface="+mn-ea"/>
                <a:sym typeface="+mn-lt"/>
              </a:rPr>
              <a:t>Maximum </a:t>
            </a:r>
            <a:r>
              <a:rPr lang="en-US" altLang="zh-CN" sz="1400" dirty="0">
                <a:cs typeface="+mn-ea"/>
                <a:sym typeface="+mn-lt"/>
              </a:rPr>
              <a:t>subsidence</a:t>
            </a:r>
            <a:r>
              <a:rPr lang="en-US" sz="1400" dirty="0">
                <a:cs typeface="+mn-ea"/>
                <a:sym typeface="+mn-lt"/>
              </a:rPr>
              <a:t> angle θ=86°41′               subsidence coefficient: 0.9          </a:t>
            </a:r>
          </a:p>
          <a:p>
            <a:pPr marL="92075" marR="175895">
              <a:lnSpc>
                <a:spcPct val="100000"/>
              </a:lnSpc>
              <a:spcBef>
                <a:spcPts val="355"/>
              </a:spcBef>
            </a:pPr>
            <a:r>
              <a:rPr lang="en-US" sz="1400" dirty="0">
                <a:cs typeface="+mn-ea"/>
                <a:sym typeface="+mn-lt"/>
              </a:rPr>
              <a:t> Maximum </a:t>
            </a:r>
            <a:r>
              <a:rPr lang="en-US" altLang="zh-CN" sz="1400" dirty="0">
                <a:cs typeface="+mn-ea"/>
                <a:sym typeface="+mn-lt"/>
              </a:rPr>
              <a:t>subsidence</a:t>
            </a:r>
            <a:r>
              <a:rPr lang="en-US" sz="1400" dirty="0">
                <a:cs typeface="+mn-ea"/>
                <a:sym typeface="+mn-lt"/>
              </a:rPr>
              <a:t> v : 4.234 m     </a:t>
            </a:r>
            <a:r>
              <a:rPr lang="en-US" altLang="zh-CN" sz="1400" dirty="0">
                <a:cs typeface="+mn-ea"/>
                <a:sym typeface="+mn-lt"/>
              </a:rPr>
              <a:t>               Mining duration : 2014.8-2016.1</a:t>
            </a:r>
            <a:endParaRPr lang="zh-CN" altLang="en-US" sz="1400" dirty="0">
              <a:cs typeface="+mn-ea"/>
              <a:sym typeface="+mn-lt"/>
            </a:endParaRPr>
          </a:p>
        </p:txBody>
      </p:sp>
      <p:pic>
        <p:nvPicPr>
          <p:cNvPr id="16" name="图片 15">
            <a:extLst>
              <a:ext uri="{FF2B5EF4-FFF2-40B4-BE49-F238E27FC236}">
                <a16:creationId xmlns:a16="http://schemas.microsoft.com/office/drawing/2014/main" id="{326C6A17-DFE3-47D0-8FFA-9BC4B53D27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4260" y="680036"/>
            <a:ext cx="7603187" cy="4676450"/>
          </a:xfrm>
          <a:prstGeom prst="rect">
            <a:avLst/>
          </a:prstGeom>
        </p:spPr>
      </p:pic>
    </p:spTree>
    <p:custDataLst>
      <p:tags r:id="rId1"/>
    </p:custDataLst>
    <p:extLst>
      <p:ext uri="{BB962C8B-B14F-4D97-AF65-F5344CB8AC3E}">
        <p14:creationId xmlns:p14="http://schemas.microsoft.com/office/powerpoint/2010/main" val="4114281960"/>
      </p:ext>
    </p:extLst>
  </p:cSld>
  <p:clrMapOvr>
    <a:masterClrMapping/>
  </p:clrMapOvr>
  <p:transition advTm="4321">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900671" y="554736"/>
            <a:ext cx="36830" cy="85725"/>
          </a:xfrm>
          <a:custGeom>
            <a:avLst/>
            <a:gdLst/>
            <a:ahLst/>
            <a:cxnLst/>
            <a:rect l="l" t="t" r="r" b="b"/>
            <a:pathLst>
              <a:path w="36829" h="85725">
                <a:moveTo>
                  <a:pt x="0" y="85344"/>
                </a:moveTo>
                <a:lnTo>
                  <a:pt x="36575" y="85344"/>
                </a:lnTo>
                <a:lnTo>
                  <a:pt x="36575" y="0"/>
                </a:lnTo>
                <a:lnTo>
                  <a:pt x="0" y="0"/>
                </a:lnTo>
                <a:lnTo>
                  <a:pt x="0" y="85344"/>
                </a:lnTo>
                <a:close/>
              </a:path>
            </a:pathLst>
          </a:custGeom>
          <a:solidFill>
            <a:srgbClr val="F1F1F1"/>
          </a:solidFill>
        </p:spPr>
        <p:txBody>
          <a:bodyPr wrap="square" lIns="0" tIns="0" rIns="0" bIns="0" rtlCol="0"/>
          <a:lstStyle/>
          <a:p>
            <a:endParaRPr>
              <a:cs typeface="+mn-ea"/>
              <a:sym typeface="+mn-lt"/>
            </a:endParaRPr>
          </a:p>
        </p:txBody>
      </p:sp>
      <p:sp>
        <p:nvSpPr>
          <p:cNvPr id="4" name="object 4"/>
          <p:cNvSpPr/>
          <p:nvPr/>
        </p:nvSpPr>
        <p:spPr>
          <a:xfrm>
            <a:off x="6828281" y="554736"/>
            <a:ext cx="0" cy="155575"/>
          </a:xfrm>
          <a:custGeom>
            <a:avLst/>
            <a:gdLst/>
            <a:ahLst/>
            <a:cxnLst/>
            <a:rect l="l" t="t" r="r" b="b"/>
            <a:pathLst>
              <a:path h="155575">
                <a:moveTo>
                  <a:pt x="0" y="0"/>
                </a:moveTo>
                <a:lnTo>
                  <a:pt x="0" y="155448"/>
                </a:lnTo>
              </a:path>
            </a:pathLst>
          </a:custGeom>
          <a:ln w="41148">
            <a:solidFill>
              <a:srgbClr val="F1F1F1"/>
            </a:solidFill>
          </a:ln>
        </p:spPr>
        <p:txBody>
          <a:bodyPr wrap="square" lIns="0" tIns="0" rIns="0" bIns="0" rtlCol="0"/>
          <a:lstStyle/>
          <a:p>
            <a:endParaRPr>
              <a:cs typeface="+mn-ea"/>
              <a:sym typeface="+mn-lt"/>
            </a:endParaRPr>
          </a:p>
        </p:txBody>
      </p:sp>
      <p:sp>
        <p:nvSpPr>
          <p:cNvPr id="5" name="object 5"/>
          <p:cNvSpPr/>
          <p:nvPr/>
        </p:nvSpPr>
        <p:spPr>
          <a:xfrm>
            <a:off x="6807707" y="758951"/>
            <a:ext cx="41275" cy="79375"/>
          </a:xfrm>
          <a:custGeom>
            <a:avLst/>
            <a:gdLst/>
            <a:ahLst/>
            <a:cxnLst/>
            <a:rect l="l" t="t" r="r" b="b"/>
            <a:pathLst>
              <a:path w="41275" h="79375">
                <a:moveTo>
                  <a:pt x="0" y="79248"/>
                </a:moveTo>
                <a:lnTo>
                  <a:pt x="41148" y="79248"/>
                </a:lnTo>
                <a:lnTo>
                  <a:pt x="41148" y="0"/>
                </a:lnTo>
                <a:lnTo>
                  <a:pt x="0" y="0"/>
                </a:lnTo>
                <a:lnTo>
                  <a:pt x="0" y="79248"/>
                </a:lnTo>
                <a:close/>
              </a:path>
            </a:pathLst>
          </a:custGeom>
          <a:solidFill>
            <a:srgbClr val="F1F1F1"/>
          </a:solidFill>
        </p:spPr>
        <p:txBody>
          <a:bodyPr wrap="square" lIns="0" tIns="0" rIns="0" bIns="0" rtlCol="0"/>
          <a:lstStyle/>
          <a:p>
            <a:endParaRPr>
              <a:cs typeface="+mn-ea"/>
              <a:sym typeface="+mn-lt"/>
            </a:endParaRPr>
          </a:p>
        </p:txBody>
      </p:sp>
      <p:sp>
        <p:nvSpPr>
          <p:cNvPr id="6" name="object 6"/>
          <p:cNvSpPr/>
          <p:nvPr/>
        </p:nvSpPr>
        <p:spPr>
          <a:xfrm>
            <a:off x="6717792" y="554736"/>
            <a:ext cx="38100" cy="26034"/>
          </a:xfrm>
          <a:custGeom>
            <a:avLst/>
            <a:gdLst/>
            <a:ahLst/>
            <a:cxnLst/>
            <a:rect l="l" t="t" r="r" b="b"/>
            <a:pathLst>
              <a:path w="38100" h="26034">
                <a:moveTo>
                  <a:pt x="0" y="25908"/>
                </a:moveTo>
                <a:lnTo>
                  <a:pt x="38100" y="25908"/>
                </a:lnTo>
                <a:lnTo>
                  <a:pt x="38100" y="0"/>
                </a:lnTo>
                <a:lnTo>
                  <a:pt x="0" y="0"/>
                </a:lnTo>
                <a:lnTo>
                  <a:pt x="0" y="25908"/>
                </a:lnTo>
                <a:close/>
              </a:path>
            </a:pathLst>
          </a:custGeom>
          <a:solidFill>
            <a:srgbClr val="F1F1F1"/>
          </a:solidFill>
        </p:spPr>
        <p:txBody>
          <a:bodyPr wrap="square" lIns="0" tIns="0" rIns="0" bIns="0" rtlCol="0"/>
          <a:lstStyle/>
          <a:p>
            <a:endParaRPr>
              <a:cs typeface="+mn-ea"/>
              <a:sym typeface="+mn-lt"/>
            </a:endParaRPr>
          </a:p>
        </p:txBody>
      </p:sp>
      <p:sp>
        <p:nvSpPr>
          <p:cNvPr id="7" name="object 7"/>
          <p:cNvSpPr/>
          <p:nvPr/>
        </p:nvSpPr>
        <p:spPr>
          <a:xfrm>
            <a:off x="6736842" y="624840"/>
            <a:ext cx="0" cy="213360"/>
          </a:xfrm>
          <a:custGeom>
            <a:avLst/>
            <a:gdLst/>
            <a:ahLst/>
            <a:cxnLst/>
            <a:rect l="l" t="t" r="r" b="b"/>
            <a:pathLst>
              <a:path h="213359">
                <a:moveTo>
                  <a:pt x="0" y="0"/>
                </a:moveTo>
                <a:lnTo>
                  <a:pt x="0" y="213360"/>
                </a:lnTo>
              </a:path>
            </a:pathLst>
          </a:custGeom>
          <a:ln w="38100">
            <a:solidFill>
              <a:srgbClr val="F1F1F1"/>
            </a:solidFill>
          </a:ln>
        </p:spPr>
        <p:txBody>
          <a:bodyPr wrap="square" lIns="0" tIns="0" rIns="0" bIns="0" rtlCol="0"/>
          <a:lstStyle/>
          <a:p>
            <a:endParaRPr>
              <a:cs typeface="+mn-ea"/>
              <a:sym typeface="+mn-lt"/>
            </a:endParaRPr>
          </a:p>
        </p:txBody>
      </p:sp>
      <p:sp>
        <p:nvSpPr>
          <p:cNvPr id="8" name="object 8"/>
          <p:cNvSpPr/>
          <p:nvPr/>
        </p:nvSpPr>
        <p:spPr>
          <a:xfrm>
            <a:off x="6702552" y="586740"/>
            <a:ext cx="67310" cy="30480"/>
          </a:xfrm>
          <a:custGeom>
            <a:avLst/>
            <a:gdLst/>
            <a:ahLst/>
            <a:cxnLst/>
            <a:rect l="l" t="t" r="r" b="b"/>
            <a:pathLst>
              <a:path w="67309" h="30479">
                <a:moveTo>
                  <a:pt x="0" y="0"/>
                </a:moveTo>
                <a:lnTo>
                  <a:pt x="0" y="30480"/>
                </a:lnTo>
                <a:lnTo>
                  <a:pt x="67055" y="30480"/>
                </a:lnTo>
                <a:lnTo>
                  <a:pt x="67055" y="0"/>
                </a:lnTo>
                <a:lnTo>
                  <a:pt x="0" y="0"/>
                </a:lnTo>
                <a:close/>
              </a:path>
            </a:pathLst>
          </a:custGeom>
          <a:solidFill>
            <a:srgbClr val="F1F1F1"/>
          </a:solidFill>
        </p:spPr>
        <p:txBody>
          <a:bodyPr wrap="square" lIns="0" tIns="0" rIns="0" bIns="0" rtlCol="0"/>
          <a:lstStyle/>
          <a:p>
            <a:endParaRPr>
              <a:cs typeface="+mn-ea"/>
              <a:sym typeface="+mn-lt"/>
            </a:endParaRPr>
          </a:p>
        </p:txBody>
      </p:sp>
      <p:sp>
        <p:nvSpPr>
          <p:cNvPr id="9" name="object 9"/>
          <p:cNvSpPr/>
          <p:nvPr/>
        </p:nvSpPr>
        <p:spPr>
          <a:xfrm>
            <a:off x="6792468" y="717804"/>
            <a:ext cx="70485" cy="30480"/>
          </a:xfrm>
          <a:custGeom>
            <a:avLst/>
            <a:gdLst/>
            <a:ahLst/>
            <a:cxnLst/>
            <a:rect l="l" t="t" r="r" b="b"/>
            <a:pathLst>
              <a:path w="70484" h="30479">
                <a:moveTo>
                  <a:pt x="0" y="0"/>
                </a:moveTo>
                <a:lnTo>
                  <a:pt x="0" y="30480"/>
                </a:lnTo>
                <a:lnTo>
                  <a:pt x="70103" y="30480"/>
                </a:lnTo>
                <a:lnTo>
                  <a:pt x="70103" y="0"/>
                </a:lnTo>
                <a:lnTo>
                  <a:pt x="0" y="0"/>
                </a:lnTo>
                <a:close/>
              </a:path>
            </a:pathLst>
          </a:custGeom>
          <a:solidFill>
            <a:srgbClr val="F1F1F1"/>
          </a:solidFill>
        </p:spPr>
        <p:txBody>
          <a:bodyPr wrap="square" lIns="0" tIns="0" rIns="0" bIns="0" rtlCol="0"/>
          <a:lstStyle/>
          <a:p>
            <a:endParaRPr>
              <a:cs typeface="+mn-ea"/>
              <a:sym typeface="+mn-lt"/>
            </a:endParaRPr>
          </a:p>
        </p:txBody>
      </p:sp>
      <p:sp>
        <p:nvSpPr>
          <p:cNvPr id="10" name="object 10"/>
          <p:cNvSpPr/>
          <p:nvPr/>
        </p:nvSpPr>
        <p:spPr>
          <a:xfrm>
            <a:off x="6885431" y="647700"/>
            <a:ext cx="71755" cy="30480"/>
          </a:xfrm>
          <a:custGeom>
            <a:avLst/>
            <a:gdLst/>
            <a:ahLst/>
            <a:cxnLst/>
            <a:rect l="l" t="t" r="r" b="b"/>
            <a:pathLst>
              <a:path w="71754" h="30479">
                <a:moveTo>
                  <a:pt x="71627" y="0"/>
                </a:moveTo>
                <a:lnTo>
                  <a:pt x="0" y="0"/>
                </a:lnTo>
                <a:lnTo>
                  <a:pt x="0" y="30479"/>
                </a:lnTo>
                <a:lnTo>
                  <a:pt x="71627" y="30479"/>
                </a:lnTo>
                <a:lnTo>
                  <a:pt x="71627" y="0"/>
                </a:lnTo>
                <a:close/>
              </a:path>
            </a:pathLst>
          </a:custGeom>
          <a:solidFill>
            <a:srgbClr val="F1F1F1"/>
          </a:solidFill>
        </p:spPr>
        <p:txBody>
          <a:bodyPr wrap="square" lIns="0" tIns="0" rIns="0" bIns="0" rtlCol="0"/>
          <a:lstStyle/>
          <a:p>
            <a:endParaRPr>
              <a:cs typeface="+mn-ea"/>
              <a:sym typeface="+mn-lt"/>
            </a:endParaRPr>
          </a:p>
        </p:txBody>
      </p:sp>
      <p:sp>
        <p:nvSpPr>
          <p:cNvPr id="11" name="object 11"/>
          <p:cNvSpPr/>
          <p:nvPr/>
        </p:nvSpPr>
        <p:spPr>
          <a:xfrm>
            <a:off x="7473695" y="549909"/>
            <a:ext cx="310896" cy="223774"/>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cs typeface="+mn-ea"/>
              <a:sym typeface="+mn-lt"/>
            </a:endParaRPr>
          </a:p>
        </p:txBody>
      </p:sp>
      <p:sp>
        <p:nvSpPr>
          <p:cNvPr id="12" name="object 12"/>
          <p:cNvSpPr/>
          <p:nvPr/>
        </p:nvSpPr>
        <p:spPr>
          <a:xfrm>
            <a:off x="8002112" y="3980684"/>
            <a:ext cx="30480" cy="82550"/>
          </a:xfrm>
          <a:custGeom>
            <a:avLst/>
            <a:gdLst/>
            <a:ahLst/>
            <a:cxnLst/>
            <a:rect l="l" t="t" r="r" b="b"/>
            <a:pathLst>
              <a:path w="30479" h="82550">
                <a:moveTo>
                  <a:pt x="0" y="82296"/>
                </a:moveTo>
                <a:lnTo>
                  <a:pt x="30479" y="82296"/>
                </a:lnTo>
                <a:lnTo>
                  <a:pt x="30479" y="0"/>
                </a:lnTo>
                <a:lnTo>
                  <a:pt x="0" y="0"/>
                </a:lnTo>
                <a:lnTo>
                  <a:pt x="0" y="82296"/>
                </a:lnTo>
                <a:close/>
              </a:path>
            </a:pathLst>
          </a:custGeom>
          <a:solidFill>
            <a:srgbClr val="F1F1F1"/>
          </a:solidFill>
        </p:spPr>
        <p:txBody>
          <a:bodyPr wrap="square" lIns="0" tIns="0" rIns="0" bIns="0" rtlCol="0"/>
          <a:lstStyle/>
          <a:p>
            <a:endParaRPr>
              <a:cs typeface="+mn-ea"/>
              <a:sym typeface="+mn-lt"/>
            </a:endParaRPr>
          </a:p>
        </p:txBody>
      </p:sp>
      <p:sp>
        <p:nvSpPr>
          <p:cNvPr id="13" name="object 13"/>
          <p:cNvSpPr/>
          <p:nvPr/>
        </p:nvSpPr>
        <p:spPr>
          <a:xfrm>
            <a:off x="7976966" y="3887720"/>
            <a:ext cx="0" cy="175260"/>
          </a:xfrm>
          <a:custGeom>
            <a:avLst/>
            <a:gdLst/>
            <a:ahLst/>
            <a:cxnLst/>
            <a:rect l="l" t="t" r="r" b="b"/>
            <a:pathLst>
              <a:path h="175260">
                <a:moveTo>
                  <a:pt x="0" y="0"/>
                </a:moveTo>
                <a:lnTo>
                  <a:pt x="0" y="175260"/>
                </a:lnTo>
              </a:path>
            </a:pathLst>
          </a:custGeom>
          <a:ln w="25907">
            <a:solidFill>
              <a:srgbClr val="F1F1F1"/>
            </a:solidFill>
          </a:ln>
        </p:spPr>
        <p:txBody>
          <a:bodyPr wrap="square" lIns="0" tIns="0" rIns="0" bIns="0" rtlCol="0"/>
          <a:lstStyle/>
          <a:p>
            <a:endParaRPr>
              <a:cs typeface="+mn-ea"/>
              <a:sym typeface="+mn-lt"/>
            </a:endParaRPr>
          </a:p>
        </p:txBody>
      </p:sp>
      <p:sp>
        <p:nvSpPr>
          <p:cNvPr id="14" name="object 14"/>
          <p:cNvSpPr/>
          <p:nvPr/>
        </p:nvSpPr>
        <p:spPr>
          <a:xfrm>
            <a:off x="7936579" y="3934964"/>
            <a:ext cx="0" cy="128270"/>
          </a:xfrm>
          <a:custGeom>
            <a:avLst/>
            <a:gdLst/>
            <a:ahLst/>
            <a:cxnLst/>
            <a:rect l="l" t="t" r="r" b="b"/>
            <a:pathLst>
              <a:path h="128270">
                <a:moveTo>
                  <a:pt x="0" y="0"/>
                </a:moveTo>
                <a:lnTo>
                  <a:pt x="0" y="128015"/>
                </a:lnTo>
              </a:path>
            </a:pathLst>
          </a:custGeom>
          <a:ln w="27431">
            <a:solidFill>
              <a:srgbClr val="F1F1F1"/>
            </a:solidFill>
          </a:ln>
        </p:spPr>
        <p:txBody>
          <a:bodyPr wrap="square" lIns="0" tIns="0" rIns="0" bIns="0" rtlCol="0"/>
          <a:lstStyle/>
          <a:p>
            <a:endParaRPr>
              <a:cs typeface="+mn-ea"/>
              <a:sym typeface="+mn-lt"/>
            </a:endParaRPr>
          </a:p>
        </p:txBody>
      </p:sp>
      <p:sp>
        <p:nvSpPr>
          <p:cNvPr id="15" name="object 15"/>
          <p:cNvSpPr/>
          <p:nvPr/>
        </p:nvSpPr>
        <p:spPr>
          <a:xfrm>
            <a:off x="7897717" y="3921247"/>
            <a:ext cx="0" cy="142240"/>
          </a:xfrm>
          <a:custGeom>
            <a:avLst/>
            <a:gdLst/>
            <a:ahLst/>
            <a:cxnLst/>
            <a:rect l="l" t="t" r="r" b="b"/>
            <a:pathLst>
              <a:path h="142239">
                <a:moveTo>
                  <a:pt x="0" y="0"/>
                </a:moveTo>
                <a:lnTo>
                  <a:pt x="0" y="141732"/>
                </a:lnTo>
              </a:path>
            </a:pathLst>
          </a:custGeom>
          <a:ln w="28955">
            <a:solidFill>
              <a:srgbClr val="F1F1F1"/>
            </a:solidFill>
          </a:ln>
        </p:spPr>
        <p:txBody>
          <a:bodyPr wrap="square" lIns="0" tIns="0" rIns="0" bIns="0" rtlCol="0"/>
          <a:lstStyle/>
          <a:p>
            <a:endParaRPr>
              <a:cs typeface="+mn-ea"/>
              <a:sym typeface="+mn-lt"/>
            </a:endParaRPr>
          </a:p>
        </p:txBody>
      </p:sp>
      <p:sp>
        <p:nvSpPr>
          <p:cNvPr id="16" name="object 16"/>
          <p:cNvSpPr/>
          <p:nvPr/>
        </p:nvSpPr>
        <p:spPr>
          <a:xfrm>
            <a:off x="8002112" y="3957823"/>
            <a:ext cx="30480" cy="15240"/>
          </a:xfrm>
          <a:custGeom>
            <a:avLst/>
            <a:gdLst/>
            <a:ahLst/>
            <a:cxnLst/>
            <a:rect l="l" t="t" r="r" b="b"/>
            <a:pathLst>
              <a:path w="30479" h="15239">
                <a:moveTo>
                  <a:pt x="0" y="15239"/>
                </a:moveTo>
                <a:lnTo>
                  <a:pt x="30479" y="15239"/>
                </a:lnTo>
                <a:lnTo>
                  <a:pt x="30479" y="0"/>
                </a:lnTo>
                <a:lnTo>
                  <a:pt x="0" y="0"/>
                </a:lnTo>
                <a:lnTo>
                  <a:pt x="0" y="15239"/>
                </a:lnTo>
                <a:close/>
              </a:path>
            </a:pathLst>
          </a:custGeom>
          <a:solidFill>
            <a:srgbClr val="F1F1F1"/>
          </a:solidFill>
        </p:spPr>
        <p:txBody>
          <a:bodyPr wrap="square" lIns="0" tIns="0" rIns="0" bIns="0" rtlCol="0"/>
          <a:lstStyle/>
          <a:p>
            <a:endParaRPr>
              <a:cs typeface="+mn-ea"/>
              <a:sym typeface="+mn-lt"/>
            </a:endParaRPr>
          </a:p>
        </p:txBody>
      </p:sp>
      <p:sp>
        <p:nvSpPr>
          <p:cNvPr id="17" name="object 17"/>
          <p:cNvSpPr/>
          <p:nvPr/>
        </p:nvSpPr>
        <p:spPr>
          <a:xfrm>
            <a:off x="5105400" y="0"/>
            <a:ext cx="683895" cy="4203700"/>
          </a:xfrm>
          <a:custGeom>
            <a:avLst/>
            <a:gdLst/>
            <a:ahLst/>
            <a:cxnLst/>
            <a:rect l="l" t="t" r="r" b="b"/>
            <a:pathLst>
              <a:path w="683895" h="4203700">
                <a:moveTo>
                  <a:pt x="683864" y="0"/>
                </a:moveTo>
                <a:lnTo>
                  <a:pt x="0" y="0"/>
                </a:lnTo>
                <a:lnTo>
                  <a:pt x="0" y="4203192"/>
                </a:lnTo>
                <a:lnTo>
                  <a:pt x="683864" y="0"/>
                </a:lnTo>
                <a:close/>
              </a:path>
            </a:pathLst>
          </a:custGeom>
          <a:solidFill>
            <a:srgbClr val="FFFFFF"/>
          </a:solidFill>
        </p:spPr>
        <p:txBody>
          <a:bodyPr wrap="square" lIns="0" tIns="0" rIns="0" bIns="0" rtlCol="0"/>
          <a:lstStyle/>
          <a:p>
            <a:endParaRPr>
              <a:cs typeface="+mn-ea"/>
              <a:sym typeface="+mn-lt"/>
            </a:endParaRPr>
          </a:p>
        </p:txBody>
      </p:sp>
      <p:grpSp>
        <p:nvGrpSpPr>
          <p:cNvPr id="31" name="组合 30"/>
          <p:cNvGrpSpPr/>
          <p:nvPr/>
        </p:nvGrpSpPr>
        <p:grpSpPr>
          <a:xfrm>
            <a:off x="1617709" y="2826261"/>
            <a:ext cx="5235344" cy="624840"/>
            <a:chOff x="220979" y="2474976"/>
            <a:chExt cx="5235344" cy="624840"/>
          </a:xfrm>
        </p:grpSpPr>
        <p:sp>
          <p:nvSpPr>
            <p:cNvPr id="19" name="object 19"/>
            <p:cNvSpPr/>
            <p:nvPr/>
          </p:nvSpPr>
          <p:spPr>
            <a:xfrm>
              <a:off x="220979" y="2474976"/>
              <a:ext cx="624840" cy="624840"/>
            </a:xfrm>
            <a:custGeom>
              <a:avLst/>
              <a:gdLst/>
              <a:ahLst/>
              <a:cxnLst/>
              <a:rect l="l" t="t" r="r" b="b"/>
              <a:pathLst>
                <a:path w="624840" h="624839">
                  <a:moveTo>
                    <a:pt x="312420" y="0"/>
                  </a:moveTo>
                  <a:lnTo>
                    <a:pt x="0" y="312420"/>
                  </a:lnTo>
                  <a:lnTo>
                    <a:pt x="312420" y="624839"/>
                  </a:lnTo>
                  <a:lnTo>
                    <a:pt x="624840" y="312420"/>
                  </a:lnTo>
                  <a:lnTo>
                    <a:pt x="312420" y="0"/>
                  </a:lnTo>
                  <a:close/>
                </a:path>
              </a:pathLst>
            </a:custGeom>
            <a:solidFill>
              <a:srgbClr val="4276AA"/>
            </a:solidFill>
          </p:spPr>
          <p:txBody>
            <a:bodyPr wrap="square" lIns="0" tIns="0" rIns="0" bIns="0" rtlCol="0"/>
            <a:lstStyle/>
            <a:p>
              <a:endParaRPr>
                <a:cs typeface="+mn-ea"/>
                <a:sym typeface="+mn-lt"/>
              </a:endParaRPr>
            </a:p>
          </p:txBody>
        </p:sp>
        <p:sp>
          <p:nvSpPr>
            <p:cNvPr id="20" name="object 20"/>
            <p:cNvSpPr txBox="1"/>
            <p:nvPr/>
          </p:nvSpPr>
          <p:spPr>
            <a:xfrm>
              <a:off x="401827" y="2636901"/>
              <a:ext cx="261620" cy="259045"/>
            </a:xfrm>
            <a:prstGeom prst="rect">
              <a:avLst/>
            </a:prstGeom>
          </p:spPr>
          <p:txBody>
            <a:bodyPr vert="horz" wrap="square" lIns="0" tIns="12700" rIns="0" bIns="0" rtlCol="0">
              <a:spAutoFit/>
            </a:bodyPr>
            <a:lstStyle/>
            <a:p>
              <a:pPr marL="12700">
                <a:lnSpc>
                  <a:spcPct val="100000"/>
                </a:lnSpc>
                <a:spcBef>
                  <a:spcPts val="100"/>
                </a:spcBef>
              </a:pPr>
              <a:r>
                <a:rPr sz="1600" spc="-5" dirty="0">
                  <a:solidFill>
                    <a:srgbClr val="FFFFFF"/>
                  </a:solidFill>
                  <a:cs typeface="+mn-ea"/>
                  <a:sym typeface="+mn-lt"/>
                </a:rPr>
                <a:t>02</a:t>
              </a:r>
              <a:endParaRPr sz="1600" dirty="0">
                <a:cs typeface="+mn-ea"/>
                <a:sym typeface="+mn-lt"/>
              </a:endParaRPr>
            </a:p>
          </p:txBody>
        </p:sp>
        <p:sp>
          <p:nvSpPr>
            <p:cNvPr id="21" name="object 21"/>
            <p:cNvSpPr txBox="1"/>
            <p:nvPr/>
          </p:nvSpPr>
          <p:spPr>
            <a:xfrm>
              <a:off x="728292" y="2525356"/>
              <a:ext cx="4728031" cy="443711"/>
            </a:xfrm>
            <a:prstGeom prst="rect">
              <a:avLst/>
            </a:prstGeom>
          </p:spPr>
          <p:txBody>
            <a:bodyPr vert="horz" wrap="square" lIns="0" tIns="12700" rIns="0" bIns="0" rtlCol="0">
              <a:spAutoFit/>
            </a:bodyPr>
            <a:lstStyle/>
            <a:p>
              <a:pPr marL="12700" algn="ctr">
                <a:spcBef>
                  <a:spcPts val="100"/>
                </a:spcBef>
                <a:tabLst>
                  <a:tab pos="623570" algn="l"/>
                </a:tabLst>
              </a:pPr>
              <a:r>
                <a:rPr lang="en-US" altLang="zh-CN" sz="2800" spc="5" dirty="0">
                  <a:cs typeface="+mn-ea"/>
                  <a:sym typeface="+mn-lt"/>
                </a:rPr>
                <a:t>Study Area and Method</a:t>
              </a:r>
              <a:endParaRPr sz="2800" spc="5" dirty="0">
                <a:cs typeface="+mn-ea"/>
                <a:sym typeface="+mn-lt"/>
              </a:endParaRPr>
            </a:p>
          </p:txBody>
        </p:sp>
      </p:grpSp>
      <p:grpSp>
        <p:nvGrpSpPr>
          <p:cNvPr id="32" name="组合 31"/>
          <p:cNvGrpSpPr/>
          <p:nvPr/>
        </p:nvGrpSpPr>
        <p:grpSpPr>
          <a:xfrm>
            <a:off x="1665258" y="3887720"/>
            <a:ext cx="2823780" cy="624840"/>
            <a:chOff x="208788" y="3479291"/>
            <a:chExt cx="2823780" cy="624840"/>
          </a:xfrm>
        </p:grpSpPr>
        <p:sp>
          <p:nvSpPr>
            <p:cNvPr id="22" name="object 22"/>
            <p:cNvSpPr/>
            <p:nvPr/>
          </p:nvSpPr>
          <p:spPr>
            <a:xfrm>
              <a:off x="208788" y="3479291"/>
              <a:ext cx="623570" cy="624840"/>
            </a:xfrm>
            <a:custGeom>
              <a:avLst/>
              <a:gdLst/>
              <a:ahLst/>
              <a:cxnLst/>
              <a:rect l="l" t="t" r="r" b="b"/>
              <a:pathLst>
                <a:path w="623569" h="624839">
                  <a:moveTo>
                    <a:pt x="311657" y="0"/>
                  </a:moveTo>
                  <a:lnTo>
                    <a:pt x="0" y="312420"/>
                  </a:lnTo>
                  <a:lnTo>
                    <a:pt x="311657" y="624840"/>
                  </a:lnTo>
                  <a:lnTo>
                    <a:pt x="623316" y="312420"/>
                  </a:lnTo>
                  <a:lnTo>
                    <a:pt x="311657" y="0"/>
                  </a:lnTo>
                  <a:close/>
                </a:path>
              </a:pathLst>
            </a:custGeom>
            <a:solidFill>
              <a:srgbClr val="4276AA"/>
            </a:solidFill>
          </p:spPr>
          <p:txBody>
            <a:bodyPr wrap="square" lIns="0" tIns="0" rIns="0" bIns="0" rtlCol="0"/>
            <a:lstStyle/>
            <a:p>
              <a:endParaRPr>
                <a:cs typeface="+mn-ea"/>
                <a:sym typeface="+mn-lt"/>
              </a:endParaRPr>
            </a:p>
          </p:txBody>
        </p:sp>
        <p:sp>
          <p:nvSpPr>
            <p:cNvPr id="23" name="object 23"/>
            <p:cNvSpPr txBox="1"/>
            <p:nvPr/>
          </p:nvSpPr>
          <p:spPr>
            <a:xfrm>
              <a:off x="385673" y="3640582"/>
              <a:ext cx="267970" cy="259045"/>
            </a:xfrm>
            <a:prstGeom prst="rect">
              <a:avLst/>
            </a:prstGeom>
          </p:spPr>
          <p:txBody>
            <a:bodyPr vert="horz" wrap="square" lIns="0" tIns="12700" rIns="0" bIns="0" rtlCol="0">
              <a:spAutoFit/>
            </a:bodyPr>
            <a:lstStyle/>
            <a:p>
              <a:pPr marL="12700">
                <a:lnSpc>
                  <a:spcPct val="100000"/>
                </a:lnSpc>
                <a:spcBef>
                  <a:spcPts val="100"/>
                </a:spcBef>
              </a:pPr>
              <a:r>
                <a:rPr sz="1600" spc="-5" dirty="0">
                  <a:solidFill>
                    <a:srgbClr val="FFFFFF"/>
                  </a:solidFill>
                  <a:cs typeface="+mn-ea"/>
                  <a:sym typeface="+mn-lt"/>
                </a:rPr>
                <a:t>03</a:t>
              </a:r>
              <a:endParaRPr sz="1600" dirty="0">
                <a:cs typeface="+mn-ea"/>
                <a:sym typeface="+mn-lt"/>
              </a:endParaRPr>
            </a:p>
          </p:txBody>
        </p:sp>
        <p:sp>
          <p:nvSpPr>
            <p:cNvPr id="24" name="object 24"/>
            <p:cNvSpPr txBox="1"/>
            <p:nvPr/>
          </p:nvSpPr>
          <p:spPr>
            <a:xfrm>
              <a:off x="844675" y="3598336"/>
              <a:ext cx="2187893" cy="382156"/>
            </a:xfrm>
            <a:prstGeom prst="rect">
              <a:avLst/>
            </a:prstGeom>
          </p:spPr>
          <p:txBody>
            <a:bodyPr vert="horz" wrap="square" lIns="0" tIns="12700" rIns="0" bIns="0" rtlCol="0">
              <a:spAutoFit/>
            </a:bodyPr>
            <a:lstStyle/>
            <a:p>
              <a:pPr marL="12700" algn="ctr">
                <a:lnSpc>
                  <a:spcPct val="100000"/>
                </a:lnSpc>
                <a:spcBef>
                  <a:spcPts val="100"/>
                </a:spcBef>
                <a:tabLst>
                  <a:tab pos="623570" algn="l"/>
                </a:tabLst>
              </a:pPr>
              <a:endParaRPr sz="3600" b="1" baseline="3086" dirty="0">
                <a:cs typeface="+mn-ea"/>
                <a:sym typeface="+mn-lt"/>
              </a:endParaRPr>
            </a:p>
          </p:txBody>
        </p:sp>
      </p:grpSp>
      <p:grpSp>
        <p:nvGrpSpPr>
          <p:cNvPr id="33" name="组合 32"/>
          <p:cNvGrpSpPr/>
          <p:nvPr/>
        </p:nvGrpSpPr>
        <p:grpSpPr>
          <a:xfrm>
            <a:off x="1617709" y="4933430"/>
            <a:ext cx="6151024" cy="623570"/>
            <a:chOff x="196595" y="4520184"/>
            <a:chExt cx="5344348" cy="623570"/>
          </a:xfrm>
        </p:grpSpPr>
        <p:sp>
          <p:nvSpPr>
            <p:cNvPr id="25" name="object 25"/>
            <p:cNvSpPr/>
            <p:nvPr/>
          </p:nvSpPr>
          <p:spPr>
            <a:xfrm>
              <a:off x="196595" y="4520184"/>
              <a:ext cx="624840" cy="623570"/>
            </a:xfrm>
            <a:custGeom>
              <a:avLst/>
              <a:gdLst/>
              <a:ahLst/>
              <a:cxnLst/>
              <a:rect l="l" t="t" r="r" b="b"/>
              <a:pathLst>
                <a:path w="624840" h="623570">
                  <a:moveTo>
                    <a:pt x="312420" y="0"/>
                  </a:moveTo>
                  <a:lnTo>
                    <a:pt x="0" y="311658"/>
                  </a:lnTo>
                  <a:lnTo>
                    <a:pt x="312420" y="623316"/>
                  </a:lnTo>
                  <a:lnTo>
                    <a:pt x="624840" y="311658"/>
                  </a:lnTo>
                  <a:lnTo>
                    <a:pt x="312420" y="0"/>
                  </a:lnTo>
                  <a:close/>
                </a:path>
              </a:pathLst>
            </a:custGeom>
            <a:solidFill>
              <a:srgbClr val="4276AA"/>
            </a:solidFill>
          </p:spPr>
          <p:txBody>
            <a:bodyPr wrap="square" lIns="0" tIns="0" rIns="0" bIns="0" rtlCol="0"/>
            <a:lstStyle/>
            <a:p>
              <a:endParaRPr>
                <a:cs typeface="+mn-ea"/>
                <a:sym typeface="+mn-lt"/>
              </a:endParaRPr>
            </a:p>
          </p:txBody>
        </p:sp>
        <p:sp>
          <p:nvSpPr>
            <p:cNvPr id="26" name="object 26"/>
            <p:cNvSpPr txBox="1"/>
            <p:nvPr/>
          </p:nvSpPr>
          <p:spPr>
            <a:xfrm>
              <a:off x="377443" y="4681854"/>
              <a:ext cx="260985" cy="259045"/>
            </a:xfrm>
            <a:prstGeom prst="rect">
              <a:avLst/>
            </a:prstGeom>
          </p:spPr>
          <p:txBody>
            <a:bodyPr vert="horz" wrap="square" lIns="0" tIns="12700" rIns="0" bIns="0" rtlCol="0">
              <a:spAutoFit/>
            </a:bodyPr>
            <a:lstStyle/>
            <a:p>
              <a:pPr marL="12700">
                <a:lnSpc>
                  <a:spcPct val="100000"/>
                </a:lnSpc>
                <a:spcBef>
                  <a:spcPts val="100"/>
                </a:spcBef>
              </a:pPr>
              <a:r>
                <a:rPr sz="1600" spc="-5" dirty="0">
                  <a:solidFill>
                    <a:srgbClr val="FFFFFF"/>
                  </a:solidFill>
                  <a:cs typeface="+mn-ea"/>
                  <a:sym typeface="+mn-lt"/>
                </a:rPr>
                <a:t>04</a:t>
              </a:r>
              <a:endParaRPr sz="1600" dirty="0">
                <a:cs typeface="+mn-ea"/>
                <a:sym typeface="+mn-lt"/>
              </a:endParaRPr>
            </a:p>
          </p:txBody>
        </p:sp>
        <p:sp>
          <p:nvSpPr>
            <p:cNvPr id="27" name="object 27"/>
            <p:cNvSpPr txBox="1"/>
            <p:nvPr/>
          </p:nvSpPr>
          <p:spPr>
            <a:xfrm>
              <a:off x="358720" y="4621815"/>
              <a:ext cx="5182223" cy="443711"/>
            </a:xfrm>
            <a:prstGeom prst="rect">
              <a:avLst/>
            </a:prstGeom>
          </p:spPr>
          <p:txBody>
            <a:bodyPr vert="horz" wrap="square" lIns="0" tIns="12700" rIns="0" bIns="0" rtlCol="0">
              <a:spAutoFit/>
            </a:bodyPr>
            <a:lstStyle/>
            <a:p>
              <a:pPr marL="12700" algn="ctr">
                <a:spcBef>
                  <a:spcPts val="100"/>
                </a:spcBef>
                <a:tabLst>
                  <a:tab pos="623570" algn="l"/>
                </a:tabLst>
              </a:pPr>
              <a:r>
                <a:rPr lang="en-US" altLang="zh-CN" sz="2800" spc="5" dirty="0">
                  <a:cs typeface="+mn-ea"/>
                  <a:sym typeface="+mn-lt"/>
                </a:rPr>
                <a:t>Conclusions and Future work</a:t>
              </a:r>
              <a:endParaRPr sz="2800" spc="5" dirty="0">
                <a:cs typeface="+mn-ea"/>
                <a:sym typeface="+mn-lt"/>
              </a:endParaRPr>
            </a:p>
          </p:txBody>
        </p:sp>
      </p:grpSp>
      <p:sp>
        <p:nvSpPr>
          <p:cNvPr id="29" name="object 29"/>
          <p:cNvSpPr txBox="1">
            <a:spLocks noGrp="1"/>
          </p:cNvSpPr>
          <p:nvPr>
            <p:ph type="title"/>
          </p:nvPr>
        </p:nvSpPr>
        <p:spPr>
          <a:xfrm>
            <a:off x="2325950" y="1797324"/>
            <a:ext cx="2547854" cy="443711"/>
          </a:xfrm>
          <a:prstGeom prst="rect">
            <a:avLst/>
          </a:prstGeom>
        </p:spPr>
        <p:txBody>
          <a:bodyPr vert="horz" wrap="square" lIns="0" tIns="12700" rIns="0" bIns="0" rtlCol="0">
            <a:spAutoFit/>
          </a:bodyPr>
          <a:lstStyle/>
          <a:p>
            <a:pPr marL="12700">
              <a:lnSpc>
                <a:spcPct val="100000"/>
              </a:lnSpc>
              <a:spcBef>
                <a:spcPts val="120"/>
              </a:spcBef>
              <a:tabLst>
                <a:tab pos="623570" algn="l"/>
              </a:tabLst>
            </a:pPr>
            <a:r>
              <a:rPr lang="en-US" altLang="zh-CN" sz="2800" spc="5" dirty="0">
                <a:latin typeface="+mn-lt"/>
                <a:ea typeface="+mn-ea"/>
                <a:cs typeface="+mn-ea"/>
                <a:sym typeface="+mn-lt"/>
              </a:rPr>
              <a:t>Introduction</a:t>
            </a:r>
            <a:endParaRPr sz="2800" spc="5" dirty="0">
              <a:latin typeface="+mn-lt"/>
              <a:ea typeface="+mn-ea"/>
              <a:cs typeface="+mn-ea"/>
              <a:sym typeface="+mn-lt"/>
            </a:endParaRPr>
          </a:p>
        </p:txBody>
      </p:sp>
      <p:grpSp>
        <p:nvGrpSpPr>
          <p:cNvPr id="38" name="组合 37"/>
          <p:cNvGrpSpPr/>
          <p:nvPr/>
        </p:nvGrpSpPr>
        <p:grpSpPr>
          <a:xfrm>
            <a:off x="1645514" y="1713161"/>
            <a:ext cx="624840" cy="583158"/>
            <a:chOff x="240282" y="1340768"/>
            <a:chExt cx="624840" cy="583158"/>
          </a:xfrm>
        </p:grpSpPr>
        <p:sp>
          <p:nvSpPr>
            <p:cNvPr id="28" name="object 28"/>
            <p:cNvSpPr/>
            <p:nvPr/>
          </p:nvSpPr>
          <p:spPr>
            <a:xfrm>
              <a:off x="240282" y="1340768"/>
              <a:ext cx="624840" cy="583158"/>
            </a:xfrm>
            <a:custGeom>
              <a:avLst/>
              <a:gdLst/>
              <a:ahLst/>
              <a:cxnLst/>
              <a:rect l="l" t="t" r="r" b="b"/>
              <a:pathLst>
                <a:path w="624840" h="623569">
                  <a:moveTo>
                    <a:pt x="312420" y="0"/>
                  </a:moveTo>
                  <a:lnTo>
                    <a:pt x="0" y="311658"/>
                  </a:lnTo>
                  <a:lnTo>
                    <a:pt x="312420" y="623316"/>
                  </a:lnTo>
                  <a:lnTo>
                    <a:pt x="624840" y="311658"/>
                  </a:lnTo>
                  <a:lnTo>
                    <a:pt x="312420" y="0"/>
                  </a:lnTo>
                  <a:close/>
                </a:path>
              </a:pathLst>
            </a:custGeom>
            <a:solidFill>
              <a:srgbClr val="4276AA"/>
            </a:solidFill>
          </p:spPr>
          <p:txBody>
            <a:bodyPr wrap="square" lIns="0" tIns="0" rIns="0" bIns="0" rtlCol="0"/>
            <a:lstStyle/>
            <a:p>
              <a:endParaRPr dirty="0">
                <a:cs typeface="+mn-ea"/>
                <a:sym typeface="+mn-lt"/>
              </a:endParaRPr>
            </a:p>
          </p:txBody>
        </p:sp>
        <p:sp>
          <p:nvSpPr>
            <p:cNvPr id="30" name="object 20"/>
            <p:cNvSpPr txBox="1"/>
            <p:nvPr/>
          </p:nvSpPr>
          <p:spPr>
            <a:xfrm>
              <a:off x="421892" y="1482487"/>
              <a:ext cx="261620" cy="259045"/>
            </a:xfrm>
            <a:prstGeom prst="rect">
              <a:avLst/>
            </a:prstGeom>
          </p:spPr>
          <p:txBody>
            <a:bodyPr vert="horz" wrap="square" lIns="0" tIns="12700" rIns="0" bIns="0" rtlCol="0">
              <a:spAutoFit/>
            </a:bodyPr>
            <a:lstStyle/>
            <a:p>
              <a:pPr marL="12700">
                <a:lnSpc>
                  <a:spcPct val="100000"/>
                </a:lnSpc>
                <a:spcBef>
                  <a:spcPts val="100"/>
                </a:spcBef>
              </a:pPr>
              <a:r>
                <a:rPr sz="1600" spc="-5" dirty="0">
                  <a:solidFill>
                    <a:srgbClr val="FFFFFF"/>
                  </a:solidFill>
                  <a:cs typeface="+mn-ea"/>
                  <a:sym typeface="+mn-lt"/>
                </a:rPr>
                <a:t>0</a:t>
              </a:r>
              <a:r>
                <a:rPr lang="en-US" sz="1600" spc="-5" dirty="0">
                  <a:solidFill>
                    <a:srgbClr val="FFFFFF"/>
                  </a:solidFill>
                  <a:cs typeface="+mn-ea"/>
                  <a:sym typeface="+mn-lt"/>
                </a:rPr>
                <a:t>1</a:t>
              </a:r>
              <a:endParaRPr sz="1600" dirty="0">
                <a:cs typeface="+mn-ea"/>
                <a:sym typeface="+mn-lt"/>
              </a:endParaRPr>
            </a:p>
          </p:txBody>
        </p:sp>
      </p:grpSp>
      <p:sp>
        <p:nvSpPr>
          <p:cNvPr id="42" name="圆角矩形 4"/>
          <p:cNvSpPr>
            <a:spLocks noChangeArrowheads="1"/>
          </p:cNvSpPr>
          <p:nvPr/>
        </p:nvSpPr>
        <p:spPr bwMode="auto">
          <a:xfrm>
            <a:off x="73024" y="970757"/>
            <a:ext cx="9070975" cy="96837"/>
          </a:xfrm>
          <a:prstGeom prst="roundRect">
            <a:avLst>
              <a:gd name="adj" fmla="val 16667"/>
            </a:avLst>
          </a:prstGeom>
          <a:solidFill>
            <a:srgbClr val="C00000"/>
          </a:solidFill>
          <a:ln w="25400">
            <a:solidFill>
              <a:srgbClr val="C00000"/>
            </a:solidFill>
            <a:round/>
            <a:headEnd/>
            <a:tailEnd/>
          </a:ln>
        </p:spPr>
        <p:txBody>
          <a:bodyPr anchor="ctr"/>
          <a:lstStyle/>
          <a:p>
            <a:pPr algn="ctr"/>
            <a:endParaRPr lang="zh-CN" altLang="en-US" b="1">
              <a:solidFill>
                <a:srgbClr val="FFFFFF"/>
              </a:solidFill>
              <a:cs typeface="+mn-ea"/>
              <a:sym typeface="+mn-lt"/>
            </a:endParaRPr>
          </a:p>
        </p:txBody>
      </p:sp>
      <p:sp>
        <p:nvSpPr>
          <p:cNvPr id="48" name="object 21"/>
          <p:cNvSpPr txBox="1"/>
          <p:nvPr/>
        </p:nvSpPr>
        <p:spPr>
          <a:xfrm>
            <a:off x="2036547" y="3916079"/>
            <a:ext cx="4176008" cy="443711"/>
          </a:xfrm>
          <a:prstGeom prst="rect">
            <a:avLst/>
          </a:prstGeom>
        </p:spPr>
        <p:txBody>
          <a:bodyPr vert="horz" wrap="square" lIns="0" tIns="12700" rIns="0" bIns="0" rtlCol="0">
            <a:spAutoFit/>
          </a:bodyPr>
          <a:lstStyle/>
          <a:p>
            <a:pPr marL="12700" algn="ctr">
              <a:spcBef>
                <a:spcPts val="100"/>
              </a:spcBef>
              <a:tabLst>
                <a:tab pos="623570" algn="l"/>
              </a:tabLst>
            </a:pPr>
            <a:r>
              <a:rPr lang="en-US" altLang="zh-CN" sz="2800" spc="5" dirty="0">
                <a:cs typeface="+mn-ea"/>
                <a:sym typeface="+mn-lt"/>
              </a:rPr>
              <a:t>Result and Analysis</a:t>
            </a:r>
            <a:endParaRPr sz="2800" spc="5" dirty="0">
              <a:cs typeface="+mn-ea"/>
              <a:sym typeface="+mn-lt"/>
            </a:endParaRPr>
          </a:p>
        </p:txBody>
      </p:sp>
      <p:sp>
        <p:nvSpPr>
          <p:cNvPr id="53" name="object 3"/>
          <p:cNvSpPr txBox="1">
            <a:spLocks/>
          </p:cNvSpPr>
          <p:nvPr/>
        </p:nvSpPr>
        <p:spPr>
          <a:xfrm>
            <a:off x="3144818" y="176220"/>
            <a:ext cx="3063768" cy="692497"/>
          </a:xfrm>
          <a:prstGeom prst="rect">
            <a:avLst/>
          </a:prstGeom>
        </p:spPr>
        <p:txBody>
          <a:bodyPr vert="horz" wrap="square" lIns="0" tIns="1524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700">
              <a:spcBef>
                <a:spcPts val="120"/>
              </a:spcBef>
            </a:pPr>
            <a:r>
              <a:rPr lang="en-US" spc="5" dirty="0">
                <a:latin typeface="+mn-lt"/>
                <a:ea typeface="+mn-ea"/>
                <a:cs typeface="+mn-ea"/>
                <a:sym typeface="+mn-lt"/>
              </a:rPr>
              <a:t>O</a:t>
            </a:r>
            <a:r>
              <a:rPr lang="en-US" altLang="zh-CN" spc="5" dirty="0">
                <a:latin typeface="+mn-lt"/>
                <a:ea typeface="+mn-ea"/>
                <a:cs typeface="+mn-ea"/>
                <a:sym typeface="+mn-lt"/>
              </a:rPr>
              <a:t>utlines</a:t>
            </a:r>
            <a:endParaRPr lang="en-US" spc="5" dirty="0">
              <a:latin typeface="+mn-lt"/>
              <a:ea typeface="+mn-ea"/>
              <a:cs typeface="+mn-ea"/>
              <a:sym typeface="+mn-lt"/>
            </a:endParaRPr>
          </a:p>
        </p:txBody>
      </p:sp>
    </p:spTree>
    <p:extLst>
      <p:ext uri="{BB962C8B-B14F-4D97-AF65-F5344CB8AC3E}">
        <p14:creationId xmlns:p14="http://schemas.microsoft.com/office/powerpoint/2010/main" val="1722108597"/>
      </p:ext>
    </p:extLst>
  </p:cSld>
  <p:clrMapOvr>
    <a:masterClrMapping/>
  </p:clrMapOvr>
  <p:transition advTm="1933">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1B05A07E-C25F-4DCD-918A-0DD7583A8AF0}"/>
              </a:ext>
            </a:extLst>
          </p:cNvPr>
          <p:cNvSpPr/>
          <p:nvPr/>
        </p:nvSpPr>
        <p:spPr>
          <a:xfrm>
            <a:off x="1871970" y="5661248"/>
            <a:ext cx="5796374" cy="369332"/>
          </a:xfrm>
          <a:prstGeom prst="rect">
            <a:avLst/>
          </a:prstGeom>
        </p:spPr>
        <p:txBody>
          <a:bodyPr wrap="square">
            <a:spAutoFit/>
          </a:bodyPr>
          <a:lstStyle/>
          <a:p>
            <a:r>
              <a:rPr lang="en-US" altLang="zh-CN" dirty="0">
                <a:cs typeface="+mn-ea"/>
                <a:sym typeface="+mn-lt"/>
              </a:rPr>
              <a:t>Forming a typical subsidence basin in the mining area. </a:t>
            </a:r>
          </a:p>
        </p:txBody>
      </p:sp>
      <p:pic>
        <p:nvPicPr>
          <p:cNvPr id="8" name="图片 7">
            <a:extLst>
              <a:ext uri="{FF2B5EF4-FFF2-40B4-BE49-F238E27FC236}">
                <a16:creationId xmlns:a16="http://schemas.microsoft.com/office/drawing/2014/main" id="{85BC60D4-B301-409E-BB0D-783E19B30B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186" y="254477"/>
            <a:ext cx="8782153" cy="5300855"/>
          </a:xfrm>
          <a:prstGeom prst="rect">
            <a:avLst/>
          </a:prstGeom>
        </p:spPr>
      </p:pic>
      <p:sp>
        <p:nvSpPr>
          <p:cNvPr id="9" name="矩形 8">
            <a:extLst>
              <a:ext uri="{FF2B5EF4-FFF2-40B4-BE49-F238E27FC236}">
                <a16:creationId xmlns:a16="http://schemas.microsoft.com/office/drawing/2014/main" id="{71685CC5-0FA0-4172-9534-0427C55F2B69}"/>
              </a:ext>
            </a:extLst>
          </p:cNvPr>
          <p:cNvSpPr/>
          <p:nvPr/>
        </p:nvSpPr>
        <p:spPr>
          <a:xfrm>
            <a:off x="288618" y="6264969"/>
            <a:ext cx="8963077" cy="338554"/>
          </a:xfrm>
          <a:prstGeom prst="rect">
            <a:avLst/>
          </a:prstGeom>
        </p:spPr>
        <p:txBody>
          <a:bodyPr wrap="square">
            <a:spAutoFit/>
          </a:bodyPr>
          <a:lstStyle/>
          <a:p>
            <a:r>
              <a:rPr lang="en-US" altLang="zh-CN" sz="1600" dirty="0">
                <a:cs typeface="+mn-ea"/>
                <a:sym typeface="+mn-lt"/>
              </a:rPr>
              <a:t>Vegetation that are distributed in the order of reeds, swamps, tidal flats, and flooded crops.</a:t>
            </a:r>
            <a:endParaRPr lang="zh-CN" altLang="en-US" sz="1600" dirty="0">
              <a:cs typeface="+mn-ea"/>
              <a:sym typeface="+mn-lt"/>
            </a:endParaRPr>
          </a:p>
        </p:txBody>
      </p:sp>
    </p:spTree>
    <p:extLst>
      <p:ext uri="{BB962C8B-B14F-4D97-AF65-F5344CB8AC3E}">
        <p14:creationId xmlns:p14="http://schemas.microsoft.com/office/powerpoint/2010/main" val="2059617766"/>
      </p:ext>
    </p:extLst>
  </p:cSld>
  <p:clrMapOvr>
    <a:masterClrMapping/>
  </p:clrMapOvr>
  <p:transition advTm="1796">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C694359-26AE-4016-A298-B3239D71AE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1396"/>
            <a:ext cx="9144000" cy="2485971"/>
          </a:xfrm>
          <a:prstGeom prst="rect">
            <a:avLst/>
          </a:prstGeom>
        </p:spPr>
      </p:pic>
      <p:sp>
        <p:nvSpPr>
          <p:cNvPr id="5" name="文本框 4">
            <a:extLst>
              <a:ext uri="{FF2B5EF4-FFF2-40B4-BE49-F238E27FC236}">
                <a16:creationId xmlns:a16="http://schemas.microsoft.com/office/drawing/2014/main" id="{9CAF663D-2611-416B-8ADD-18CCFF0EC699}"/>
              </a:ext>
            </a:extLst>
          </p:cNvPr>
          <p:cNvSpPr txBox="1"/>
          <p:nvPr/>
        </p:nvSpPr>
        <p:spPr>
          <a:xfrm>
            <a:off x="179512" y="3068960"/>
            <a:ext cx="1656184" cy="338554"/>
          </a:xfrm>
          <a:prstGeom prst="rect">
            <a:avLst/>
          </a:prstGeom>
          <a:noFill/>
        </p:spPr>
        <p:txBody>
          <a:bodyPr wrap="square" rtlCol="0">
            <a:spAutoFit/>
          </a:bodyPr>
          <a:lstStyle/>
          <a:p>
            <a:r>
              <a:rPr lang="en-US" altLang="zh-CN" sz="1600" dirty="0">
                <a:cs typeface="+mn-ea"/>
                <a:sym typeface="+mn-lt"/>
              </a:rPr>
              <a:t>March, 2013</a:t>
            </a:r>
            <a:endParaRPr lang="zh-CN" altLang="en-US" sz="1600" dirty="0">
              <a:cs typeface="+mn-ea"/>
              <a:sym typeface="+mn-lt"/>
            </a:endParaRPr>
          </a:p>
        </p:txBody>
      </p:sp>
      <p:sp>
        <p:nvSpPr>
          <p:cNvPr id="6" name="文本框 5">
            <a:extLst>
              <a:ext uri="{FF2B5EF4-FFF2-40B4-BE49-F238E27FC236}">
                <a16:creationId xmlns:a16="http://schemas.microsoft.com/office/drawing/2014/main" id="{15E8D809-F3EB-47EC-8645-7481D8DAFE3A}"/>
              </a:ext>
            </a:extLst>
          </p:cNvPr>
          <p:cNvSpPr txBox="1"/>
          <p:nvPr/>
        </p:nvSpPr>
        <p:spPr>
          <a:xfrm>
            <a:off x="2051720" y="3068960"/>
            <a:ext cx="1656184" cy="338554"/>
          </a:xfrm>
          <a:prstGeom prst="rect">
            <a:avLst/>
          </a:prstGeom>
          <a:noFill/>
        </p:spPr>
        <p:txBody>
          <a:bodyPr wrap="square" rtlCol="0">
            <a:spAutoFit/>
          </a:bodyPr>
          <a:lstStyle/>
          <a:p>
            <a:r>
              <a:rPr lang="en-US" altLang="zh-CN" sz="1600" dirty="0">
                <a:cs typeface="+mn-ea"/>
                <a:sym typeface="+mn-lt"/>
              </a:rPr>
              <a:t>March, 2014</a:t>
            </a:r>
            <a:endParaRPr lang="zh-CN" altLang="en-US" sz="1600" dirty="0">
              <a:cs typeface="+mn-ea"/>
              <a:sym typeface="+mn-lt"/>
            </a:endParaRPr>
          </a:p>
        </p:txBody>
      </p:sp>
      <p:sp>
        <p:nvSpPr>
          <p:cNvPr id="7" name="文本框 6">
            <a:extLst>
              <a:ext uri="{FF2B5EF4-FFF2-40B4-BE49-F238E27FC236}">
                <a16:creationId xmlns:a16="http://schemas.microsoft.com/office/drawing/2014/main" id="{2AB4D0A8-8B05-4E86-8FAF-F33474236E15}"/>
              </a:ext>
            </a:extLst>
          </p:cNvPr>
          <p:cNvSpPr txBox="1"/>
          <p:nvPr/>
        </p:nvSpPr>
        <p:spPr>
          <a:xfrm>
            <a:off x="3707904" y="3068960"/>
            <a:ext cx="1855618" cy="338554"/>
          </a:xfrm>
          <a:prstGeom prst="rect">
            <a:avLst/>
          </a:prstGeom>
          <a:noFill/>
        </p:spPr>
        <p:txBody>
          <a:bodyPr wrap="square" rtlCol="0">
            <a:spAutoFit/>
          </a:bodyPr>
          <a:lstStyle/>
          <a:p>
            <a:r>
              <a:rPr lang="en-US" altLang="zh-CN" sz="1600" dirty="0">
                <a:cs typeface="+mn-ea"/>
                <a:sym typeface="+mn-lt"/>
              </a:rPr>
              <a:t>September, 2016</a:t>
            </a:r>
            <a:endParaRPr lang="zh-CN" altLang="en-US" sz="1600" dirty="0">
              <a:cs typeface="+mn-ea"/>
              <a:sym typeface="+mn-lt"/>
            </a:endParaRPr>
          </a:p>
        </p:txBody>
      </p:sp>
      <p:sp>
        <p:nvSpPr>
          <p:cNvPr id="8" name="文本框 7">
            <a:extLst>
              <a:ext uri="{FF2B5EF4-FFF2-40B4-BE49-F238E27FC236}">
                <a16:creationId xmlns:a16="http://schemas.microsoft.com/office/drawing/2014/main" id="{039A20D9-C0C6-44DC-8801-D624A8670BF4}"/>
              </a:ext>
            </a:extLst>
          </p:cNvPr>
          <p:cNvSpPr txBox="1"/>
          <p:nvPr/>
        </p:nvSpPr>
        <p:spPr>
          <a:xfrm>
            <a:off x="5581778" y="3068960"/>
            <a:ext cx="1656184" cy="338554"/>
          </a:xfrm>
          <a:prstGeom prst="rect">
            <a:avLst/>
          </a:prstGeom>
          <a:noFill/>
        </p:spPr>
        <p:txBody>
          <a:bodyPr wrap="square" rtlCol="0">
            <a:spAutoFit/>
          </a:bodyPr>
          <a:lstStyle/>
          <a:p>
            <a:r>
              <a:rPr lang="en-US" altLang="zh-CN" sz="1600" dirty="0">
                <a:cs typeface="+mn-ea"/>
                <a:sym typeface="+mn-lt"/>
              </a:rPr>
              <a:t>February, 2017</a:t>
            </a:r>
            <a:endParaRPr lang="zh-CN" altLang="en-US" sz="1600" dirty="0">
              <a:cs typeface="+mn-ea"/>
              <a:sym typeface="+mn-lt"/>
            </a:endParaRPr>
          </a:p>
        </p:txBody>
      </p:sp>
      <p:sp>
        <p:nvSpPr>
          <p:cNvPr id="9" name="文本框 8">
            <a:extLst>
              <a:ext uri="{FF2B5EF4-FFF2-40B4-BE49-F238E27FC236}">
                <a16:creationId xmlns:a16="http://schemas.microsoft.com/office/drawing/2014/main" id="{B326F35C-4E67-445C-9F72-15DC78ADB190}"/>
              </a:ext>
            </a:extLst>
          </p:cNvPr>
          <p:cNvSpPr txBox="1"/>
          <p:nvPr/>
        </p:nvSpPr>
        <p:spPr>
          <a:xfrm>
            <a:off x="7380312" y="3068960"/>
            <a:ext cx="2036796" cy="338554"/>
          </a:xfrm>
          <a:prstGeom prst="rect">
            <a:avLst/>
          </a:prstGeom>
          <a:noFill/>
        </p:spPr>
        <p:txBody>
          <a:bodyPr wrap="square" rtlCol="0">
            <a:spAutoFit/>
          </a:bodyPr>
          <a:lstStyle/>
          <a:p>
            <a:r>
              <a:rPr lang="en-US" altLang="zh-CN" sz="1600" dirty="0">
                <a:cs typeface="+mn-ea"/>
                <a:sym typeface="+mn-lt"/>
              </a:rPr>
              <a:t>September, 2017</a:t>
            </a:r>
            <a:endParaRPr lang="zh-CN" altLang="en-US" sz="1600" dirty="0">
              <a:cs typeface="+mn-ea"/>
              <a:sym typeface="+mn-lt"/>
            </a:endParaRPr>
          </a:p>
        </p:txBody>
      </p:sp>
      <p:pic>
        <p:nvPicPr>
          <p:cNvPr id="11" name="图片 10">
            <a:extLst>
              <a:ext uri="{FF2B5EF4-FFF2-40B4-BE49-F238E27FC236}">
                <a16:creationId xmlns:a16="http://schemas.microsoft.com/office/drawing/2014/main" id="{A3CAE28F-7EA2-4D18-8C50-36F6DA5643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6" y="3861048"/>
            <a:ext cx="9108504" cy="2774003"/>
          </a:xfrm>
          <a:prstGeom prst="rect">
            <a:avLst/>
          </a:prstGeom>
        </p:spPr>
      </p:pic>
      <p:sp>
        <p:nvSpPr>
          <p:cNvPr id="12" name="箭头: 右 11">
            <a:extLst>
              <a:ext uri="{FF2B5EF4-FFF2-40B4-BE49-F238E27FC236}">
                <a16:creationId xmlns:a16="http://schemas.microsoft.com/office/drawing/2014/main" id="{7C54F76B-7263-409A-8CD5-765B02E749EE}"/>
              </a:ext>
            </a:extLst>
          </p:cNvPr>
          <p:cNvSpPr/>
          <p:nvPr/>
        </p:nvSpPr>
        <p:spPr>
          <a:xfrm>
            <a:off x="35496" y="3438292"/>
            <a:ext cx="910850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Tree>
    <p:extLst>
      <p:ext uri="{BB962C8B-B14F-4D97-AF65-F5344CB8AC3E}">
        <p14:creationId xmlns:p14="http://schemas.microsoft.com/office/powerpoint/2010/main" val="826794844"/>
      </p:ext>
    </p:extLst>
  </p:cSld>
  <p:clrMapOvr>
    <a:masterClrMapping/>
  </p:clrMapOvr>
  <p:transition advTm="401">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cs typeface="+mn-ea"/>
              <a:sym typeface="+mn-lt"/>
            </a:endParaRPr>
          </a:p>
        </p:txBody>
      </p:sp>
      <p:sp>
        <p:nvSpPr>
          <p:cNvPr id="6" name="矩形 5">
            <a:extLst>
              <a:ext uri="{FF2B5EF4-FFF2-40B4-BE49-F238E27FC236}">
                <a16:creationId xmlns:a16="http://schemas.microsoft.com/office/drawing/2014/main" id="{189D4ECF-9114-4074-BBBB-A3CB4257AB9E}"/>
              </a:ext>
            </a:extLst>
          </p:cNvPr>
          <p:cNvSpPr/>
          <p:nvPr/>
        </p:nvSpPr>
        <p:spPr>
          <a:xfrm>
            <a:off x="504825" y="3019425"/>
            <a:ext cx="8639175"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pSp>
        <p:nvGrpSpPr>
          <p:cNvPr id="8" name="19234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a:extLst>
              <a:ext uri="{FF2B5EF4-FFF2-40B4-BE49-F238E27FC236}">
                <a16:creationId xmlns:a16="http://schemas.microsoft.com/office/drawing/2014/main" id="{4E93A25C-0800-470B-A16A-0C4CA1816F4C}"/>
              </a:ext>
            </a:extLst>
          </p:cNvPr>
          <p:cNvGrpSpPr>
            <a:grpSpLocks noChangeAspect="1"/>
          </p:cNvGrpSpPr>
          <p:nvPr>
            <p:custDataLst>
              <p:tags r:id="rId2"/>
            </p:custDataLst>
          </p:nvPr>
        </p:nvGrpSpPr>
        <p:grpSpPr>
          <a:xfrm>
            <a:off x="502444" y="1751412"/>
            <a:ext cx="8137923" cy="3764754"/>
            <a:chOff x="669924" y="1123952"/>
            <a:chExt cx="10850565" cy="5019673"/>
          </a:xfrm>
        </p:grpSpPr>
        <p:sp>
          <p:nvSpPr>
            <p:cNvPr id="9" name="îṧľiďè">
              <a:extLst>
                <a:ext uri="{FF2B5EF4-FFF2-40B4-BE49-F238E27FC236}">
                  <a16:creationId xmlns:a16="http://schemas.microsoft.com/office/drawing/2014/main" id="{6CD2C143-49C3-43E1-8ABC-931C092978F9}"/>
                </a:ext>
              </a:extLst>
            </p:cNvPr>
            <p:cNvSpPr/>
            <p:nvPr/>
          </p:nvSpPr>
          <p:spPr bwMode="auto">
            <a:xfrm>
              <a:off x="669924" y="1123952"/>
              <a:ext cx="3935940" cy="5019673"/>
            </a:xfrm>
            <a:prstGeom prst="rect">
              <a:avLst/>
            </a:prstGeom>
            <a:pattFill prst="pct5">
              <a:fgClr>
                <a:srgbClr val="E4E6EA"/>
              </a:fgClr>
              <a:bgClr>
                <a:srgbClr val="ADB5BF"/>
              </a:bgClr>
            </a:pattFill>
            <a:ln w="9525">
              <a:no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zh-CN" altLang="en-US" dirty="0">
                <a:solidFill>
                  <a:schemeClr val="lt1"/>
                </a:solidFill>
                <a:cs typeface="+mn-ea"/>
                <a:sym typeface="+mn-lt"/>
              </a:endParaRPr>
            </a:p>
          </p:txBody>
        </p:sp>
        <p:cxnSp>
          <p:nvCxnSpPr>
            <p:cNvPr id="10" name="直接连接符 9">
              <a:extLst>
                <a:ext uri="{FF2B5EF4-FFF2-40B4-BE49-F238E27FC236}">
                  <a16:creationId xmlns:a16="http://schemas.microsoft.com/office/drawing/2014/main" id="{942EAD6C-D192-4F8C-AEAE-3FC64B6002A9}"/>
                </a:ext>
              </a:extLst>
            </p:cNvPr>
            <p:cNvCxnSpPr/>
            <p:nvPr/>
          </p:nvCxnSpPr>
          <p:spPr>
            <a:xfrm>
              <a:off x="6133725" y="1123952"/>
              <a:ext cx="0" cy="5019673"/>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1" name="iSļîḓê">
              <a:extLst>
                <a:ext uri="{FF2B5EF4-FFF2-40B4-BE49-F238E27FC236}">
                  <a16:creationId xmlns:a16="http://schemas.microsoft.com/office/drawing/2014/main" id="{FBD686D8-136A-4347-857A-D8E1E5CC9D4C}"/>
                </a:ext>
              </a:extLst>
            </p:cNvPr>
            <p:cNvSpPr/>
            <p:nvPr/>
          </p:nvSpPr>
          <p:spPr bwMode="auto">
            <a:xfrm>
              <a:off x="7131001" y="1449000"/>
              <a:ext cx="4389488" cy="76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171450" indent="-171450">
                <a:lnSpc>
                  <a:spcPct val="150000"/>
                </a:lnSpc>
                <a:buFont typeface="Arial" panose="020B0604020202020204" pitchFamily="34" charset="0"/>
                <a:buChar char="•"/>
              </a:pPr>
              <a:r>
                <a:rPr lang="en-US" altLang="zh-CN" dirty="0">
                  <a:cs typeface="+mn-ea"/>
                  <a:sym typeface="+mn-lt"/>
                </a:rPr>
                <a:t>Terrain monitoring</a:t>
              </a:r>
            </a:p>
          </p:txBody>
        </p:sp>
        <p:sp>
          <p:nvSpPr>
            <p:cNvPr id="12" name="íSlïďé">
              <a:extLst>
                <a:ext uri="{FF2B5EF4-FFF2-40B4-BE49-F238E27FC236}">
                  <a16:creationId xmlns:a16="http://schemas.microsoft.com/office/drawing/2014/main" id="{4F909265-13C5-4CA7-9C71-C65D487C6F68}"/>
                </a:ext>
              </a:extLst>
            </p:cNvPr>
            <p:cNvSpPr/>
            <p:nvPr/>
          </p:nvSpPr>
          <p:spPr bwMode="auto">
            <a:xfrm>
              <a:off x="6591683" y="1628121"/>
              <a:ext cx="409192" cy="409192"/>
            </a:xfrm>
            <a:prstGeom prst="ellipse">
              <a:avLst/>
            </a:prstGeom>
            <a:solidFill>
              <a:schemeClr val="accent1"/>
            </a:solidFill>
            <a:ln w="38100">
              <a:noFill/>
            </a:ln>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zh-CN" sz="1400" dirty="0">
                  <a:solidFill>
                    <a:schemeClr val="bg1"/>
                  </a:solidFill>
                  <a:cs typeface="+mn-ea"/>
                  <a:sym typeface="+mn-lt"/>
                </a:rPr>
                <a:t>01</a:t>
              </a:r>
              <a:endParaRPr lang="zh-CN" altLang="en-US" sz="1400" dirty="0">
                <a:solidFill>
                  <a:schemeClr val="bg1"/>
                </a:solidFill>
                <a:cs typeface="+mn-ea"/>
                <a:sym typeface="+mn-lt"/>
              </a:endParaRPr>
            </a:p>
          </p:txBody>
        </p:sp>
        <p:sp>
          <p:nvSpPr>
            <p:cNvPr id="13" name="îsḷiḑè">
              <a:extLst>
                <a:ext uri="{FF2B5EF4-FFF2-40B4-BE49-F238E27FC236}">
                  <a16:creationId xmlns:a16="http://schemas.microsoft.com/office/drawing/2014/main" id="{D1BC760E-D133-488A-BBFB-BBD04B5DBBF0}"/>
                </a:ext>
              </a:extLst>
            </p:cNvPr>
            <p:cNvSpPr/>
            <p:nvPr/>
          </p:nvSpPr>
          <p:spPr bwMode="auto">
            <a:xfrm>
              <a:off x="7131001" y="2672291"/>
              <a:ext cx="4389488" cy="76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171450" indent="-171450">
                <a:lnSpc>
                  <a:spcPct val="150000"/>
                </a:lnSpc>
                <a:buFont typeface="Arial" panose="020B0604020202020204" pitchFamily="34" charset="0"/>
                <a:buChar char="•"/>
              </a:pPr>
              <a:r>
                <a:rPr lang="en-US" altLang="zh-CN" dirty="0">
                  <a:cs typeface="+mn-ea"/>
                  <a:sym typeface="+mn-lt"/>
                </a:rPr>
                <a:t>Vegetation classification</a:t>
              </a:r>
            </a:p>
          </p:txBody>
        </p:sp>
        <p:sp>
          <p:nvSpPr>
            <p:cNvPr id="14" name="íṩḻïḍe">
              <a:extLst>
                <a:ext uri="{FF2B5EF4-FFF2-40B4-BE49-F238E27FC236}">
                  <a16:creationId xmlns:a16="http://schemas.microsoft.com/office/drawing/2014/main" id="{806AE311-857F-41CD-8543-3F0C8F294513}"/>
                </a:ext>
              </a:extLst>
            </p:cNvPr>
            <p:cNvSpPr/>
            <p:nvPr/>
          </p:nvSpPr>
          <p:spPr bwMode="auto">
            <a:xfrm>
              <a:off x="6591683" y="2851412"/>
              <a:ext cx="409192" cy="409192"/>
            </a:xfrm>
            <a:prstGeom prst="ellipse">
              <a:avLst/>
            </a:prstGeom>
            <a:solidFill>
              <a:schemeClr val="accent1"/>
            </a:solidFill>
            <a:ln w="38100">
              <a:noFill/>
            </a:ln>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zh-CN" sz="1400" dirty="0">
                  <a:solidFill>
                    <a:schemeClr val="bg1"/>
                  </a:solidFill>
                  <a:cs typeface="+mn-ea"/>
                  <a:sym typeface="+mn-lt"/>
                </a:rPr>
                <a:t>02</a:t>
              </a:r>
              <a:endParaRPr lang="zh-CN" altLang="en-US" sz="1400" dirty="0">
                <a:solidFill>
                  <a:schemeClr val="bg1"/>
                </a:solidFill>
                <a:cs typeface="+mn-ea"/>
                <a:sym typeface="+mn-lt"/>
              </a:endParaRPr>
            </a:p>
          </p:txBody>
        </p:sp>
        <p:sp>
          <p:nvSpPr>
            <p:cNvPr id="15" name="îṡľiḍé">
              <a:extLst>
                <a:ext uri="{FF2B5EF4-FFF2-40B4-BE49-F238E27FC236}">
                  <a16:creationId xmlns:a16="http://schemas.microsoft.com/office/drawing/2014/main" id="{4B0EB1B9-6214-4EDD-B658-F0DDF421101C}"/>
                </a:ext>
              </a:extLst>
            </p:cNvPr>
            <p:cNvSpPr/>
            <p:nvPr/>
          </p:nvSpPr>
          <p:spPr bwMode="auto">
            <a:xfrm>
              <a:off x="7131001" y="3895582"/>
              <a:ext cx="4389488" cy="76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171450" indent="-171450">
                <a:lnSpc>
                  <a:spcPct val="150000"/>
                </a:lnSpc>
                <a:buFont typeface="Arial" panose="020B0604020202020204" pitchFamily="34" charset="0"/>
                <a:buChar char="•"/>
              </a:pPr>
              <a:r>
                <a:rPr lang="en-US" altLang="zh-CN" sz="2000" dirty="0">
                  <a:cs typeface="+mn-ea"/>
                  <a:sym typeface="+mn-lt"/>
                </a:rPr>
                <a:t>Maize biomass estimation</a:t>
              </a:r>
            </a:p>
          </p:txBody>
        </p:sp>
        <p:sp>
          <p:nvSpPr>
            <p:cNvPr id="16" name="ïšľíďe">
              <a:extLst>
                <a:ext uri="{FF2B5EF4-FFF2-40B4-BE49-F238E27FC236}">
                  <a16:creationId xmlns:a16="http://schemas.microsoft.com/office/drawing/2014/main" id="{5989930F-2900-4030-9672-73DBFE8D54B3}"/>
                </a:ext>
              </a:extLst>
            </p:cNvPr>
            <p:cNvSpPr/>
            <p:nvPr/>
          </p:nvSpPr>
          <p:spPr bwMode="auto">
            <a:xfrm>
              <a:off x="6591683" y="4074703"/>
              <a:ext cx="409192" cy="409192"/>
            </a:xfrm>
            <a:prstGeom prst="ellipse">
              <a:avLst/>
            </a:prstGeom>
            <a:solidFill>
              <a:schemeClr val="accent3"/>
            </a:solidFill>
            <a:ln w="38100">
              <a:noFill/>
            </a:ln>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zh-CN" sz="1400" dirty="0">
                  <a:solidFill>
                    <a:schemeClr val="bg1"/>
                  </a:solidFill>
                  <a:cs typeface="+mn-ea"/>
                  <a:sym typeface="+mn-lt"/>
                </a:rPr>
                <a:t>03</a:t>
              </a:r>
              <a:endParaRPr lang="zh-CN" altLang="en-US" sz="1400" dirty="0">
                <a:solidFill>
                  <a:schemeClr val="bg1"/>
                </a:solidFill>
                <a:cs typeface="+mn-ea"/>
                <a:sym typeface="+mn-lt"/>
              </a:endParaRPr>
            </a:p>
          </p:txBody>
        </p:sp>
        <p:sp>
          <p:nvSpPr>
            <p:cNvPr id="17" name="îṣļíďè">
              <a:extLst>
                <a:ext uri="{FF2B5EF4-FFF2-40B4-BE49-F238E27FC236}">
                  <a16:creationId xmlns:a16="http://schemas.microsoft.com/office/drawing/2014/main" id="{30119636-5555-4536-841C-9BE367CEFCFC}"/>
                </a:ext>
              </a:extLst>
            </p:cNvPr>
            <p:cNvSpPr/>
            <p:nvPr/>
          </p:nvSpPr>
          <p:spPr bwMode="auto">
            <a:xfrm>
              <a:off x="7131001" y="5118873"/>
              <a:ext cx="4389488" cy="76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rmAutofit fontScale="70000" lnSpcReduction="20000"/>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171450" indent="-171450">
                <a:lnSpc>
                  <a:spcPct val="150000"/>
                </a:lnSpc>
                <a:buFont typeface="Arial" panose="020B0604020202020204" pitchFamily="34" charset="0"/>
                <a:buChar char="•"/>
              </a:pPr>
              <a:r>
                <a:rPr lang="en-US" altLang="zh-CN" sz="2000" dirty="0">
                  <a:cs typeface="+mn-ea"/>
                  <a:sym typeface="+mn-lt"/>
                </a:rPr>
                <a:t>Maize SPAD(</a:t>
              </a:r>
              <a:r>
                <a:rPr lang="en-US" altLang="zh-CN" sz="2000" spc="-5" dirty="0">
                  <a:cs typeface="+mn-ea"/>
                  <a:sym typeface="+mn-lt"/>
                </a:rPr>
                <a:t>Chlorophyll</a:t>
              </a:r>
              <a:r>
                <a:rPr lang="en-US" altLang="zh-CN" sz="2000" dirty="0">
                  <a:cs typeface="+mn-ea"/>
                  <a:sym typeface="+mn-lt"/>
                </a:rPr>
                <a:t>) estimation</a:t>
              </a:r>
            </a:p>
          </p:txBody>
        </p:sp>
        <p:sp>
          <p:nvSpPr>
            <p:cNvPr id="18" name="ïšḷïdè">
              <a:extLst>
                <a:ext uri="{FF2B5EF4-FFF2-40B4-BE49-F238E27FC236}">
                  <a16:creationId xmlns:a16="http://schemas.microsoft.com/office/drawing/2014/main" id="{73E0567C-EF00-4C62-BE94-854D82043004}"/>
                </a:ext>
              </a:extLst>
            </p:cNvPr>
            <p:cNvSpPr/>
            <p:nvPr/>
          </p:nvSpPr>
          <p:spPr bwMode="auto">
            <a:xfrm>
              <a:off x="6591683" y="5297994"/>
              <a:ext cx="409192" cy="409192"/>
            </a:xfrm>
            <a:prstGeom prst="ellipse">
              <a:avLst/>
            </a:prstGeom>
            <a:solidFill>
              <a:schemeClr val="accent1"/>
            </a:solidFill>
            <a:ln w="38100">
              <a:noFill/>
            </a:ln>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zh-CN" sz="1400" dirty="0">
                  <a:solidFill>
                    <a:schemeClr val="bg1"/>
                  </a:solidFill>
                  <a:cs typeface="+mn-ea"/>
                  <a:sym typeface="+mn-lt"/>
                </a:rPr>
                <a:t>04</a:t>
              </a:r>
              <a:endParaRPr lang="zh-CN" altLang="en-US" sz="1400" dirty="0">
                <a:solidFill>
                  <a:schemeClr val="bg1"/>
                </a:solidFill>
                <a:cs typeface="+mn-ea"/>
                <a:sym typeface="+mn-lt"/>
              </a:endParaRPr>
            </a:p>
          </p:txBody>
        </p:sp>
        <p:grpSp>
          <p:nvGrpSpPr>
            <p:cNvPr id="19" name="í$lîḍê">
              <a:extLst>
                <a:ext uri="{FF2B5EF4-FFF2-40B4-BE49-F238E27FC236}">
                  <a16:creationId xmlns:a16="http://schemas.microsoft.com/office/drawing/2014/main" id="{6B99D577-FE02-4F1B-AB80-5C46080DB206}"/>
                </a:ext>
              </a:extLst>
            </p:cNvPr>
            <p:cNvGrpSpPr/>
            <p:nvPr/>
          </p:nvGrpSpPr>
          <p:grpSpPr>
            <a:xfrm>
              <a:off x="669924" y="1164545"/>
              <a:ext cx="3935940" cy="736628"/>
              <a:chOff x="669924" y="1164545"/>
              <a:chExt cx="3935940" cy="736628"/>
            </a:xfrm>
          </p:grpSpPr>
          <p:sp>
            <p:nvSpPr>
              <p:cNvPr id="20" name="îṣliḑé">
                <a:extLst>
                  <a:ext uri="{FF2B5EF4-FFF2-40B4-BE49-F238E27FC236}">
                    <a16:creationId xmlns:a16="http://schemas.microsoft.com/office/drawing/2014/main" id="{E3E2B804-CB4F-4525-884F-0CE13251FD36}"/>
                  </a:ext>
                </a:extLst>
              </p:cNvPr>
              <p:cNvSpPr/>
              <p:nvPr/>
            </p:nvSpPr>
            <p:spPr bwMode="auto">
              <a:xfrm>
                <a:off x="669924" y="1164545"/>
                <a:ext cx="3911597" cy="736628"/>
              </a:xfrm>
              <a:prstGeom prst="rect">
                <a:avLst/>
              </a:prstGeom>
              <a:solidFill>
                <a:schemeClr val="tx1">
                  <a:alpha val="62000"/>
                </a:schemeClr>
              </a:solidFill>
              <a:ln>
                <a:noFill/>
              </a:ln>
            </p:spPr>
            <p:txBody>
              <a:bodyPr wrap="square" lIns="90000" tIns="46800" rIns="90000" bIns="46800" rtlCol="0">
                <a:normAutofit/>
              </a:bodyPr>
              <a:lstStyle/>
              <a:p>
                <a:pPr algn="ctr">
                  <a:lnSpc>
                    <a:spcPct val="150000"/>
                  </a:lnSpc>
                </a:pPr>
                <a:endParaRPr lang="en-US" altLang="zh-CN" dirty="0">
                  <a:solidFill>
                    <a:schemeClr val="bg1"/>
                  </a:solidFill>
                  <a:cs typeface="+mn-ea"/>
                  <a:sym typeface="+mn-lt"/>
                </a:endParaRPr>
              </a:p>
            </p:txBody>
          </p:sp>
          <p:sp>
            <p:nvSpPr>
              <p:cNvPr id="21" name="î$ļîďe">
                <a:extLst>
                  <a:ext uri="{FF2B5EF4-FFF2-40B4-BE49-F238E27FC236}">
                    <a16:creationId xmlns:a16="http://schemas.microsoft.com/office/drawing/2014/main" id="{AE1FD74B-B693-46DE-91F8-136726D08052}"/>
                  </a:ext>
                </a:extLst>
              </p:cNvPr>
              <p:cNvSpPr txBox="1"/>
              <p:nvPr/>
            </p:nvSpPr>
            <p:spPr bwMode="auto">
              <a:xfrm>
                <a:off x="734988" y="1288641"/>
                <a:ext cx="3870876" cy="54059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norm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algn="ctr" eaLnBrk="1" hangingPunct="1">
                  <a:lnSpc>
                    <a:spcPct val="100000"/>
                  </a:lnSpc>
                  <a:spcBef>
                    <a:spcPct val="0"/>
                  </a:spcBef>
                </a:pPr>
                <a:r>
                  <a:rPr lang="en-US" altLang="zh-CN" sz="2000" b="1" dirty="0">
                    <a:solidFill>
                      <a:schemeClr val="bg1"/>
                    </a:solidFill>
                    <a:cs typeface="+mn-ea"/>
                    <a:sym typeface="+mn-lt"/>
                  </a:rPr>
                  <a:t>UAV MONITORING</a:t>
                </a:r>
              </a:p>
            </p:txBody>
          </p:sp>
        </p:grpSp>
      </p:grpSp>
      <p:pic>
        <p:nvPicPr>
          <p:cNvPr id="22" name="图片 21">
            <a:extLst>
              <a:ext uri="{FF2B5EF4-FFF2-40B4-BE49-F238E27FC236}">
                <a16:creationId xmlns:a16="http://schemas.microsoft.com/office/drawing/2014/main" id="{B5E83CC8-1CFE-49CF-8823-86E153E68C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0701" y="2423226"/>
            <a:ext cx="2933698" cy="3092940"/>
          </a:xfrm>
          <a:prstGeom prst="rect">
            <a:avLst/>
          </a:prstGeom>
        </p:spPr>
      </p:pic>
      <p:sp>
        <p:nvSpPr>
          <p:cNvPr id="2" name="文本框 1">
            <a:extLst>
              <a:ext uri="{FF2B5EF4-FFF2-40B4-BE49-F238E27FC236}">
                <a16:creationId xmlns:a16="http://schemas.microsoft.com/office/drawing/2014/main" id="{9AD8E2A4-3BB5-4E64-AE04-49D79CC96506}"/>
              </a:ext>
            </a:extLst>
          </p:cNvPr>
          <p:cNvSpPr txBox="1"/>
          <p:nvPr/>
        </p:nvSpPr>
        <p:spPr>
          <a:xfrm>
            <a:off x="2070109" y="480008"/>
            <a:ext cx="5508605" cy="523220"/>
          </a:xfrm>
          <a:prstGeom prst="rect">
            <a:avLst/>
          </a:prstGeom>
          <a:noFill/>
        </p:spPr>
        <p:txBody>
          <a:bodyPr wrap="square" rtlCol="0">
            <a:spAutoFit/>
          </a:bodyPr>
          <a:lstStyle/>
          <a:p>
            <a:pPr algn="ctr"/>
            <a:r>
              <a:rPr lang="en-US" altLang="zh-CN" sz="2800" dirty="0">
                <a:cs typeface="+mn-ea"/>
                <a:sym typeface="+mn-lt"/>
              </a:rPr>
              <a:t>Purpose of this research</a:t>
            </a:r>
            <a:endParaRPr lang="zh-CN" altLang="en-US" sz="2800" dirty="0">
              <a:cs typeface="+mn-ea"/>
              <a:sym typeface="+mn-lt"/>
            </a:endParaRPr>
          </a:p>
        </p:txBody>
      </p:sp>
    </p:spTree>
    <p:custDataLst>
      <p:tags r:id="rId1"/>
    </p:custDataLst>
    <p:extLst>
      <p:ext uri="{BB962C8B-B14F-4D97-AF65-F5344CB8AC3E}">
        <p14:creationId xmlns:p14="http://schemas.microsoft.com/office/powerpoint/2010/main" val="1574316970"/>
      </p:ext>
    </p:extLst>
  </p:cSld>
  <p:clrMapOvr>
    <a:masterClrMapping/>
  </p:clrMapOvr>
  <p:transition advTm="170">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a:cxnSpLocks/>
          </p:cNvCxnSpPr>
          <p:nvPr/>
        </p:nvCxnSpPr>
        <p:spPr>
          <a:xfrm flipV="1">
            <a:off x="33170" y="691364"/>
            <a:ext cx="9144000" cy="1"/>
          </a:xfrm>
          <a:prstGeom prst="line">
            <a:avLst/>
          </a:prstGeom>
          <a:ln>
            <a:solidFill>
              <a:srgbClr val="FF0000"/>
            </a:solidFill>
          </a:ln>
          <a:effectLst>
            <a:outerShdw blurRad="63500" sx="102000" sy="1020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40039" name="Rectangle 103"/>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cs typeface="+mn-ea"/>
              <a:sym typeface="+mn-lt"/>
            </a:endParaRPr>
          </a:p>
        </p:txBody>
      </p:sp>
      <p:sp>
        <p:nvSpPr>
          <p:cNvPr id="40118" name="Rectangle 18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cs typeface="+mn-ea"/>
              <a:sym typeface="+mn-lt"/>
            </a:endParaRPr>
          </a:p>
        </p:txBody>
      </p:sp>
      <p:sp>
        <p:nvSpPr>
          <p:cNvPr id="19" name="标题 1"/>
          <p:cNvSpPr txBox="1">
            <a:spLocks/>
          </p:cNvSpPr>
          <p:nvPr/>
        </p:nvSpPr>
        <p:spPr>
          <a:xfrm>
            <a:off x="768381" y="153656"/>
            <a:ext cx="7763010" cy="43204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b="1" dirty="0">
                <a:latin typeface="+mn-lt"/>
                <a:ea typeface="+mn-ea"/>
                <a:cs typeface="+mn-ea"/>
                <a:sym typeface="+mn-lt"/>
              </a:rPr>
              <a:t>Instrument</a:t>
            </a:r>
            <a:endParaRPr lang="zh-CN" altLang="en-US" sz="2400" b="1" dirty="0">
              <a:latin typeface="+mn-lt"/>
              <a:ea typeface="+mn-ea"/>
              <a:cs typeface="+mn-ea"/>
              <a:sym typeface="+mn-lt"/>
            </a:endParaRPr>
          </a:p>
        </p:txBody>
      </p:sp>
      <p:sp>
        <p:nvSpPr>
          <p:cNvPr id="13" name="矩形 12">
            <a:extLst>
              <a:ext uri="{FF2B5EF4-FFF2-40B4-BE49-F238E27FC236}">
                <a16:creationId xmlns:a16="http://schemas.microsoft.com/office/drawing/2014/main" id="{57DC3D93-9474-4B52-B258-3BBF48C5B827}"/>
              </a:ext>
            </a:extLst>
          </p:cNvPr>
          <p:cNvSpPr/>
          <p:nvPr/>
        </p:nvSpPr>
        <p:spPr>
          <a:xfrm>
            <a:off x="504825" y="3492037"/>
            <a:ext cx="8639175"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14" name="矩形 13">
            <a:extLst>
              <a:ext uri="{FF2B5EF4-FFF2-40B4-BE49-F238E27FC236}">
                <a16:creationId xmlns:a16="http://schemas.microsoft.com/office/drawing/2014/main" id="{2C999504-59C0-40FD-9E34-8BD85F818028}"/>
              </a:ext>
            </a:extLst>
          </p:cNvPr>
          <p:cNvSpPr/>
          <p:nvPr/>
        </p:nvSpPr>
        <p:spPr>
          <a:xfrm>
            <a:off x="0" y="2334238"/>
            <a:ext cx="9144000" cy="2708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5" name="组合 14">
            <a:extLst>
              <a:ext uri="{FF2B5EF4-FFF2-40B4-BE49-F238E27FC236}">
                <a16:creationId xmlns:a16="http://schemas.microsoft.com/office/drawing/2014/main" id="{09287507-6FD9-4A9D-8151-E4AD397310B9}"/>
              </a:ext>
            </a:extLst>
          </p:cNvPr>
          <p:cNvGrpSpPr/>
          <p:nvPr/>
        </p:nvGrpSpPr>
        <p:grpSpPr>
          <a:xfrm>
            <a:off x="181362" y="2563839"/>
            <a:ext cx="1859287" cy="2268523"/>
            <a:chOff x="1986214" y="2077984"/>
            <a:chExt cx="2138589" cy="2268523"/>
          </a:xfrm>
        </p:grpSpPr>
        <p:pic>
          <p:nvPicPr>
            <p:cNvPr id="17" name="图片 16">
              <a:extLst>
                <a:ext uri="{FF2B5EF4-FFF2-40B4-BE49-F238E27FC236}">
                  <a16:creationId xmlns:a16="http://schemas.microsoft.com/office/drawing/2014/main" id="{98A19F76-2C2E-4AAC-86F9-DC87A852D2B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6213" b="97633" l="0" r="100000">
                          <a14:foregroundMark x1="37543" y1="9172" x2="37543" y2="9172"/>
                          <a14:foregroundMark x1="37201" y1="6509" x2="37201" y2="6509"/>
                          <a14:foregroundMark x1="64164" y1="49704" x2="64164" y2="49704"/>
                          <a14:foregroundMark x1="58703" y1="44675" x2="58703" y2="44675"/>
                          <a14:foregroundMark x1="53925" y1="42899" x2="53925" y2="42899"/>
                          <a14:foregroundMark x1="52218" y1="40533" x2="52218" y2="40533"/>
                          <a14:foregroundMark x1="49147" y1="36982" x2="49147" y2="36982"/>
                          <a14:foregroundMark x1="46416" y1="36095" x2="46416" y2="36095"/>
                          <a14:foregroundMark x1="36860" y1="35207" x2="36860" y2="35207"/>
                          <a14:foregroundMark x1="11263" y1="52367" x2="11263" y2="52367"/>
                          <a14:foregroundMark x1="12969" y1="48521" x2="12969" y2="48521"/>
                          <a14:foregroundMark x1="21160" y1="53550" x2="21160" y2="53550"/>
                          <a14:foregroundMark x1="19454" y1="48817" x2="19454" y2="48817"/>
                          <a14:foregroundMark x1="24232" y1="43787" x2="24232" y2="43787"/>
                          <a14:foregroundMark x1="21502" y1="45858" x2="21502" y2="45858"/>
                          <a14:foregroundMark x1="31058" y1="37870" x2="31058" y2="37870"/>
                          <a14:foregroundMark x1="34812" y1="34615" x2="34812" y2="34615"/>
                          <a14:foregroundMark x1="37884" y1="33728" x2="37884" y2="33728"/>
                          <a14:foregroundMark x1="25939" y1="42899" x2="25939" y2="42899"/>
                          <a14:foregroundMark x1="60410" y1="43491" x2="60410" y2="43491"/>
                          <a14:foregroundMark x1="59386" y1="42899" x2="59386" y2="42899"/>
                          <a14:foregroundMark x1="63823" y1="45858" x2="63823" y2="45858"/>
                          <a14:foregroundMark x1="67235" y1="49408" x2="67235" y2="49408"/>
                        </a14:backgroundRemoval>
                      </a14:imgEffect>
                    </a14:imgLayer>
                  </a14:imgProps>
                </a:ext>
                <a:ext uri="{28A0092B-C50C-407E-A947-70E740481C1C}">
                  <a14:useLocalDpi xmlns:a14="http://schemas.microsoft.com/office/drawing/2010/main"/>
                </a:ext>
              </a:extLst>
            </a:blip>
            <a:srcRect/>
            <a:stretch/>
          </p:blipFill>
          <p:spPr>
            <a:xfrm>
              <a:off x="1986214" y="2077984"/>
              <a:ext cx="2138589" cy="1722939"/>
            </a:xfrm>
            <a:prstGeom prst="rect">
              <a:avLst/>
            </a:prstGeom>
          </p:spPr>
        </p:pic>
        <p:sp>
          <p:nvSpPr>
            <p:cNvPr id="18" name="矩形 17">
              <a:extLst>
                <a:ext uri="{FF2B5EF4-FFF2-40B4-BE49-F238E27FC236}">
                  <a16:creationId xmlns:a16="http://schemas.microsoft.com/office/drawing/2014/main" id="{A4AEDA72-29BF-413E-8ACE-4967AD731181}"/>
                </a:ext>
              </a:extLst>
            </p:cNvPr>
            <p:cNvSpPr/>
            <p:nvPr/>
          </p:nvSpPr>
          <p:spPr>
            <a:xfrm>
              <a:off x="2207291" y="3700176"/>
              <a:ext cx="1893958" cy="646331"/>
            </a:xfrm>
            <a:prstGeom prst="rect">
              <a:avLst/>
            </a:prstGeom>
          </p:spPr>
          <p:txBody>
            <a:bodyPr wrap="none">
              <a:spAutoFit/>
            </a:bodyPr>
            <a:lstStyle/>
            <a:p>
              <a:r>
                <a:rPr lang="zh-CN" altLang="en-US" dirty="0">
                  <a:cs typeface="+mn-ea"/>
                  <a:sym typeface="+mn-lt"/>
                </a:rPr>
                <a:t>ZENMUSE Z3</a:t>
              </a:r>
              <a:endParaRPr lang="en-US" altLang="zh-CN" dirty="0">
                <a:cs typeface="+mn-ea"/>
                <a:sym typeface="+mn-lt"/>
              </a:endParaRPr>
            </a:p>
            <a:p>
              <a:pPr algn="ctr"/>
              <a:r>
                <a:rPr lang="zh-CN" altLang="en-US" dirty="0">
                  <a:cs typeface="+mn-ea"/>
                  <a:sym typeface="+mn-lt"/>
                </a:rPr>
                <a:t>可见光相机</a:t>
              </a:r>
            </a:p>
          </p:txBody>
        </p:sp>
      </p:grpSp>
      <p:grpSp>
        <p:nvGrpSpPr>
          <p:cNvPr id="23" name="组合 22">
            <a:extLst>
              <a:ext uri="{FF2B5EF4-FFF2-40B4-BE49-F238E27FC236}">
                <a16:creationId xmlns:a16="http://schemas.microsoft.com/office/drawing/2014/main" id="{BD9CAD2E-C02F-4F31-9E5E-3B9EAA7A50FE}"/>
              </a:ext>
            </a:extLst>
          </p:cNvPr>
          <p:cNvGrpSpPr/>
          <p:nvPr/>
        </p:nvGrpSpPr>
        <p:grpSpPr>
          <a:xfrm>
            <a:off x="3385316" y="2521302"/>
            <a:ext cx="2240870" cy="2260434"/>
            <a:chOff x="3233819" y="2063846"/>
            <a:chExt cx="2449243" cy="2260434"/>
          </a:xfrm>
        </p:grpSpPr>
        <p:pic>
          <p:nvPicPr>
            <p:cNvPr id="24" name="Picture 2">
              <a:extLst>
                <a:ext uri="{FF2B5EF4-FFF2-40B4-BE49-F238E27FC236}">
                  <a16:creationId xmlns:a16="http://schemas.microsoft.com/office/drawing/2014/main" id="{BE375FD3-E3C5-411E-A918-D219753F1688}"/>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3390" b="96610" l="3306" r="94215">
                          <a14:foregroundMark x1="92149" y1="54237" x2="92149" y2="54237"/>
                          <a14:foregroundMark x1="94628" y1="45763" x2="94628" y2="45763"/>
                          <a14:foregroundMark x1="83471" y1="11299" x2="83471" y2="11299"/>
                          <a14:foregroundMark x1="72727" y1="3390" x2="72727" y2="3390"/>
                          <a14:foregroundMark x1="5785" y1="16949" x2="5785" y2="16949"/>
                          <a14:foregroundMark x1="9504" y1="35028" x2="9504" y2="35028"/>
                          <a14:foregroundMark x1="3719" y1="72881" x2="3719" y2="72881"/>
                          <a14:foregroundMark x1="12397" y1="92090" x2="12397" y2="92090"/>
                          <a14:foregroundMark x1="19008" y1="94915" x2="19008" y2="94915"/>
                          <a14:foregroundMark x1="19008" y1="96610" x2="19008" y2="96610"/>
                        </a14:backgroundRemoval>
                      </a14:imgEffect>
                    </a14:imgLayer>
                  </a14:imgProps>
                </a:ext>
                <a:ext uri="{28A0092B-C50C-407E-A947-70E740481C1C}">
                  <a14:useLocalDpi xmlns:a14="http://schemas.microsoft.com/office/drawing/2010/main"/>
                </a:ext>
              </a:extLst>
            </a:blip>
            <a:srcRect/>
            <a:stretch>
              <a:fillRect/>
            </a:stretch>
          </p:blipFill>
          <p:spPr bwMode="auto">
            <a:xfrm rot="16200000">
              <a:off x="3338461" y="2276350"/>
              <a:ext cx="1582747" cy="1157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矩形 24">
              <a:extLst>
                <a:ext uri="{FF2B5EF4-FFF2-40B4-BE49-F238E27FC236}">
                  <a16:creationId xmlns:a16="http://schemas.microsoft.com/office/drawing/2014/main" id="{8ADE09F4-EF53-4CD4-9A15-5E3A1B3F751F}"/>
                </a:ext>
              </a:extLst>
            </p:cNvPr>
            <p:cNvSpPr/>
            <p:nvPr/>
          </p:nvSpPr>
          <p:spPr>
            <a:xfrm>
              <a:off x="3233819" y="3677949"/>
              <a:ext cx="2449243" cy="646331"/>
            </a:xfrm>
            <a:prstGeom prst="rect">
              <a:avLst/>
            </a:prstGeom>
          </p:spPr>
          <p:txBody>
            <a:bodyPr wrap="none">
              <a:spAutoFit/>
            </a:bodyPr>
            <a:lstStyle/>
            <a:p>
              <a:r>
                <a:rPr lang="en-US" altLang="zh-CN" dirty="0">
                  <a:cs typeface="+mn-ea"/>
                  <a:sym typeface="+mn-lt"/>
                </a:rPr>
                <a:t>PARROT SEQUOIA</a:t>
              </a:r>
            </a:p>
            <a:p>
              <a:pPr algn="ctr"/>
              <a:r>
                <a:rPr lang="zh-CN" altLang="en-US" dirty="0">
                  <a:cs typeface="+mn-ea"/>
                  <a:sym typeface="+mn-lt"/>
                </a:rPr>
                <a:t>多光谱相机</a:t>
              </a:r>
            </a:p>
          </p:txBody>
        </p:sp>
      </p:grpSp>
      <p:grpSp>
        <p:nvGrpSpPr>
          <p:cNvPr id="26" name="组合 25">
            <a:extLst>
              <a:ext uri="{FF2B5EF4-FFF2-40B4-BE49-F238E27FC236}">
                <a16:creationId xmlns:a16="http://schemas.microsoft.com/office/drawing/2014/main" id="{A43C90ED-B94C-4EF9-AC6C-48EF5F860343}"/>
              </a:ext>
            </a:extLst>
          </p:cNvPr>
          <p:cNvGrpSpPr/>
          <p:nvPr/>
        </p:nvGrpSpPr>
        <p:grpSpPr>
          <a:xfrm>
            <a:off x="6514776" y="2199921"/>
            <a:ext cx="1994760" cy="2476374"/>
            <a:chOff x="8230883" y="1879112"/>
            <a:chExt cx="2180247" cy="2476374"/>
          </a:xfrm>
        </p:grpSpPr>
        <p:pic>
          <p:nvPicPr>
            <p:cNvPr id="27" name="图片 26">
              <a:extLst>
                <a:ext uri="{FF2B5EF4-FFF2-40B4-BE49-F238E27FC236}">
                  <a16:creationId xmlns:a16="http://schemas.microsoft.com/office/drawing/2014/main" id="{805BF269-4DEB-4E21-A4B4-C7D5D0192522}"/>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9732" b="94799" l="5893" r="93068">
                          <a14:foregroundMark x1="92201" y1="65772" x2="92201" y2="65772"/>
                          <a14:foregroundMark x1="75043" y1="93624" x2="75043" y2="93624"/>
                          <a14:foregroundMark x1="69324" y1="95134" x2="69324" y2="95134"/>
                          <a14:foregroundMark x1="93068" y1="67617" x2="93068" y2="67617"/>
                          <a14:foregroundMark x1="12478" y1="58054" x2="12478" y2="58054"/>
                          <a14:foregroundMark x1="7799" y1="67785" x2="7799" y2="67785"/>
                          <a14:foregroundMark x1="5893" y1="70134" x2="5893" y2="70134"/>
                        </a14:backgroundRemoval>
                      </a14:imgEffect>
                    </a14:imgLayer>
                  </a14:imgProps>
                </a:ext>
                <a:ext uri="{28A0092B-C50C-407E-A947-70E740481C1C}">
                  <a14:useLocalDpi xmlns:a14="http://schemas.microsoft.com/office/drawing/2010/main"/>
                </a:ext>
              </a:extLst>
            </a:blip>
            <a:stretch>
              <a:fillRect/>
            </a:stretch>
          </p:blipFill>
          <p:spPr>
            <a:xfrm>
              <a:off x="8230883" y="1879112"/>
              <a:ext cx="1896966" cy="1959430"/>
            </a:xfrm>
            <a:prstGeom prst="rect">
              <a:avLst/>
            </a:prstGeom>
          </p:spPr>
        </p:pic>
        <p:sp>
          <p:nvSpPr>
            <p:cNvPr id="28" name="矩形 27">
              <a:extLst>
                <a:ext uri="{FF2B5EF4-FFF2-40B4-BE49-F238E27FC236}">
                  <a16:creationId xmlns:a16="http://schemas.microsoft.com/office/drawing/2014/main" id="{572DAD4C-7FE0-4A5D-B6FA-BF2D330CE5BD}"/>
                </a:ext>
              </a:extLst>
            </p:cNvPr>
            <p:cNvSpPr/>
            <p:nvPr/>
          </p:nvSpPr>
          <p:spPr>
            <a:xfrm>
              <a:off x="8583379" y="3709155"/>
              <a:ext cx="1827751" cy="646331"/>
            </a:xfrm>
            <a:prstGeom prst="rect">
              <a:avLst/>
            </a:prstGeom>
          </p:spPr>
          <p:txBody>
            <a:bodyPr wrap="none">
              <a:spAutoFit/>
            </a:bodyPr>
            <a:lstStyle/>
            <a:p>
              <a:r>
                <a:rPr lang="zh-CN" altLang="en-US" dirty="0">
                  <a:cs typeface="+mn-ea"/>
                  <a:sym typeface="+mn-lt"/>
                </a:rPr>
                <a:t>ZENMUSE XT</a:t>
              </a:r>
              <a:endParaRPr lang="en-US" altLang="zh-CN" dirty="0">
                <a:cs typeface="+mn-ea"/>
                <a:sym typeface="+mn-lt"/>
              </a:endParaRPr>
            </a:p>
            <a:p>
              <a:r>
                <a:rPr lang="zh-CN" altLang="en-US" dirty="0">
                  <a:cs typeface="+mn-ea"/>
                  <a:sym typeface="+mn-lt"/>
                </a:rPr>
                <a:t>热成像相机</a:t>
              </a:r>
            </a:p>
          </p:txBody>
        </p:sp>
      </p:grpSp>
      <p:grpSp>
        <p:nvGrpSpPr>
          <p:cNvPr id="29" name="组合 28">
            <a:extLst>
              <a:ext uri="{FF2B5EF4-FFF2-40B4-BE49-F238E27FC236}">
                <a16:creationId xmlns:a16="http://schemas.microsoft.com/office/drawing/2014/main" id="{EA629731-D9B9-4617-86B7-404FEDD76443}"/>
              </a:ext>
            </a:extLst>
          </p:cNvPr>
          <p:cNvGrpSpPr/>
          <p:nvPr/>
        </p:nvGrpSpPr>
        <p:grpSpPr>
          <a:xfrm>
            <a:off x="3363529" y="520872"/>
            <a:ext cx="2483279" cy="1617577"/>
            <a:chOff x="4598619" y="0"/>
            <a:chExt cx="2994761" cy="1727309"/>
          </a:xfrm>
        </p:grpSpPr>
        <p:pic>
          <p:nvPicPr>
            <p:cNvPr id="30" name="图片 29">
              <a:extLst>
                <a:ext uri="{FF2B5EF4-FFF2-40B4-BE49-F238E27FC236}">
                  <a16:creationId xmlns:a16="http://schemas.microsoft.com/office/drawing/2014/main" id="{67791B15-79D4-4F32-80B4-306A2662D100}"/>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rcRect t="13562"/>
            <a:stretch/>
          </p:blipFill>
          <p:spPr>
            <a:xfrm>
              <a:off x="4598619" y="0"/>
              <a:ext cx="2994761" cy="1727309"/>
            </a:xfrm>
            <a:prstGeom prst="rect">
              <a:avLst/>
            </a:prstGeom>
          </p:spPr>
        </p:pic>
        <p:sp>
          <p:nvSpPr>
            <p:cNvPr id="31" name="矩形 30">
              <a:extLst>
                <a:ext uri="{FF2B5EF4-FFF2-40B4-BE49-F238E27FC236}">
                  <a16:creationId xmlns:a16="http://schemas.microsoft.com/office/drawing/2014/main" id="{6C246E43-7C32-4CD0-B6BB-4BE45AEC8B50}"/>
                </a:ext>
              </a:extLst>
            </p:cNvPr>
            <p:cNvSpPr/>
            <p:nvPr/>
          </p:nvSpPr>
          <p:spPr>
            <a:xfrm>
              <a:off x="5210778" y="1125765"/>
              <a:ext cx="2325995" cy="394386"/>
            </a:xfrm>
            <a:prstGeom prst="rect">
              <a:avLst/>
            </a:prstGeom>
          </p:spPr>
          <p:txBody>
            <a:bodyPr wrap="none">
              <a:spAutoFit/>
            </a:bodyPr>
            <a:lstStyle/>
            <a:p>
              <a:r>
                <a:rPr lang="en-US" altLang="zh-CN" dirty="0">
                  <a:cs typeface="+mn-ea"/>
                  <a:sym typeface="+mn-lt"/>
                </a:rPr>
                <a:t>DJI M100 </a:t>
              </a:r>
              <a:r>
                <a:rPr lang="zh-CN" altLang="en-US" dirty="0">
                  <a:cs typeface="+mn-ea"/>
                  <a:sym typeface="+mn-lt"/>
                </a:rPr>
                <a:t>无人机</a:t>
              </a:r>
            </a:p>
          </p:txBody>
        </p:sp>
      </p:grpSp>
      <p:sp>
        <p:nvSpPr>
          <p:cNvPr id="32" name="矩形: 圆角 31">
            <a:extLst>
              <a:ext uri="{FF2B5EF4-FFF2-40B4-BE49-F238E27FC236}">
                <a16:creationId xmlns:a16="http://schemas.microsoft.com/office/drawing/2014/main" id="{A7C4223D-806E-4658-8410-083D116E31BC}"/>
              </a:ext>
            </a:extLst>
          </p:cNvPr>
          <p:cNvSpPr/>
          <p:nvPr/>
        </p:nvSpPr>
        <p:spPr>
          <a:xfrm>
            <a:off x="40040" y="5621590"/>
            <a:ext cx="1956646" cy="97059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a:cs typeface="+mn-ea"/>
                <a:sym typeface="+mn-lt"/>
              </a:rPr>
              <a:t>Terrain</a:t>
            </a:r>
          </a:p>
        </p:txBody>
      </p:sp>
      <p:sp>
        <p:nvSpPr>
          <p:cNvPr id="33" name="矩形: 圆角 32">
            <a:extLst>
              <a:ext uri="{FF2B5EF4-FFF2-40B4-BE49-F238E27FC236}">
                <a16:creationId xmlns:a16="http://schemas.microsoft.com/office/drawing/2014/main" id="{FCDF883F-6762-42D8-B5A1-BFE247F54956}"/>
              </a:ext>
            </a:extLst>
          </p:cNvPr>
          <p:cNvSpPr/>
          <p:nvPr/>
        </p:nvSpPr>
        <p:spPr>
          <a:xfrm>
            <a:off x="3202011" y="5602480"/>
            <a:ext cx="2771164" cy="97059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a:cs typeface="+mn-ea"/>
                <a:sym typeface="+mn-lt"/>
              </a:rPr>
              <a:t>SPAD/ Biomass/Vegetation classification</a:t>
            </a:r>
            <a:endParaRPr lang="zh-CN" altLang="en-US" dirty="0">
              <a:cs typeface="+mn-ea"/>
              <a:sym typeface="+mn-lt"/>
            </a:endParaRPr>
          </a:p>
        </p:txBody>
      </p:sp>
      <p:sp>
        <p:nvSpPr>
          <p:cNvPr id="34" name="矩形: 圆角 33">
            <a:extLst>
              <a:ext uri="{FF2B5EF4-FFF2-40B4-BE49-F238E27FC236}">
                <a16:creationId xmlns:a16="http://schemas.microsoft.com/office/drawing/2014/main" id="{0DADEEA6-6044-4DAE-9365-3FE4CC3E35E1}"/>
              </a:ext>
            </a:extLst>
          </p:cNvPr>
          <p:cNvSpPr/>
          <p:nvPr/>
        </p:nvSpPr>
        <p:spPr>
          <a:xfrm>
            <a:off x="6372200" y="5587965"/>
            <a:ext cx="2731760" cy="98510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a:cs typeface="+mn-ea"/>
                <a:sym typeface="+mn-lt"/>
              </a:rPr>
              <a:t>Temperature/Soil moisture</a:t>
            </a:r>
            <a:endParaRPr lang="zh-CN" altLang="en-US" dirty="0">
              <a:cs typeface="+mn-ea"/>
              <a:sym typeface="+mn-lt"/>
            </a:endParaRPr>
          </a:p>
        </p:txBody>
      </p:sp>
      <p:sp>
        <p:nvSpPr>
          <p:cNvPr id="35" name="TextBox 6">
            <a:extLst>
              <a:ext uri="{FF2B5EF4-FFF2-40B4-BE49-F238E27FC236}">
                <a16:creationId xmlns:a16="http://schemas.microsoft.com/office/drawing/2014/main" id="{B3FB42F3-A804-4F66-8470-3AADEB754F79}"/>
              </a:ext>
            </a:extLst>
          </p:cNvPr>
          <p:cNvSpPr txBox="1"/>
          <p:nvPr/>
        </p:nvSpPr>
        <p:spPr>
          <a:xfrm>
            <a:off x="4708812" y="2432425"/>
            <a:ext cx="2117059" cy="1169551"/>
          </a:xfrm>
          <a:prstGeom prst="rect">
            <a:avLst/>
          </a:prstGeom>
          <a:noFill/>
        </p:spPr>
        <p:txBody>
          <a:bodyPr wrap="square" rtlCol="0">
            <a:spAutoFit/>
          </a:bodyPr>
          <a:lstStyle/>
          <a:p>
            <a:r>
              <a:rPr lang="en-US" altLang="zh-CN" sz="1400" dirty="0">
                <a:cs typeface="+mn-ea"/>
                <a:sym typeface="+mn-lt"/>
              </a:rPr>
              <a:t>Green: 530-570</a:t>
            </a:r>
          </a:p>
          <a:p>
            <a:r>
              <a:rPr lang="en-US" altLang="zh-CN" sz="1400" dirty="0">
                <a:cs typeface="+mn-ea"/>
                <a:sym typeface="+mn-lt"/>
              </a:rPr>
              <a:t>Red: 640-680</a:t>
            </a:r>
          </a:p>
          <a:p>
            <a:r>
              <a:rPr lang="en-US" altLang="zh-CN" sz="1400" dirty="0">
                <a:cs typeface="+mn-ea"/>
                <a:sym typeface="+mn-lt"/>
              </a:rPr>
              <a:t>Near-infrared:770-810</a:t>
            </a:r>
          </a:p>
          <a:p>
            <a:r>
              <a:rPr lang="en-US" altLang="zh-CN" sz="1400" dirty="0">
                <a:cs typeface="+mn-ea"/>
                <a:sym typeface="+mn-lt"/>
              </a:rPr>
              <a:t>Red-edge:730-740</a:t>
            </a:r>
          </a:p>
          <a:p>
            <a:r>
              <a:rPr lang="zh-CN" altLang="en-US" sz="1400" dirty="0">
                <a:cs typeface="+mn-ea"/>
                <a:sym typeface="+mn-lt"/>
              </a:rPr>
              <a:t>有效像素</a:t>
            </a:r>
            <a:r>
              <a:rPr lang="en-US" altLang="zh-CN" sz="1400" dirty="0">
                <a:cs typeface="+mn-ea"/>
                <a:sym typeface="+mn-lt"/>
              </a:rPr>
              <a:t>:</a:t>
            </a:r>
            <a:r>
              <a:rPr lang="zh-CN" altLang="en-US" sz="1400" dirty="0">
                <a:cs typeface="+mn-ea"/>
                <a:sym typeface="+mn-lt"/>
              </a:rPr>
              <a:t> </a:t>
            </a:r>
            <a:r>
              <a:rPr lang="en-US" altLang="zh-CN" sz="1400" dirty="0">
                <a:cs typeface="+mn-ea"/>
                <a:sym typeface="+mn-lt"/>
              </a:rPr>
              <a:t>120</a:t>
            </a:r>
            <a:r>
              <a:rPr lang="zh-CN" altLang="en-US" sz="1400" dirty="0">
                <a:cs typeface="+mn-ea"/>
                <a:sym typeface="+mn-lt"/>
              </a:rPr>
              <a:t>万</a:t>
            </a:r>
          </a:p>
        </p:txBody>
      </p:sp>
      <p:sp>
        <p:nvSpPr>
          <p:cNvPr id="36" name="矩形 35">
            <a:extLst>
              <a:ext uri="{FF2B5EF4-FFF2-40B4-BE49-F238E27FC236}">
                <a16:creationId xmlns:a16="http://schemas.microsoft.com/office/drawing/2014/main" id="{EC6C7835-41A9-4416-856C-8101F23F317F}"/>
              </a:ext>
            </a:extLst>
          </p:cNvPr>
          <p:cNvSpPr/>
          <p:nvPr/>
        </p:nvSpPr>
        <p:spPr>
          <a:xfrm>
            <a:off x="7562920" y="2363459"/>
            <a:ext cx="1918405" cy="523220"/>
          </a:xfrm>
          <a:prstGeom prst="rect">
            <a:avLst/>
          </a:prstGeom>
        </p:spPr>
        <p:txBody>
          <a:bodyPr wrap="square">
            <a:spAutoFit/>
          </a:bodyPr>
          <a:lstStyle/>
          <a:p>
            <a:r>
              <a:rPr lang="zh-CN" altLang="en-US" sz="1400" dirty="0">
                <a:cs typeface="+mn-ea"/>
                <a:sym typeface="+mn-lt"/>
              </a:rPr>
              <a:t>波长</a:t>
            </a:r>
            <a:r>
              <a:rPr lang="en-US" altLang="zh-CN" sz="1400" dirty="0">
                <a:cs typeface="+mn-ea"/>
                <a:sym typeface="+mn-lt"/>
              </a:rPr>
              <a:t>:</a:t>
            </a:r>
            <a:r>
              <a:rPr lang="el-GR" altLang="zh-CN" sz="1400" dirty="0">
                <a:cs typeface="+mn-ea"/>
                <a:sym typeface="+mn-lt"/>
              </a:rPr>
              <a:t>7.5 – 13.5 μ</a:t>
            </a:r>
            <a:r>
              <a:rPr lang="en-US" altLang="zh-CN" sz="1400" dirty="0">
                <a:cs typeface="+mn-ea"/>
                <a:sym typeface="+mn-lt"/>
              </a:rPr>
              <a:t>m</a:t>
            </a:r>
          </a:p>
          <a:p>
            <a:r>
              <a:rPr lang="zh-CN" altLang="en-US" sz="1400" dirty="0">
                <a:cs typeface="+mn-ea"/>
                <a:sym typeface="+mn-lt"/>
              </a:rPr>
              <a:t>全帧频</a:t>
            </a:r>
            <a:r>
              <a:rPr lang="en-US" altLang="zh-CN" sz="1400" dirty="0">
                <a:cs typeface="+mn-ea"/>
                <a:sym typeface="+mn-lt"/>
              </a:rPr>
              <a:t>: 640 × 512</a:t>
            </a:r>
            <a:endParaRPr lang="zh-CN" altLang="en-US" sz="1400" dirty="0">
              <a:cs typeface="+mn-ea"/>
              <a:sym typeface="+mn-lt"/>
            </a:endParaRPr>
          </a:p>
        </p:txBody>
      </p:sp>
      <p:sp>
        <p:nvSpPr>
          <p:cNvPr id="37" name="矩形 36">
            <a:extLst>
              <a:ext uri="{FF2B5EF4-FFF2-40B4-BE49-F238E27FC236}">
                <a16:creationId xmlns:a16="http://schemas.microsoft.com/office/drawing/2014/main" id="{13FCC3E4-7902-4809-9FCF-9258536C2079}"/>
              </a:ext>
            </a:extLst>
          </p:cNvPr>
          <p:cNvSpPr/>
          <p:nvPr/>
        </p:nvSpPr>
        <p:spPr>
          <a:xfrm>
            <a:off x="1351410" y="2444830"/>
            <a:ext cx="2682752" cy="954107"/>
          </a:xfrm>
          <a:prstGeom prst="rect">
            <a:avLst/>
          </a:prstGeom>
        </p:spPr>
        <p:txBody>
          <a:bodyPr wrap="square">
            <a:spAutoFit/>
          </a:bodyPr>
          <a:lstStyle/>
          <a:p>
            <a:r>
              <a:rPr lang="zh-CN" altLang="en-US" sz="1400" dirty="0">
                <a:cs typeface="+mn-ea"/>
                <a:sym typeface="+mn-lt"/>
              </a:rPr>
              <a:t>有效像素</a:t>
            </a:r>
            <a:r>
              <a:rPr lang="en-US" altLang="zh-CN" sz="1400" dirty="0">
                <a:cs typeface="+mn-ea"/>
                <a:sym typeface="+mn-lt"/>
              </a:rPr>
              <a:t>:1200</a:t>
            </a:r>
            <a:r>
              <a:rPr lang="zh-CN" altLang="en-US" sz="1400" dirty="0">
                <a:cs typeface="+mn-ea"/>
                <a:sym typeface="+mn-lt"/>
              </a:rPr>
              <a:t>万</a:t>
            </a:r>
            <a:endParaRPr lang="en-US" altLang="zh-CN" sz="1400" dirty="0">
              <a:cs typeface="+mn-ea"/>
              <a:sym typeface="+mn-lt"/>
            </a:endParaRPr>
          </a:p>
          <a:p>
            <a:r>
              <a:rPr lang="zh-CN" altLang="en-US" sz="1400" dirty="0">
                <a:cs typeface="+mn-ea"/>
                <a:sym typeface="+mn-lt"/>
              </a:rPr>
              <a:t>传感器尺寸：</a:t>
            </a:r>
            <a:r>
              <a:rPr lang="en-US" altLang="zh-CN" sz="1400" dirty="0">
                <a:cs typeface="+mn-ea"/>
                <a:sym typeface="+mn-lt"/>
              </a:rPr>
              <a:t>1/2.3</a:t>
            </a:r>
            <a:r>
              <a:rPr lang="zh-CN" altLang="en-US" sz="1400" dirty="0">
                <a:cs typeface="+mn-ea"/>
                <a:sym typeface="+mn-lt"/>
              </a:rPr>
              <a:t>英寸</a:t>
            </a:r>
            <a:endParaRPr lang="en-US" altLang="zh-CN" sz="1400" dirty="0">
              <a:cs typeface="+mn-ea"/>
              <a:sym typeface="+mn-lt"/>
            </a:endParaRPr>
          </a:p>
          <a:p>
            <a:r>
              <a:rPr lang="zh-CN" altLang="en-US" sz="1400" dirty="0">
                <a:cs typeface="+mn-ea"/>
                <a:sym typeface="+mn-lt"/>
              </a:rPr>
              <a:t>光学变焦倍数：</a:t>
            </a:r>
            <a:r>
              <a:rPr lang="en-US" altLang="zh-CN" sz="1400" dirty="0">
                <a:cs typeface="+mn-ea"/>
                <a:sym typeface="+mn-lt"/>
              </a:rPr>
              <a:t>3.5</a:t>
            </a:r>
            <a:r>
              <a:rPr lang="zh-CN" altLang="en-US" sz="1400" dirty="0">
                <a:cs typeface="+mn-ea"/>
                <a:sym typeface="+mn-lt"/>
              </a:rPr>
              <a:t>倍光学变焦</a:t>
            </a:r>
            <a:endParaRPr lang="en-US" altLang="zh-CN" sz="1400" dirty="0">
              <a:cs typeface="+mn-ea"/>
              <a:sym typeface="+mn-lt"/>
            </a:endParaRPr>
          </a:p>
          <a:p>
            <a:r>
              <a:rPr lang="zh-CN" altLang="en-US" sz="1400" dirty="0">
                <a:cs typeface="+mn-ea"/>
                <a:sym typeface="+mn-lt"/>
              </a:rPr>
              <a:t>传感器</a:t>
            </a:r>
            <a:r>
              <a:rPr lang="en-US" altLang="zh-CN" sz="1400" dirty="0">
                <a:cs typeface="+mn-ea"/>
                <a:sym typeface="+mn-lt"/>
              </a:rPr>
              <a:t>:</a:t>
            </a:r>
            <a:r>
              <a:rPr lang="zh-CN" altLang="en-US" sz="1400" dirty="0">
                <a:cs typeface="+mn-ea"/>
                <a:sym typeface="+mn-lt"/>
              </a:rPr>
              <a:t> </a:t>
            </a:r>
            <a:r>
              <a:rPr lang="en-US" altLang="zh-CN" sz="1400" dirty="0">
                <a:cs typeface="+mn-ea"/>
                <a:sym typeface="+mn-lt"/>
              </a:rPr>
              <a:t>COMOS</a:t>
            </a:r>
            <a:r>
              <a:rPr lang="zh-CN" altLang="en-US" sz="1400" dirty="0">
                <a:cs typeface="+mn-ea"/>
                <a:sym typeface="+mn-lt"/>
              </a:rPr>
              <a:t>传感器</a:t>
            </a:r>
          </a:p>
        </p:txBody>
      </p:sp>
      <p:cxnSp>
        <p:nvCxnSpPr>
          <p:cNvPr id="38" name="直接箭头连接符 37">
            <a:extLst>
              <a:ext uri="{FF2B5EF4-FFF2-40B4-BE49-F238E27FC236}">
                <a16:creationId xmlns:a16="http://schemas.microsoft.com/office/drawing/2014/main" id="{F698CFAC-AA36-4CF7-AF94-A95E3CEC3721}"/>
              </a:ext>
            </a:extLst>
          </p:cNvPr>
          <p:cNvCxnSpPr>
            <a:cxnSpLocks/>
            <a:endCxn id="32" idx="0"/>
          </p:cNvCxnSpPr>
          <p:nvPr/>
        </p:nvCxnSpPr>
        <p:spPr>
          <a:xfrm>
            <a:off x="664549" y="4220309"/>
            <a:ext cx="353814" cy="140128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9" name="直接箭头连接符 38">
            <a:extLst>
              <a:ext uri="{FF2B5EF4-FFF2-40B4-BE49-F238E27FC236}">
                <a16:creationId xmlns:a16="http://schemas.microsoft.com/office/drawing/2014/main" id="{9AF1CFA2-B9EE-47EB-AAEF-ACAB1866A47F}"/>
              </a:ext>
            </a:extLst>
          </p:cNvPr>
          <p:cNvCxnSpPr>
            <a:cxnSpLocks/>
            <a:endCxn id="33" idx="0"/>
          </p:cNvCxnSpPr>
          <p:nvPr/>
        </p:nvCxnSpPr>
        <p:spPr>
          <a:xfrm>
            <a:off x="4344377" y="3901612"/>
            <a:ext cx="243216" cy="170086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0" name="直接箭头连接符 39">
            <a:extLst>
              <a:ext uri="{FF2B5EF4-FFF2-40B4-BE49-F238E27FC236}">
                <a16:creationId xmlns:a16="http://schemas.microsoft.com/office/drawing/2014/main" id="{F6A47B00-1E1E-482D-8D57-F4DA30810BE4}"/>
              </a:ext>
            </a:extLst>
          </p:cNvPr>
          <p:cNvCxnSpPr>
            <a:cxnSpLocks/>
            <a:endCxn id="33" idx="0"/>
          </p:cNvCxnSpPr>
          <p:nvPr/>
        </p:nvCxnSpPr>
        <p:spPr>
          <a:xfrm>
            <a:off x="664549" y="4257742"/>
            <a:ext cx="3923044" cy="13447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1" name="直接箭头连接符 40">
            <a:extLst>
              <a:ext uri="{FF2B5EF4-FFF2-40B4-BE49-F238E27FC236}">
                <a16:creationId xmlns:a16="http://schemas.microsoft.com/office/drawing/2014/main" id="{1AB59585-47AF-42BC-947A-3980B62DA5AE}"/>
              </a:ext>
            </a:extLst>
          </p:cNvPr>
          <p:cNvCxnSpPr>
            <a:cxnSpLocks/>
          </p:cNvCxnSpPr>
          <p:nvPr/>
        </p:nvCxnSpPr>
        <p:spPr>
          <a:xfrm>
            <a:off x="7757749" y="4017387"/>
            <a:ext cx="201961" cy="156802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2" name="直接箭头连接符 41">
            <a:extLst>
              <a:ext uri="{FF2B5EF4-FFF2-40B4-BE49-F238E27FC236}">
                <a16:creationId xmlns:a16="http://schemas.microsoft.com/office/drawing/2014/main" id="{4E644C71-9DFE-46C4-BCA3-4A48D2466FAA}"/>
              </a:ext>
            </a:extLst>
          </p:cNvPr>
          <p:cNvCxnSpPr>
            <a:cxnSpLocks/>
          </p:cNvCxnSpPr>
          <p:nvPr/>
        </p:nvCxnSpPr>
        <p:spPr>
          <a:xfrm>
            <a:off x="4344377" y="3901612"/>
            <a:ext cx="3592568" cy="16838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3" name="箭头: 下 42">
            <a:extLst>
              <a:ext uri="{FF2B5EF4-FFF2-40B4-BE49-F238E27FC236}">
                <a16:creationId xmlns:a16="http://schemas.microsoft.com/office/drawing/2014/main" id="{6930CFDD-DBDD-414B-AF7F-4EEFC4B95E3D}"/>
              </a:ext>
            </a:extLst>
          </p:cNvPr>
          <p:cNvSpPr/>
          <p:nvPr/>
        </p:nvSpPr>
        <p:spPr>
          <a:xfrm>
            <a:off x="4365712" y="1924665"/>
            <a:ext cx="478915" cy="3639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ustDataLst>
      <p:tags r:id="rId1"/>
    </p:custDataLst>
    <p:extLst>
      <p:ext uri="{BB962C8B-B14F-4D97-AF65-F5344CB8AC3E}">
        <p14:creationId xmlns:p14="http://schemas.microsoft.com/office/powerpoint/2010/main" val="952501281"/>
      </p:ext>
    </p:extLst>
  </p:cSld>
  <p:clrMapOvr>
    <a:masterClrMapping/>
  </p:clrMapOvr>
  <p:transition advTm="171">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266944" y="551846"/>
            <a:ext cx="8429684" cy="1588"/>
          </a:xfrm>
          <a:prstGeom prst="line">
            <a:avLst/>
          </a:prstGeom>
          <a:ln>
            <a:solidFill>
              <a:srgbClr val="FF0000"/>
            </a:solidFill>
          </a:ln>
          <a:effectLst>
            <a:outerShdw blurRad="63500" sx="102000" sy="1020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7" name="标题 1"/>
          <p:cNvSpPr txBox="1">
            <a:spLocks/>
          </p:cNvSpPr>
          <p:nvPr/>
        </p:nvSpPr>
        <p:spPr>
          <a:xfrm>
            <a:off x="629631" y="116632"/>
            <a:ext cx="7763010" cy="43204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b="1" dirty="0">
                <a:latin typeface="+mn-lt"/>
                <a:ea typeface="+mn-ea"/>
                <a:cs typeface="+mn-ea"/>
                <a:sym typeface="+mn-lt"/>
              </a:rPr>
              <a:t> Field sampling</a:t>
            </a:r>
            <a:endParaRPr lang="zh-CN" altLang="en-US" sz="2400" b="1" dirty="0">
              <a:latin typeface="+mn-lt"/>
              <a:ea typeface="+mn-ea"/>
              <a:cs typeface="+mn-ea"/>
              <a:sym typeface="+mn-lt"/>
            </a:endParaRPr>
          </a:p>
        </p:txBody>
      </p:sp>
      <p:sp>
        <p:nvSpPr>
          <p:cNvPr id="40039" name="Rectangle 103"/>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cs typeface="+mn-ea"/>
              <a:sym typeface="+mn-lt"/>
            </a:endParaRPr>
          </a:p>
        </p:txBody>
      </p:sp>
      <p:sp>
        <p:nvSpPr>
          <p:cNvPr id="40118" name="Rectangle 18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cs typeface="+mn-ea"/>
              <a:sym typeface="+mn-lt"/>
            </a:endParaRPr>
          </a:p>
        </p:txBody>
      </p:sp>
      <p:sp>
        <p:nvSpPr>
          <p:cNvPr id="14" name="object 10"/>
          <p:cNvSpPr txBox="1"/>
          <p:nvPr/>
        </p:nvSpPr>
        <p:spPr>
          <a:xfrm>
            <a:off x="5651791" y="885666"/>
            <a:ext cx="3347865" cy="1549142"/>
          </a:xfrm>
          <a:prstGeom prst="rect">
            <a:avLst/>
          </a:prstGeom>
          <a:solidFill>
            <a:schemeClr val="bg1">
              <a:lumMod val="85000"/>
            </a:schemeClr>
          </a:solidFill>
          <a:ln w="12192">
            <a:solidFill>
              <a:schemeClr val="bg1">
                <a:lumMod val="50000"/>
              </a:schemeClr>
            </a:solidFill>
          </a:ln>
        </p:spPr>
        <p:txBody>
          <a:bodyPr vert="horz" wrap="square" lIns="0" tIns="71120" rIns="0" bIns="0" rtlCol="0">
            <a:spAutoFit/>
          </a:bodyPr>
          <a:lstStyle/>
          <a:p>
            <a:pPr marL="84455" algn="just">
              <a:lnSpc>
                <a:spcPct val="100000"/>
              </a:lnSpc>
              <a:spcBef>
                <a:spcPts val="560"/>
              </a:spcBef>
            </a:pPr>
            <a:r>
              <a:rPr lang="en-US" sz="1600" dirty="0">
                <a:cs typeface="+mn-ea"/>
                <a:sym typeface="+mn-lt"/>
              </a:rPr>
              <a:t>1</a:t>
            </a:r>
            <a:r>
              <a:rPr sz="1600" dirty="0">
                <a:cs typeface="+mn-ea"/>
                <a:sym typeface="+mn-lt"/>
              </a:rPr>
              <a:t>、</a:t>
            </a:r>
            <a:r>
              <a:rPr lang="en-US" sz="1600" dirty="0">
                <a:cs typeface="+mn-ea"/>
                <a:sym typeface="+mn-lt"/>
              </a:rPr>
              <a:t>The L1</a:t>
            </a:r>
            <a:r>
              <a:rPr lang="zh-CN" altLang="en-US" sz="1600" dirty="0">
                <a:cs typeface="+mn-ea"/>
                <a:sym typeface="+mn-lt"/>
              </a:rPr>
              <a:t>、</a:t>
            </a:r>
            <a:r>
              <a:rPr lang="en-US" altLang="zh-CN" sz="1600" dirty="0">
                <a:cs typeface="+mn-ea"/>
                <a:sym typeface="+mn-lt"/>
              </a:rPr>
              <a:t>L2</a:t>
            </a:r>
            <a:r>
              <a:rPr lang="zh-CN" altLang="en-US" sz="1600" dirty="0">
                <a:cs typeface="+mn-ea"/>
                <a:sym typeface="+mn-lt"/>
              </a:rPr>
              <a:t>、</a:t>
            </a:r>
            <a:r>
              <a:rPr lang="en-US" altLang="zh-CN" sz="1600" dirty="0">
                <a:cs typeface="+mn-ea"/>
                <a:sym typeface="+mn-lt"/>
              </a:rPr>
              <a:t>L3 lie in the direction</a:t>
            </a:r>
            <a:r>
              <a:rPr lang="zh-CN" altLang="en-US" sz="1600" dirty="0">
                <a:cs typeface="+mn-ea"/>
                <a:sym typeface="+mn-lt"/>
              </a:rPr>
              <a:t>、</a:t>
            </a:r>
            <a:r>
              <a:rPr lang="en-US" altLang="zh-CN" sz="1600" dirty="0">
                <a:cs typeface="+mn-ea"/>
                <a:sym typeface="+mn-lt"/>
              </a:rPr>
              <a:t>inclination and angle bisector along the working face. The sampling distance is 5, 10,20,30,60 meters in order from inside and outside.</a:t>
            </a:r>
            <a:endParaRPr sz="1600" dirty="0">
              <a:cs typeface="+mn-ea"/>
              <a:sym typeface="+mn-lt"/>
            </a:endParaRPr>
          </a:p>
        </p:txBody>
      </p:sp>
      <p:sp>
        <p:nvSpPr>
          <p:cNvPr id="15" name="object 11"/>
          <p:cNvSpPr txBox="1"/>
          <p:nvPr/>
        </p:nvSpPr>
        <p:spPr>
          <a:xfrm>
            <a:off x="5684409" y="3357654"/>
            <a:ext cx="3347864" cy="1070806"/>
          </a:xfrm>
          <a:prstGeom prst="rect">
            <a:avLst/>
          </a:prstGeom>
          <a:solidFill>
            <a:schemeClr val="bg1">
              <a:lumMod val="85000"/>
            </a:schemeClr>
          </a:solidFill>
          <a:ln w="12192">
            <a:solidFill>
              <a:schemeClr val="bg1">
                <a:lumMod val="50000"/>
              </a:schemeClr>
            </a:solidFill>
          </a:ln>
        </p:spPr>
        <p:txBody>
          <a:bodyPr vert="horz" wrap="square" lIns="0" tIns="85090" rIns="0" bIns="0" rtlCol="0">
            <a:spAutoFit/>
          </a:bodyPr>
          <a:lstStyle/>
          <a:p>
            <a:pPr marL="172720" marR="100965" indent="-62865" algn="just">
              <a:lnSpc>
                <a:spcPct val="100000"/>
              </a:lnSpc>
              <a:spcBef>
                <a:spcPts val="670"/>
              </a:spcBef>
            </a:pPr>
            <a:r>
              <a:rPr lang="en-US" sz="1600" dirty="0">
                <a:cs typeface="+mn-ea"/>
                <a:sym typeface="+mn-lt"/>
              </a:rPr>
              <a:t>2</a:t>
            </a:r>
            <a:r>
              <a:rPr sz="1600" dirty="0">
                <a:cs typeface="+mn-ea"/>
                <a:sym typeface="+mn-lt"/>
              </a:rPr>
              <a:t>、</a:t>
            </a:r>
            <a:r>
              <a:rPr lang="en-US" sz="1600" dirty="0">
                <a:cs typeface="+mn-ea"/>
                <a:sym typeface="+mn-lt"/>
              </a:rPr>
              <a:t>Field data ,including Biochemical parameters of crops and physical and chemical properties of soil.</a:t>
            </a:r>
            <a:endParaRPr sz="1600" dirty="0">
              <a:cs typeface="+mn-ea"/>
              <a:sym typeface="+mn-lt"/>
            </a:endParaRPr>
          </a:p>
        </p:txBody>
      </p:sp>
      <p:sp>
        <p:nvSpPr>
          <p:cNvPr id="16" name="object 14"/>
          <p:cNvSpPr txBox="1"/>
          <p:nvPr/>
        </p:nvSpPr>
        <p:spPr>
          <a:xfrm>
            <a:off x="5675653" y="5616089"/>
            <a:ext cx="3300139" cy="1030410"/>
          </a:xfrm>
          <a:prstGeom prst="rect">
            <a:avLst/>
          </a:prstGeom>
          <a:solidFill>
            <a:schemeClr val="bg1">
              <a:lumMod val="85000"/>
            </a:schemeClr>
          </a:solidFill>
          <a:ln w="12192">
            <a:solidFill>
              <a:schemeClr val="bg1">
                <a:lumMod val="50000"/>
              </a:schemeClr>
            </a:solidFill>
          </a:ln>
        </p:spPr>
        <p:txBody>
          <a:bodyPr vert="horz" wrap="square" lIns="0" tIns="45085" rIns="0" bIns="0" rtlCol="0">
            <a:spAutoFit/>
          </a:bodyPr>
          <a:lstStyle/>
          <a:p>
            <a:pPr marL="92075" marR="175895">
              <a:lnSpc>
                <a:spcPct val="100000"/>
              </a:lnSpc>
              <a:spcBef>
                <a:spcPts val="355"/>
              </a:spcBef>
            </a:pPr>
            <a:r>
              <a:rPr lang="en-US" sz="1600" dirty="0">
                <a:cs typeface="+mn-ea"/>
                <a:sym typeface="+mn-lt"/>
              </a:rPr>
              <a:t>3</a:t>
            </a:r>
            <a:r>
              <a:rPr sz="1600" dirty="0">
                <a:cs typeface="+mn-ea"/>
                <a:sym typeface="+mn-lt"/>
              </a:rPr>
              <a:t>、</a:t>
            </a:r>
            <a:r>
              <a:rPr lang="en-US" sz="1600" dirty="0">
                <a:cs typeface="+mn-ea"/>
                <a:sym typeface="+mn-lt"/>
              </a:rPr>
              <a:t>Remote sensing data ,including Vegetation canopy reflectance data an Precision  terrain data.</a:t>
            </a:r>
            <a:endParaRPr sz="1600" dirty="0">
              <a:cs typeface="+mn-ea"/>
              <a:sym typeface="+mn-lt"/>
            </a:endParaRPr>
          </a:p>
        </p:txBody>
      </p:sp>
      <p:sp>
        <p:nvSpPr>
          <p:cNvPr id="17" name="下箭头 16"/>
          <p:cNvSpPr/>
          <p:nvPr/>
        </p:nvSpPr>
        <p:spPr>
          <a:xfrm>
            <a:off x="7109700" y="2556877"/>
            <a:ext cx="432048" cy="559802"/>
          </a:xfrm>
          <a:prstGeom prst="downArrow">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下箭头 17"/>
          <p:cNvSpPr/>
          <p:nvPr/>
        </p:nvSpPr>
        <p:spPr>
          <a:xfrm>
            <a:off x="7109700" y="4742041"/>
            <a:ext cx="432048" cy="609265"/>
          </a:xfrm>
          <a:prstGeom prst="downArrow">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7544" y="751766"/>
            <a:ext cx="5184576" cy="5752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564080806"/>
      </p:ext>
    </p:extLst>
  </p:cSld>
  <p:clrMapOvr>
    <a:masterClrMapping/>
  </p:clrMapOvr>
  <p:transition advTm="3135">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cs typeface="+mn-ea"/>
              <a:sym typeface="+mn-lt"/>
            </a:endParaRPr>
          </a:p>
        </p:txBody>
      </p:sp>
      <p:sp>
        <p:nvSpPr>
          <p:cNvPr id="7" name="矩形 6"/>
          <p:cNvSpPr/>
          <p:nvPr/>
        </p:nvSpPr>
        <p:spPr>
          <a:xfrm>
            <a:off x="2483768" y="194176"/>
            <a:ext cx="4860626" cy="461665"/>
          </a:xfrm>
          <a:prstGeom prst="rect">
            <a:avLst/>
          </a:prstGeom>
          <a:ln>
            <a:solidFill>
              <a:schemeClr val="tx1"/>
            </a:solidFill>
          </a:ln>
        </p:spPr>
        <p:txBody>
          <a:bodyPr wrap="none">
            <a:spAutoFit/>
          </a:bodyPr>
          <a:lstStyle/>
          <a:p>
            <a:r>
              <a:rPr lang="en-US" altLang="zh-CN" sz="2400" dirty="0">
                <a:cs typeface="+mn-ea"/>
                <a:sym typeface="+mn-lt"/>
              </a:rPr>
              <a:t>Profile of mining subsidence basin</a:t>
            </a:r>
            <a:endParaRPr lang="zh-CN" altLang="en-US" sz="2400" dirty="0">
              <a:cs typeface="+mn-ea"/>
              <a:sym typeface="+mn-lt"/>
            </a:endParaRPr>
          </a:p>
        </p:txBody>
      </p:sp>
      <p:pic>
        <p:nvPicPr>
          <p:cNvPr id="2057" name="Picture 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7784" y="775422"/>
            <a:ext cx="8220075" cy="374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52">
            <a:extLst>
              <a:ext uri="{FF2B5EF4-FFF2-40B4-BE49-F238E27FC236}">
                <a16:creationId xmlns:a16="http://schemas.microsoft.com/office/drawing/2014/main" id="{52B2E48C-59FD-4753-B72B-0ECFB16AED9E}"/>
              </a:ext>
            </a:extLst>
          </p:cNvPr>
          <p:cNvSpPr txBox="1"/>
          <p:nvPr/>
        </p:nvSpPr>
        <p:spPr>
          <a:xfrm>
            <a:off x="105730" y="4869160"/>
            <a:ext cx="8932540" cy="1938992"/>
          </a:xfrm>
          <a:prstGeom prst="rect">
            <a:avLst/>
          </a:prstGeom>
          <a:solidFill>
            <a:schemeClr val="bg1">
              <a:lumMod val="85000"/>
            </a:schemeClr>
          </a:solidFill>
        </p:spPr>
        <p:txBody>
          <a:bodyPr wrap="square" rtlCol="0">
            <a:spAutoFit/>
          </a:bodyPr>
          <a:lstStyle/>
          <a:p>
            <a:r>
              <a:rPr lang="en-US" altLang="zh-CN" sz="2000" dirty="0">
                <a:cs typeface="+mn-ea"/>
                <a:sym typeface="+mn-lt"/>
              </a:rPr>
              <a:t>The study conducted ground data collection in the study area from </a:t>
            </a:r>
            <a:r>
              <a:rPr lang="en-US" altLang="zh-CN" sz="2000" b="1" dirty="0">
                <a:solidFill>
                  <a:srgbClr val="FF0000"/>
                </a:solidFill>
                <a:cs typeface="+mn-ea"/>
                <a:sym typeface="+mn-lt"/>
              </a:rPr>
              <a:t>August 12 to 24, 2017</a:t>
            </a:r>
            <a:r>
              <a:rPr lang="en-US" altLang="zh-CN" sz="2000" dirty="0">
                <a:cs typeface="+mn-ea"/>
                <a:sym typeface="+mn-lt"/>
              </a:rPr>
              <a:t>. The indicators collected in this experiment were: leaf area index, chlorophyll content, soil samples, and plant samples. A total of </a:t>
            </a:r>
            <a:r>
              <a:rPr lang="en-US" altLang="zh-CN" sz="2000" b="1" dirty="0">
                <a:solidFill>
                  <a:srgbClr val="FF0000"/>
                </a:solidFill>
                <a:cs typeface="+mn-ea"/>
                <a:sym typeface="+mn-lt"/>
              </a:rPr>
              <a:t>3</a:t>
            </a:r>
            <a:r>
              <a:rPr lang="en-US" altLang="zh-CN" sz="2000" dirty="0">
                <a:cs typeface="+mn-ea"/>
                <a:sym typeface="+mn-lt"/>
              </a:rPr>
              <a:t> sampling lines, </a:t>
            </a:r>
            <a:r>
              <a:rPr lang="en-US" altLang="zh-CN" sz="2000" b="1" dirty="0">
                <a:solidFill>
                  <a:srgbClr val="FF0000"/>
                </a:solidFill>
                <a:cs typeface="+mn-ea"/>
                <a:sym typeface="+mn-lt"/>
              </a:rPr>
              <a:t>54 </a:t>
            </a:r>
            <a:r>
              <a:rPr lang="en-US" altLang="zh-CN" sz="2000" dirty="0">
                <a:cs typeface="+mn-ea"/>
                <a:sym typeface="+mn-lt"/>
              </a:rPr>
              <a:t>sample squares, </a:t>
            </a:r>
            <a:r>
              <a:rPr lang="en-US" altLang="zh-CN" sz="2000" b="1" dirty="0">
                <a:solidFill>
                  <a:srgbClr val="FF0000"/>
                </a:solidFill>
                <a:cs typeface="+mn-ea"/>
                <a:sym typeface="+mn-lt"/>
              </a:rPr>
              <a:t>35</a:t>
            </a:r>
            <a:r>
              <a:rPr lang="en-US" altLang="zh-CN" sz="2000" dirty="0">
                <a:cs typeface="+mn-ea"/>
                <a:sym typeface="+mn-lt"/>
              </a:rPr>
              <a:t> corn samples, </a:t>
            </a:r>
            <a:r>
              <a:rPr lang="en-US" altLang="zh-CN" sz="2000" b="1" dirty="0">
                <a:solidFill>
                  <a:srgbClr val="FF0000"/>
                </a:solidFill>
                <a:cs typeface="+mn-ea"/>
                <a:sym typeface="+mn-lt"/>
              </a:rPr>
              <a:t>19</a:t>
            </a:r>
            <a:r>
              <a:rPr lang="en-US" altLang="zh-CN" sz="2000" dirty="0">
                <a:cs typeface="+mn-ea"/>
                <a:sym typeface="+mn-lt"/>
              </a:rPr>
              <a:t> other plant samples, and </a:t>
            </a:r>
            <a:r>
              <a:rPr lang="en-US" altLang="zh-CN" sz="2000" b="1" dirty="0">
                <a:solidFill>
                  <a:srgbClr val="FF0000"/>
                </a:solidFill>
                <a:cs typeface="+mn-ea"/>
                <a:sym typeface="+mn-lt"/>
              </a:rPr>
              <a:t>37 </a:t>
            </a:r>
            <a:r>
              <a:rPr lang="en-US" altLang="zh-CN" sz="2000" dirty="0">
                <a:cs typeface="+mn-ea"/>
                <a:sym typeface="+mn-lt"/>
              </a:rPr>
              <a:t>soil samples were collected, we also investigated the vegetation types for the mining subsided wetland.</a:t>
            </a:r>
            <a:endParaRPr lang="zh-CN" altLang="en-US" sz="2000" dirty="0">
              <a:cs typeface="+mn-ea"/>
              <a:sym typeface="+mn-lt"/>
            </a:endParaRPr>
          </a:p>
        </p:txBody>
      </p:sp>
    </p:spTree>
    <p:custDataLst>
      <p:tags r:id="rId1"/>
    </p:custDataLst>
    <p:extLst>
      <p:ext uri="{BB962C8B-B14F-4D97-AF65-F5344CB8AC3E}">
        <p14:creationId xmlns:p14="http://schemas.microsoft.com/office/powerpoint/2010/main" val="125846896"/>
      </p:ext>
    </p:extLst>
  </p:cSld>
  <p:clrMapOvr>
    <a:masterClrMapping/>
  </p:clrMapOvr>
  <p:transition advTm="1087">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2"/>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zh-CN">
              <a:solidFill>
                <a:srgbClr val="000000"/>
              </a:solidFill>
              <a:latin typeface="+mn-lt"/>
              <a:ea typeface="+mn-ea"/>
              <a:cs typeface="+mn-ea"/>
              <a:sym typeface="+mn-lt"/>
            </a:endParaRPr>
          </a:p>
        </p:txBody>
      </p:sp>
      <p:cxnSp>
        <p:nvCxnSpPr>
          <p:cNvPr id="22" name="直接连接符 21"/>
          <p:cNvCxnSpPr/>
          <p:nvPr/>
        </p:nvCxnSpPr>
        <p:spPr>
          <a:xfrm>
            <a:off x="315232" y="578833"/>
            <a:ext cx="8429684" cy="1588"/>
          </a:xfrm>
          <a:prstGeom prst="line">
            <a:avLst/>
          </a:prstGeom>
          <a:ln>
            <a:solidFill>
              <a:srgbClr val="FF0000"/>
            </a:solidFill>
          </a:ln>
          <a:effectLst>
            <a:outerShdw blurRad="63500" sx="102000" sy="1020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25" name="标题 1"/>
          <p:cNvSpPr txBox="1">
            <a:spLocks/>
          </p:cNvSpPr>
          <p:nvPr/>
        </p:nvSpPr>
        <p:spPr>
          <a:xfrm>
            <a:off x="625414" y="116632"/>
            <a:ext cx="7763010" cy="43204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b="1" dirty="0">
                <a:latin typeface="+mn-lt"/>
                <a:ea typeface="+mn-ea"/>
                <a:cs typeface="+mn-ea"/>
                <a:sym typeface="+mn-lt"/>
              </a:rPr>
              <a:t>Field data</a:t>
            </a:r>
            <a:endParaRPr lang="zh-CN" altLang="en-US" sz="2400" b="1" dirty="0">
              <a:latin typeface="+mn-lt"/>
              <a:ea typeface="+mn-ea"/>
              <a:cs typeface="+mn-ea"/>
              <a:sym typeface="+mn-lt"/>
            </a:endParaRPr>
          </a:p>
        </p:txBody>
      </p:sp>
      <p:grpSp>
        <p:nvGrpSpPr>
          <p:cNvPr id="54" name="组合 53"/>
          <p:cNvGrpSpPr/>
          <p:nvPr/>
        </p:nvGrpSpPr>
        <p:grpSpPr>
          <a:xfrm>
            <a:off x="144808" y="548680"/>
            <a:ext cx="9014007" cy="6048356"/>
            <a:chOff x="-27753" y="643483"/>
            <a:chExt cx="9089675" cy="6524410"/>
          </a:xfrm>
        </p:grpSpPr>
        <p:pic>
          <p:nvPicPr>
            <p:cNvPr id="55"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766" y="643483"/>
              <a:ext cx="2084387"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67744" y="686346"/>
              <a:ext cx="2084387"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06919" y="692696"/>
              <a:ext cx="2090737"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732240" y="692696"/>
              <a:ext cx="230505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419" y="3640206"/>
              <a:ext cx="2219325"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9"/>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656473" y="3653474"/>
              <a:ext cx="3114675"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10"/>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891685" y="3646415"/>
              <a:ext cx="3170237"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矩形 61"/>
            <p:cNvSpPr/>
            <p:nvPr/>
          </p:nvSpPr>
          <p:spPr>
            <a:xfrm>
              <a:off x="29767" y="3026649"/>
              <a:ext cx="1890088" cy="499776"/>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cs typeface="+mn-ea"/>
                  <a:sym typeface="+mn-lt"/>
                </a:rPr>
                <a:t>Maize growth near the water</a:t>
              </a:r>
              <a:endParaRPr lang="zh-CN" altLang="en-US" sz="1600" b="1" dirty="0">
                <a:solidFill>
                  <a:schemeClr val="tx1"/>
                </a:solidFill>
                <a:cs typeface="+mn-ea"/>
                <a:sym typeface="+mn-lt"/>
              </a:endParaRPr>
            </a:p>
          </p:txBody>
        </p:sp>
        <p:sp>
          <p:nvSpPr>
            <p:cNvPr id="63" name="流程图: 可选过程 62"/>
            <p:cNvSpPr/>
            <p:nvPr/>
          </p:nvSpPr>
          <p:spPr>
            <a:xfrm>
              <a:off x="2260117" y="3063001"/>
              <a:ext cx="1946066" cy="457465"/>
            </a:xfrm>
            <a:prstGeom prst="flowChartAlternate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cs typeface="+mn-ea"/>
                  <a:sym typeface="+mn-lt"/>
                </a:rPr>
                <a:t>LAI  measurement</a:t>
              </a:r>
              <a:endParaRPr lang="zh-CN" altLang="en-US" sz="1600" b="1" dirty="0">
                <a:solidFill>
                  <a:schemeClr val="tx1"/>
                </a:solidFill>
                <a:cs typeface="+mn-ea"/>
                <a:sym typeface="+mn-lt"/>
              </a:endParaRPr>
            </a:p>
          </p:txBody>
        </p:sp>
        <p:sp>
          <p:nvSpPr>
            <p:cNvPr id="64" name="圆角矩形 63"/>
            <p:cNvSpPr/>
            <p:nvPr/>
          </p:nvSpPr>
          <p:spPr>
            <a:xfrm>
              <a:off x="4578537" y="3065400"/>
              <a:ext cx="2090737" cy="446888"/>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cs typeface="+mn-ea"/>
                  <a:sym typeface="+mn-lt"/>
                </a:rPr>
                <a:t>Chlorophyll measurement</a:t>
              </a:r>
              <a:endParaRPr lang="zh-CN" altLang="en-US" sz="1600" b="1" dirty="0">
                <a:solidFill>
                  <a:schemeClr val="tx1"/>
                </a:solidFill>
                <a:cs typeface="+mn-ea"/>
                <a:sym typeface="+mn-lt"/>
              </a:endParaRPr>
            </a:p>
          </p:txBody>
        </p:sp>
        <p:sp>
          <p:nvSpPr>
            <p:cNvPr id="65" name="圆角矩形 64"/>
            <p:cNvSpPr/>
            <p:nvPr/>
          </p:nvSpPr>
          <p:spPr>
            <a:xfrm>
              <a:off x="6864272" y="3096576"/>
              <a:ext cx="2137979" cy="436309"/>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cs typeface="+mn-ea"/>
                  <a:sym typeface="+mn-lt"/>
                </a:rPr>
                <a:t>Measuring soil moisture with TDR</a:t>
              </a:r>
              <a:endParaRPr lang="zh-CN" altLang="en-US" sz="1400" b="1" dirty="0">
                <a:solidFill>
                  <a:schemeClr val="tx1"/>
                </a:solidFill>
                <a:cs typeface="+mn-ea"/>
                <a:sym typeface="+mn-lt"/>
              </a:endParaRPr>
            </a:p>
          </p:txBody>
        </p:sp>
        <p:sp>
          <p:nvSpPr>
            <p:cNvPr id="66" name="圆角矩形 65"/>
            <p:cNvSpPr/>
            <p:nvPr/>
          </p:nvSpPr>
          <p:spPr>
            <a:xfrm>
              <a:off x="-27753" y="6728571"/>
              <a:ext cx="2470988" cy="439322"/>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cs typeface="+mn-ea"/>
                  <a:sym typeface="+mn-lt"/>
                </a:rPr>
                <a:t>Collecting maize samples</a:t>
              </a:r>
              <a:endParaRPr lang="zh-CN" altLang="en-US" sz="1600" b="1" dirty="0">
                <a:solidFill>
                  <a:schemeClr val="tx1"/>
                </a:solidFill>
                <a:cs typeface="+mn-ea"/>
                <a:sym typeface="+mn-lt"/>
              </a:endParaRPr>
            </a:p>
          </p:txBody>
        </p:sp>
        <p:sp>
          <p:nvSpPr>
            <p:cNvPr id="67" name="圆角矩形 66"/>
            <p:cNvSpPr/>
            <p:nvPr/>
          </p:nvSpPr>
          <p:spPr>
            <a:xfrm>
              <a:off x="3511938" y="6728571"/>
              <a:ext cx="1796014" cy="379851"/>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cs typeface="+mn-ea"/>
                  <a:sym typeface="+mn-lt"/>
                </a:rPr>
                <a:t>Sample making</a:t>
              </a:r>
              <a:endParaRPr lang="zh-CN" altLang="en-US" sz="1600" b="1" dirty="0">
                <a:solidFill>
                  <a:schemeClr val="tx1"/>
                </a:solidFill>
                <a:cs typeface="+mn-ea"/>
                <a:sym typeface="+mn-lt"/>
              </a:endParaRPr>
            </a:p>
          </p:txBody>
        </p:sp>
        <p:sp>
          <p:nvSpPr>
            <p:cNvPr id="68" name="圆角矩形 67"/>
            <p:cNvSpPr/>
            <p:nvPr/>
          </p:nvSpPr>
          <p:spPr>
            <a:xfrm>
              <a:off x="6044866" y="6728571"/>
              <a:ext cx="3012905" cy="439322"/>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tx1"/>
                  </a:solidFill>
                  <a:cs typeface="+mn-ea"/>
                  <a:sym typeface="+mn-lt"/>
                </a:rPr>
                <a:t>Collecting vegetation samples</a:t>
              </a:r>
              <a:endParaRPr lang="zh-CN" altLang="en-US" sz="1600" b="1" dirty="0">
                <a:solidFill>
                  <a:schemeClr val="tx1"/>
                </a:solidFill>
                <a:cs typeface="+mn-ea"/>
                <a:sym typeface="+mn-lt"/>
              </a:endParaRPr>
            </a:p>
          </p:txBody>
        </p:sp>
      </p:grpSp>
    </p:spTree>
    <p:custDataLst>
      <p:tags r:id="rId1"/>
    </p:custDataLst>
    <p:extLst>
      <p:ext uri="{BB962C8B-B14F-4D97-AF65-F5344CB8AC3E}">
        <p14:creationId xmlns:p14="http://schemas.microsoft.com/office/powerpoint/2010/main" val="2778526722"/>
      </p:ext>
    </p:extLst>
  </p:cSld>
  <p:clrMapOvr>
    <a:masterClrMapping/>
  </p:clrMapOvr>
  <p:transition advTm="201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80183" y="440668"/>
            <a:ext cx="8429684" cy="1588"/>
          </a:xfrm>
          <a:prstGeom prst="line">
            <a:avLst/>
          </a:prstGeom>
          <a:ln>
            <a:solidFill>
              <a:srgbClr val="FF0000"/>
            </a:solidFill>
          </a:ln>
          <a:effectLst>
            <a:outerShdw blurRad="63500" sx="102000" sy="1020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4" name="标题 1"/>
          <p:cNvSpPr txBox="1">
            <a:spLocks/>
          </p:cNvSpPr>
          <p:nvPr/>
        </p:nvSpPr>
        <p:spPr>
          <a:xfrm>
            <a:off x="625414" y="30907"/>
            <a:ext cx="7763010" cy="3240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b="1" dirty="0">
                <a:latin typeface="+mn-lt"/>
                <a:ea typeface="+mn-ea"/>
                <a:cs typeface="+mn-ea"/>
                <a:sym typeface="+mn-lt"/>
              </a:rPr>
              <a:t>Remote sensing data</a:t>
            </a:r>
            <a:endParaRPr lang="zh-CN" altLang="en-US" sz="2400" b="1" dirty="0">
              <a:latin typeface="+mn-lt"/>
              <a:ea typeface="+mn-ea"/>
              <a:cs typeface="+mn-ea"/>
              <a:sym typeface="+mn-lt"/>
            </a:endParaRPr>
          </a:p>
        </p:txBody>
      </p:sp>
      <p:sp>
        <p:nvSpPr>
          <p:cNvPr id="33" name="TextBox 32"/>
          <p:cNvSpPr txBox="1"/>
          <p:nvPr/>
        </p:nvSpPr>
        <p:spPr>
          <a:xfrm>
            <a:off x="78160" y="548680"/>
            <a:ext cx="9064352" cy="2308324"/>
          </a:xfrm>
          <a:prstGeom prst="rect">
            <a:avLst/>
          </a:prstGeom>
          <a:solidFill>
            <a:schemeClr val="bg1">
              <a:lumMod val="95000"/>
            </a:schemeClr>
          </a:solidFill>
          <a:ln>
            <a:solidFill>
              <a:schemeClr val="bg1">
                <a:lumMod val="75000"/>
              </a:schemeClr>
            </a:solidFill>
          </a:ln>
        </p:spPr>
        <p:txBody>
          <a:bodyPr wrap="square" rtlCol="0">
            <a:spAutoFit/>
          </a:bodyPr>
          <a:lstStyle/>
          <a:p>
            <a:r>
              <a:rPr lang="en-US" altLang="zh-CN" sz="2400" dirty="0">
                <a:cs typeface="+mn-ea"/>
                <a:sym typeface="+mn-lt"/>
              </a:rPr>
              <a:t>     At the same time, as the field data collection, the aerial survey mission was carried out on August 13 with good weather conditions, and </a:t>
            </a:r>
            <a:r>
              <a:rPr lang="en-US" altLang="zh-CN" sz="2400" b="1" dirty="0">
                <a:solidFill>
                  <a:srgbClr val="FF0000"/>
                </a:solidFill>
                <a:cs typeface="+mn-ea"/>
                <a:sym typeface="+mn-lt"/>
              </a:rPr>
              <a:t>5352</a:t>
            </a:r>
            <a:r>
              <a:rPr lang="en-US" altLang="zh-CN" sz="2400" dirty="0">
                <a:cs typeface="+mn-ea"/>
                <a:sym typeface="+mn-lt"/>
              </a:rPr>
              <a:t> multi-spectral and </a:t>
            </a:r>
            <a:r>
              <a:rPr lang="en-US" altLang="zh-CN" sz="2400" b="1" dirty="0">
                <a:solidFill>
                  <a:srgbClr val="FF0000"/>
                </a:solidFill>
                <a:cs typeface="+mn-ea"/>
                <a:sym typeface="+mn-lt"/>
              </a:rPr>
              <a:t>811</a:t>
            </a:r>
            <a:r>
              <a:rPr lang="en-US" altLang="zh-CN" sz="2400" dirty="0">
                <a:cs typeface="+mn-ea"/>
                <a:sym typeface="+mn-lt"/>
              </a:rPr>
              <a:t> RGB images were obtained in the study area. RTK measured </a:t>
            </a:r>
            <a:r>
              <a:rPr lang="en-US" altLang="zh-CN" sz="2400" b="1" dirty="0">
                <a:solidFill>
                  <a:srgbClr val="FF0000"/>
                </a:solidFill>
                <a:cs typeface="+mn-ea"/>
                <a:sym typeface="+mn-lt"/>
              </a:rPr>
              <a:t>4,535</a:t>
            </a:r>
            <a:r>
              <a:rPr lang="en-US" altLang="zh-CN" sz="2400" dirty="0">
                <a:cs typeface="+mn-ea"/>
                <a:sym typeface="+mn-lt"/>
              </a:rPr>
              <a:t> points in the field, covering a area of about </a:t>
            </a:r>
            <a:r>
              <a:rPr lang="en-US" altLang="zh-CN" sz="2400" b="1" dirty="0">
                <a:solidFill>
                  <a:srgbClr val="FF0000"/>
                </a:solidFill>
                <a:cs typeface="+mn-ea"/>
                <a:sym typeface="+mn-lt"/>
              </a:rPr>
              <a:t>1 km</a:t>
            </a:r>
            <a:r>
              <a:rPr lang="en-US" altLang="zh-CN" sz="2400" b="1" baseline="30000" dirty="0">
                <a:solidFill>
                  <a:srgbClr val="FF0000"/>
                </a:solidFill>
                <a:cs typeface="+mn-ea"/>
                <a:sym typeface="+mn-lt"/>
              </a:rPr>
              <a:t>2 </a:t>
            </a:r>
            <a:r>
              <a:rPr lang="en-US" altLang="zh-CN" sz="2400" dirty="0">
                <a:cs typeface="+mn-ea"/>
                <a:sym typeface="+mn-lt"/>
              </a:rPr>
              <a:t>in the study area with a grid of </a:t>
            </a:r>
            <a:r>
              <a:rPr lang="en-US" altLang="zh-CN" sz="2400" b="1" dirty="0">
                <a:solidFill>
                  <a:srgbClr val="FF0000"/>
                </a:solidFill>
                <a:cs typeface="+mn-ea"/>
                <a:sym typeface="+mn-lt"/>
              </a:rPr>
              <a:t>10m × 10m</a:t>
            </a:r>
            <a:r>
              <a:rPr lang="en-US" altLang="zh-CN" sz="2400" dirty="0">
                <a:cs typeface="+mn-ea"/>
                <a:sym typeface="+mn-lt"/>
              </a:rPr>
              <a:t>.</a:t>
            </a:r>
            <a:endParaRPr lang="zh-CN" altLang="en-US" sz="2400" dirty="0">
              <a:cs typeface="+mn-ea"/>
              <a:sym typeface="+mn-lt"/>
            </a:endParaRPr>
          </a:p>
        </p:txBody>
      </p:sp>
      <p:pic>
        <p:nvPicPr>
          <p:cNvPr id="15" name="图片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31640" y="2094549"/>
            <a:ext cx="5979357" cy="4796823"/>
          </a:xfrm>
          <a:prstGeom prst="rect">
            <a:avLst/>
          </a:prstGeom>
        </p:spPr>
      </p:pic>
    </p:spTree>
    <p:custDataLst>
      <p:tags r:id="rId1"/>
    </p:custDataLst>
    <p:extLst>
      <p:ext uri="{BB962C8B-B14F-4D97-AF65-F5344CB8AC3E}">
        <p14:creationId xmlns:p14="http://schemas.microsoft.com/office/powerpoint/2010/main" val="3653564051"/>
      </p:ext>
    </p:extLst>
  </p:cSld>
  <p:clrMapOvr>
    <a:masterClrMapping/>
  </p:clrMapOvr>
  <p:transition advTm="2562">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47094" y="547092"/>
            <a:ext cx="8429684" cy="1588"/>
          </a:xfrm>
          <a:prstGeom prst="line">
            <a:avLst/>
          </a:prstGeom>
          <a:ln>
            <a:solidFill>
              <a:srgbClr val="FF0000"/>
            </a:solidFill>
          </a:ln>
          <a:effectLst>
            <a:outerShdw blurRad="63500" sx="102000" sy="1020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4" name="标题 1"/>
          <p:cNvSpPr txBox="1">
            <a:spLocks/>
          </p:cNvSpPr>
          <p:nvPr/>
        </p:nvSpPr>
        <p:spPr>
          <a:xfrm>
            <a:off x="625414" y="116632"/>
            <a:ext cx="7763010" cy="3240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b="1" dirty="0">
                <a:latin typeface="+mn-lt"/>
                <a:ea typeface="+mn-ea"/>
                <a:cs typeface="+mn-ea"/>
                <a:sym typeface="+mn-lt"/>
              </a:rPr>
              <a:t>Aerial survey site</a:t>
            </a:r>
            <a:endParaRPr lang="zh-CN" altLang="en-US" sz="2400" b="1" dirty="0">
              <a:latin typeface="+mn-lt"/>
              <a:ea typeface="+mn-ea"/>
              <a:cs typeface="+mn-ea"/>
              <a:sym typeface="+mn-lt"/>
            </a:endParaRPr>
          </a:p>
        </p:txBody>
      </p:sp>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5414" y="669925"/>
            <a:ext cx="7413625" cy="551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29517470"/>
      </p:ext>
    </p:extLst>
  </p:cSld>
  <p:clrMapOvr>
    <a:masterClrMapping/>
  </p:clrMapOvr>
  <p:transition advTm="2562">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47094" y="547092"/>
            <a:ext cx="8429684" cy="1588"/>
          </a:xfrm>
          <a:prstGeom prst="line">
            <a:avLst/>
          </a:prstGeom>
          <a:ln>
            <a:solidFill>
              <a:srgbClr val="FF0000"/>
            </a:solidFill>
          </a:ln>
          <a:effectLst>
            <a:outerShdw blurRad="63500" sx="102000" sy="1020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4" name="标题 1"/>
          <p:cNvSpPr txBox="1">
            <a:spLocks/>
          </p:cNvSpPr>
          <p:nvPr/>
        </p:nvSpPr>
        <p:spPr>
          <a:xfrm>
            <a:off x="625414" y="116632"/>
            <a:ext cx="7763010" cy="3240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b="1" dirty="0">
                <a:latin typeface="+mn-lt"/>
                <a:ea typeface="+mn-ea"/>
                <a:cs typeface="+mn-ea"/>
                <a:sym typeface="+mn-lt"/>
              </a:rPr>
              <a:t>Data analysis</a:t>
            </a:r>
            <a:endParaRPr lang="zh-CN" altLang="en-US" sz="2400" b="1" dirty="0">
              <a:latin typeface="+mn-lt"/>
              <a:ea typeface="+mn-ea"/>
              <a:cs typeface="+mn-ea"/>
              <a:sym typeface="+mn-lt"/>
            </a:endParaRPr>
          </a:p>
        </p:txBody>
      </p:sp>
      <p:sp>
        <p:nvSpPr>
          <p:cNvPr id="2" name="TextBox 1"/>
          <p:cNvSpPr txBox="1"/>
          <p:nvPr/>
        </p:nvSpPr>
        <p:spPr>
          <a:xfrm>
            <a:off x="323527" y="836712"/>
            <a:ext cx="4183391" cy="461665"/>
          </a:xfrm>
          <a:prstGeom prst="rect">
            <a:avLst/>
          </a:prstGeom>
          <a:noFill/>
        </p:spPr>
        <p:txBody>
          <a:bodyPr wrap="square" rtlCol="0">
            <a:spAutoFit/>
          </a:bodyPr>
          <a:lstStyle/>
          <a:p>
            <a:r>
              <a:rPr lang="en-US" altLang="zh-CN" sz="2400" dirty="0">
                <a:cs typeface="+mn-ea"/>
                <a:sym typeface="+mn-lt"/>
              </a:rPr>
              <a:t>1</a:t>
            </a:r>
            <a:r>
              <a:rPr lang="zh-CN" altLang="en-US" sz="2400" dirty="0">
                <a:cs typeface="+mn-ea"/>
                <a:sym typeface="+mn-lt"/>
              </a:rPr>
              <a:t>、</a:t>
            </a:r>
            <a:r>
              <a:rPr lang="en-US" altLang="zh-CN" sz="2400" dirty="0">
                <a:cs typeface="+mn-ea"/>
                <a:sym typeface="+mn-lt"/>
              </a:rPr>
              <a:t>Field data analysis</a:t>
            </a:r>
            <a:endParaRPr lang="zh-CN" altLang="en-US" sz="2400" dirty="0">
              <a:cs typeface="+mn-ea"/>
              <a:sym typeface="+mn-lt"/>
            </a:endParaRPr>
          </a:p>
        </p:txBody>
      </p:sp>
      <p:sp>
        <p:nvSpPr>
          <p:cNvPr id="5" name="矩形 4"/>
          <p:cNvSpPr/>
          <p:nvPr/>
        </p:nvSpPr>
        <p:spPr>
          <a:xfrm>
            <a:off x="2488715" y="1493193"/>
            <a:ext cx="3518495" cy="64807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cs typeface="+mn-ea"/>
                <a:sym typeface="+mn-lt"/>
              </a:rPr>
              <a:t>Classical statistical spatial variation analysis  (SPSS 22.0)</a:t>
            </a:r>
            <a:endParaRPr lang="zh-CN" altLang="en-US" dirty="0">
              <a:solidFill>
                <a:schemeClr val="tx1"/>
              </a:solidFill>
              <a:cs typeface="+mn-ea"/>
              <a:sym typeface="+mn-lt"/>
            </a:endParaRPr>
          </a:p>
        </p:txBody>
      </p:sp>
      <p:sp>
        <p:nvSpPr>
          <p:cNvPr id="7" name="下箭头 6"/>
          <p:cNvSpPr/>
          <p:nvPr/>
        </p:nvSpPr>
        <p:spPr>
          <a:xfrm>
            <a:off x="3997824" y="2141265"/>
            <a:ext cx="321984" cy="5676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矩形 7"/>
          <p:cNvSpPr/>
          <p:nvPr/>
        </p:nvSpPr>
        <p:spPr>
          <a:xfrm>
            <a:off x="2488715" y="2708920"/>
            <a:ext cx="3518495" cy="72008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cs typeface="+mn-ea"/>
                <a:sym typeface="+mn-lt"/>
              </a:rPr>
              <a:t>Geostatistical analysis and semivariogram (GS+ 9.0)</a:t>
            </a:r>
            <a:endParaRPr lang="zh-CN" altLang="en-US" dirty="0">
              <a:solidFill>
                <a:schemeClr val="tx1"/>
              </a:solidFill>
              <a:cs typeface="+mn-ea"/>
              <a:sym typeface="+mn-lt"/>
            </a:endParaRPr>
          </a:p>
        </p:txBody>
      </p:sp>
      <p:sp>
        <p:nvSpPr>
          <p:cNvPr id="9" name="下箭头 8"/>
          <p:cNvSpPr/>
          <p:nvPr/>
        </p:nvSpPr>
        <p:spPr>
          <a:xfrm>
            <a:off x="4008233" y="3436614"/>
            <a:ext cx="301166" cy="6404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9"/>
          <p:cNvSpPr/>
          <p:nvPr/>
        </p:nvSpPr>
        <p:spPr>
          <a:xfrm>
            <a:off x="2488716" y="4077071"/>
            <a:ext cx="3518495" cy="72008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cs typeface="+mn-ea"/>
                <a:sym typeface="+mn-lt"/>
              </a:rPr>
              <a:t>Correlation analysis(SPSS 22.0)</a:t>
            </a:r>
            <a:endParaRPr lang="zh-CN" altLang="en-US" dirty="0">
              <a:solidFill>
                <a:schemeClr val="tx1"/>
              </a:solidFill>
              <a:cs typeface="+mn-ea"/>
              <a:sym typeface="+mn-lt"/>
            </a:endParaRPr>
          </a:p>
        </p:txBody>
      </p:sp>
      <p:sp>
        <p:nvSpPr>
          <p:cNvPr id="11" name="下箭头 10"/>
          <p:cNvSpPr/>
          <p:nvPr/>
        </p:nvSpPr>
        <p:spPr>
          <a:xfrm>
            <a:off x="4008233" y="4797152"/>
            <a:ext cx="311575"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a:off x="2488716" y="5448622"/>
            <a:ext cx="3518495" cy="72008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cs typeface="+mn-ea"/>
                <a:sym typeface="+mn-lt"/>
              </a:rPr>
              <a:t>Kriging interpolation (Arcgis 10.3)</a:t>
            </a:r>
            <a:endParaRPr lang="zh-CN" altLang="en-US" dirty="0">
              <a:solidFill>
                <a:schemeClr val="tx1"/>
              </a:solidFill>
              <a:cs typeface="+mn-ea"/>
              <a:sym typeface="+mn-lt"/>
            </a:endParaRPr>
          </a:p>
        </p:txBody>
      </p:sp>
    </p:spTree>
    <p:custDataLst>
      <p:tags r:id="rId1"/>
    </p:custDataLst>
    <p:extLst>
      <p:ext uri="{BB962C8B-B14F-4D97-AF65-F5344CB8AC3E}">
        <p14:creationId xmlns:p14="http://schemas.microsoft.com/office/powerpoint/2010/main" val="4121999835"/>
      </p:ext>
    </p:extLst>
  </p:cSld>
  <p:clrMapOvr>
    <a:masterClrMapping/>
  </p:clrMapOvr>
  <p:transition advTm="2562">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28A4DE6-CC58-47DF-A4F8-451A92F65A96}"/>
              </a:ext>
            </a:extLst>
          </p:cNvPr>
          <p:cNvSpPr/>
          <p:nvPr/>
        </p:nvSpPr>
        <p:spPr>
          <a:xfrm>
            <a:off x="504825" y="3019425"/>
            <a:ext cx="8639175"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5" name="标题 4"/>
          <p:cNvSpPr>
            <a:spLocks noGrp="1"/>
          </p:cNvSpPr>
          <p:nvPr>
            <p:ph type="title"/>
          </p:nvPr>
        </p:nvSpPr>
        <p:spPr>
          <a:xfrm>
            <a:off x="3343363" y="3124851"/>
            <a:ext cx="3028835" cy="492594"/>
          </a:xfrm>
        </p:spPr>
        <p:txBody>
          <a:bodyPr anchor="b">
            <a:noAutofit/>
          </a:bodyPr>
          <a:lstStyle/>
          <a:p>
            <a:r>
              <a:rPr lang="en-US" altLang="zh-CN" sz="3600" cap="none" spc="5" dirty="0">
                <a:latin typeface="+mn-lt"/>
                <a:ea typeface="+mn-ea"/>
                <a:cs typeface="+mn-ea"/>
                <a:sym typeface="+mn-lt"/>
              </a:rPr>
              <a:t>Introduction</a:t>
            </a:r>
            <a:endParaRPr lang="zh-CN" altLang="en-US" sz="3600" b="0" cap="none" dirty="0">
              <a:solidFill>
                <a:schemeClr val="tx1"/>
              </a:solidFill>
              <a:latin typeface="+mn-lt"/>
              <a:ea typeface="+mn-ea"/>
              <a:cs typeface="+mn-ea"/>
              <a:sym typeface="+mn-lt"/>
            </a:endParaRPr>
          </a:p>
        </p:txBody>
      </p:sp>
      <p:sp>
        <p:nvSpPr>
          <p:cNvPr id="17" name="文本框 16">
            <a:extLst>
              <a:ext uri="{FF2B5EF4-FFF2-40B4-BE49-F238E27FC236}">
                <a16:creationId xmlns:a16="http://schemas.microsoft.com/office/drawing/2014/main" id="{18BE1EAA-DA91-4B9A-837F-78A0ED20EE18}"/>
              </a:ext>
            </a:extLst>
          </p:cNvPr>
          <p:cNvSpPr txBox="1"/>
          <p:nvPr/>
        </p:nvSpPr>
        <p:spPr>
          <a:xfrm>
            <a:off x="1911802" y="2894196"/>
            <a:ext cx="718965" cy="953904"/>
          </a:xfrm>
          <a:prstGeom prst="rect">
            <a:avLst/>
          </a:prstGeom>
          <a:noFill/>
        </p:spPr>
        <p:txBody>
          <a:bodyPr wrap="none" rtlCol="0">
            <a:prstTxWarp prst="textPlain">
              <a:avLst/>
            </a:prstTxWarp>
            <a:spAutoFit/>
          </a:bodyPr>
          <a:lstStyle/>
          <a:p>
            <a:r>
              <a:rPr lang="en-US" altLang="zh-CN" sz="1350" b="1" dirty="0">
                <a:cs typeface="+mn-ea"/>
                <a:sym typeface="+mn-lt"/>
              </a:rPr>
              <a:t>01</a:t>
            </a:r>
            <a:endParaRPr lang="zh-CN" altLang="en-US" sz="1350" b="1" dirty="0">
              <a:cs typeface="+mn-ea"/>
              <a:sym typeface="+mn-lt"/>
            </a:endParaRPr>
          </a:p>
        </p:txBody>
      </p:sp>
      <p:cxnSp>
        <p:nvCxnSpPr>
          <p:cNvPr id="7" name="直接连接符 6">
            <a:extLst>
              <a:ext uri="{FF2B5EF4-FFF2-40B4-BE49-F238E27FC236}">
                <a16:creationId xmlns:a16="http://schemas.microsoft.com/office/drawing/2014/main" id="{BAB374A7-46FA-4001-98D2-9D2A4E9A7A15}"/>
              </a:ext>
            </a:extLst>
          </p:cNvPr>
          <p:cNvCxnSpPr>
            <a:cxnSpLocks/>
          </p:cNvCxnSpPr>
          <p:nvPr/>
        </p:nvCxnSpPr>
        <p:spPr>
          <a:xfrm>
            <a:off x="2932955" y="2940516"/>
            <a:ext cx="0" cy="8641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597387"/>
      </p:ext>
    </p:extLst>
  </p:cSld>
  <p:clrMapOvr>
    <a:masterClrMapping/>
  </p:clrMapOvr>
  <p:transition advTm="4175">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47094" y="547092"/>
            <a:ext cx="8429684" cy="1588"/>
          </a:xfrm>
          <a:prstGeom prst="line">
            <a:avLst/>
          </a:prstGeom>
          <a:ln>
            <a:solidFill>
              <a:srgbClr val="FF0000"/>
            </a:solidFill>
          </a:ln>
          <a:effectLst>
            <a:outerShdw blurRad="63500" sx="102000" sy="1020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4" name="标题 1"/>
          <p:cNvSpPr txBox="1">
            <a:spLocks/>
          </p:cNvSpPr>
          <p:nvPr/>
        </p:nvSpPr>
        <p:spPr>
          <a:xfrm>
            <a:off x="625414" y="116632"/>
            <a:ext cx="7763010" cy="3240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b="1" dirty="0">
                <a:latin typeface="+mn-lt"/>
                <a:ea typeface="+mn-ea"/>
                <a:cs typeface="+mn-ea"/>
                <a:sym typeface="+mn-lt"/>
              </a:rPr>
              <a:t>Data analysis</a:t>
            </a:r>
            <a:endParaRPr lang="zh-CN" altLang="en-US" sz="2400" b="1" dirty="0">
              <a:latin typeface="+mn-lt"/>
              <a:ea typeface="+mn-ea"/>
              <a:cs typeface="+mn-ea"/>
              <a:sym typeface="+mn-lt"/>
            </a:endParaRPr>
          </a:p>
        </p:txBody>
      </p:sp>
      <p:sp>
        <p:nvSpPr>
          <p:cNvPr id="2" name="TextBox 1"/>
          <p:cNvSpPr txBox="1"/>
          <p:nvPr/>
        </p:nvSpPr>
        <p:spPr>
          <a:xfrm>
            <a:off x="252077" y="692696"/>
            <a:ext cx="8064339" cy="830997"/>
          </a:xfrm>
          <a:prstGeom prst="rect">
            <a:avLst/>
          </a:prstGeom>
          <a:noFill/>
        </p:spPr>
        <p:txBody>
          <a:bodyPr wrap="square" rtlCol="0">
            <a:spAutoFit/>
          </a:bodyPr>
          <a:lstStyle/>
          <a:p>
            <a:r>
              <a:rPr lang="en-US" altLang="zh-CN" sz="2400" dirty="0">
                <a:cs typeface="+mn-ea"/>
                <a:sym typeface="+mn-lt"/>
              </a:rPr>
              <a:t>2</a:t>
            </a:r>
            <a:r>
              <a:rPr lang="zh-CN" altLang="en-US" sz="2400" dirty="0">
                <a:cs typeface="+mn-ea"/>
                <a:sym typeface="+mn-lt"/>
              </a:rPr>
              <a:t>、</a:t>
            </a:r>
            <a:r>
              <a:rPr lang="en-US" altLang="zh-CN" sz="2400" dirty="0">
                <a:cs typeface="+mn-ea"/>
                <a:sym typeface="+mn-lt"/>
              </a:rPr>
              <a:t>Vegetation biochemical parameter inversion (Estimation)</a:t>
            </a:r>
            <a:endParaRPr lang="zh-CN" altLang="en-US" sz="2400" dirty="0">
              <a:cs typeface="+mn-ea"/>
              <a:sym typeface="+mn-lt"/>
            </a:endParaRPr>
          </a:p>
        </p:txBody>
      </p:sp>
      <p:sp>
        <p:nvSpPr>
          <p:cNvPr id="5" name="矩形 4"/>
          <p:cNvSpPr/>
          <p:nvPr/>
        </p:nvSpPr>
        <p:spPr>
          <a:xfrm>
            <a:off x="2488715" y="1493193"/>
            <a:ext cx="3518495" cy="64807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cs typeface="+mn-ea"/>
                <a:sym typeface="+mn-lt"/>
              </a:rPr>
              <a:t>Correlation analysis(SPSS 22.0)</a:t>
            </a:r>
            <a:endParaRPr lang="zh-CN" altLang="en-US" dirty="0">
              <a:solidFill>
                <a:schemeClr val="tx1"/>
              </a:solidFill>
              <a:cs typeface="+mn-ea"/>
              <a:sym typeface="+mn-lt"/>
            </a:endParaRPr>
          </a:p>
        </p:txBody>
      </p:sp>
      <p:sp>
        <p:nvSpPr>
          <p:cNvPr id="7" name="下箭头 6"/>
          <p:cNvSpPr/>
          <p:nvPr/>
        </p:nvSpPr>
        <p:spPr>
          <a:xfrm>
            <a:off x="3997824" y="2141265"/>
            <a:ext cx="321984" cy="5676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下箭头 10"/>
          <p:cNvSpPr/>
          <p:nvPr/>
        </p:nvSpPr>
        <p:spPr>
          <a:xfrm>
            <a:off x="4006219" y="4149080"/>
            <a:ext cx="311575"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a:off x="2052015" y="5013176"/>
            <a:ext cx="4531557" cy="72008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cs typeface="+mn-ea"/>
                <a:sym typeface="+mn-lt"/>
              </a:rPr>
              <a:t>Cross-validation (Matlab statistical packages )</a:t>
            </a:r>
            <a:endParaRPr lang="zh-CN" altLang="en-US" dirty="0">
              <a:solidFill>
                <a:schemeClr val="tx1"/>
              </a:solidFill>
              <a:cs typeface="+mn-ea"/>
              <a:sym typeface="+mn-lt"/>
            </a:endParaRPr>
          </a:p>
        </p:txBody>
      </p:sp>
      <p:grpSp>
        <p:nvGrpSpPr>
          <p:cNvPr id="18" name="组合 17"/>
          <p:cNvGrpSpPr/>
          <p:nvPr/>
        </p:nvGrpSpPr>
        <p:grpSpPr>
          <a:xfrm>
            <a:off x="247094" y="2711365"/>
            <a:ext cx="8712410" cy="1422740"/>
            <a:chOff x="247094" y="2711365"/>
            <a:chExt cx="8712410" cy="1422740"/>
          </a:xfrm>
        </p:grpSpPr>
        <p:sp>
          <p:nvSpPr>
            <p:cNvPr id="8" name="矩形 7"/>
            <p:cNvSpPr/>
            <p:nvPr/>
          </p:nvSpPr>
          <p:spPr>
            <a:xfrm>
              <a:off x="247094" y="2711365"/>
              <a:ext cx="8712410" cy="136815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cs typeface="+mn-ea"/>
                <a:sym typeface="+mn-lt"/>
              </a:endParaRPr>
            </a:p>
          </p:txBody>
        </p:sp>
        <p:sp>
          <p:nvSpPr>
            <p:cNvPr id="6" name="TextBox 5"/>
            <p:cNvSpPr txBox="1"/>
            <p:nvPr/>
          </p:nvSpPr>
          <p:spPr>
            <a:xfrm>
              <a:off x="3004523" y="2933776"/>
              <a:ext cx="2626542" cy="923330"/>
            </a:xfrm>
            <a:prstGeom prst="rect">
              <a:avLst/>
            </a:prstGeom>
            <a:noFill/>
          </p:spPr>
          <p:txBody>
            <a:bodyPr wrap="square" rtlCol="0">
              <a:spAutoFit/>
            </a:bodyPr>
            <a:lstStyle/>
            <a:p>
              <a:r>
                <a:rPr lang="en-US" altLang="zh-CN" dirty="0">
                  <a:cs typeface="+mn-ea"/>
                  <a:sym typeface="+mn-lt"/>
                </a:rPr>
                <a:t>Stepwise regression model based on least squares(SPSS22.0)</a:t>
              </a:r>
            </a:p>
          </p:txBody>
        </p:sp>
        <p:sp>
          <p:nvSpPr>
            <p:cNvPr id="12" name="TextBox 11"/>
            <p:cNvSpPr txBox="1"/>
            <p:nvPr/>
          </p:nvSpPr>
          <p:spPr>
            <a:xfrm>
              <a:off x="391766" y="2933776"/>
              <a:ext cx="1800200" cy="1200329"/>
            </a:xfrm>
            <a:prstGeom prst="rect">
              <a:avLst/>
            </a:prstGeom>
            <a:noFill/>
          </p:spPr>
          <p:txBody>
            <a:bodyPr wrap="square" rtlCol="0">
              <a:spAutoFit/>
            </a:bodyPr>
            <a:lstStyle/>
            <a:p>
              <a:r>
                <a:rPr lang="en-US" altLang="zh-CN" dirty="0">
                  <a:cs typeface="+mn-ea"/>
                  <a:sym typeface="+mn-lt"/>
                </a:rPr>
                <a:t>Unary linear regression model(SPSS22.0)</a:t>
              </a:r>
              <a:endParaRPr lang="zh-CN" altLang="en-US" dirty="0">
                <a:cs typeface="+mn-ea"/>
                <a:sym typeface="+mn-lt"/>
              </a:endParaRPr>
            </a:p>
          </p:txBody>
        </p:sp>
        <p:sp>
          <p:nvSpPr>
            <p:cNvPr id="15" name="TextBox 14"/>
            <p:cNvSpPr txBox="1"/>
            <p:nvPr/>
          </p:nvSpPr>
          <p:spPr>
            <a:xfrm>
              <a:off x="5977842" y="2795276"/>
              <a:ext cx="2927512" cy="1200329"/>
            </a:xfrm>
            <a:prstGeom prst="rect">
              <a:avLst/>
            </a:prstGeom>
            <a:noFill/>
          </p:spPr>
          <p:txBody>
            <a:bodyPr wrap="square" rtlCol="0">
              <a:spAutoFit/>
            </a:bodyPr>
            <a:lstStyle/>
            <a:p>
              <a:r>
                <a:rPr lang="en-US" altLang="zh-CN" dirty="0">
                  <a:cs typeface="+mn-ea"/>
                  <a:sym typeface="+mn-lt"/>
                </a:rPr>
                <a:t>Back propagation  neural networks</a:t>
              </a:r>
              <a:r>
                <a:rPr lang="zh-CN" altLang="en-US" dirty="0">
                  <a:cs typeface="+mn-ea"/>
                  <a:sym typeface="+mn-lt"/>
                </a:rPr>
                <a:t>， 、</a:t>
              </a:r>
              <a:r>
                <a:rPr lang="en-US" altLang="zh-CN" dirty="0">
                  <a:cs typeface="+mn-ea"/>
                  <a:sym typeface="+mn-lt"/>
                </a:rPr>
                <a:t>Random forest (R Core Team and Matlab statistical packages)</a:t>
              </a:r>
              <a:endParaRPr lang="zh-CN" altLang="en-US" dirty="0">
                <a:cs typeface="+mn-ea"/>
                <a:sym typeface="+mn-lt"/>
              </a:endParaRPr>
            </a:p>
          </p:txBody>
        </p:sp>
        <p:sp>
          <p:nvSpPr>
            <p:cNvPr id="16" name="右箭头 15"/>
            <p:cNvSpPr/>
            <p:nvPr/>
          </p:nvSpPr>
          <p:spPr>
            <a:xfrm>
              <a:off x="2056667" y="3267533"/>
              <a:ext cx="864096" cy="255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右箭头 16"/>
            <p:cNvSpPr/>
            <p:nvPr/>
          </p:nvSpPr>
          <p:spPr>
            <a:xfrm>
              <a:off x="5388506" y="3267533"/>
              <a:ext cx="607157" cy="255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9" name="object 19">
            <a:extLst>
              <a:ext uri="{FF2B5EF4-FFF2-40B4-BE49-F238E27FC236}">
                <a16:creationId xmlns:a16="http://schemas.microsoft.com/office/drawing/2014/main" id="{644952BD-E717-4127-AC66-C3AF21203C08}"/>
              </a:ext>
            </a:extLst>
          </p:cNvPr>
          <p:cNvSpPr txBox="1"/>
          <p:nvPr/>
        </p:nvSpPr>
        <p:spPr>
          <a:xfrm>
            <a:off x="636856" y="5975988"/>
            <a:ext cx="7870287" cy="566822"/>
          </a:xfrm>
          <a:prstGeom prst="rect">
            <a:avLst/>
          </a:prstGeom>
        </p:spPr>
        <p:txBody>
          <a:bodyPr vert="horz" wrap="square" lIns="0" tIns="12700" rIns="0" bIns="0" rtlCol="0">
            <a:spAutoFit/>
          </a:bodyPr>
          <a:lstStyle/>
          <a:p>
            <a:pPr algn="ctr">
              <a:lnSpc>
                <a:spcPct val="100000"/>
              </a:lnSpc>
              <a:spcBef>
                <a:spcPts val="100"/>
              </a:spcBef>
            </a:pPr>
            <a:r>
              <a:rPr lang="en-US" dirty="0">
                <a:cs typeface="+mn-ea"/>
                <a:sym typeface="+mn-lt"/>
              </a:rPr>
              <a:t>Coefficient of determination</a:t>
            </a:r>
            <a:r>
              <a:rPr sz="1800" dirty="0">
                <a:cs typeface="+mn-ea"/>
                <a:sym typeface="+mn-lt"/>
              </a:rPr>
              <a:t>(</a:t>
            </a:r>
            <a:r>
              <a:rPr sz="1800" spc="-20" dirty="0">
                <a:cs typeface="+mn-ea"/>
                <a:sym typeface="+mn-lt"/>
              </a:rPr>
              <a:t> </a:t>
            </a:r>
            <a:r>
              <a:rPr sz="1800" spc="-5" dirty="0">
                <a:cs typeface="+mn-ea"/>
                <a:sym typeface="+mn-lt"/>
              </a:rPr>
              <a:t>Ｒ</a:t>
            </a:r>
            <a:r>
              <a:rPr sz="1800" spc="-7" baseline="25462" dirty="0">
                <a:cs typeface="+mn-ea"/>
                <a:sym typeface="+mn-lt"/>
              </a:rPr>
              <a:t>2</a:t>
            </a:r>
            <a:r>
              <a:rPr sz="1800" spc="217" baseline="25462" dirty="0">
                <a:cs typeface="+mn-ea"/>
                <a:sym typeface="+mn-lt"/>
              </a:rPr>
              <a:t> </a:t>
            </a:r>
            <a:r>
              <a:rPr sz="1800" dirty="0">
                <a:cs typeface="+mn-ea"/>
                <a:sym typeface="+mn-lt"/>
              </a:rPr>
              <a:t>)</a:t>
            </a:r>
            <a:r>
              <a:rPr sz="1800" spc="-30" dirty="0">
                <a:cs typeface="+mn-ea"/>
                <a:sym typeface="+mn-lt"/>
              </a:rPr>
              <a:t> </a:t>
            </a:r>
            <a:r>
              <a:rPr sz="1800" dirty="0">
                <a:cs typeface="+mn-ea"/>
                <a:sym typeface="+mn-lt"/>
              </a:rPr>
              <a:t>、</a:t>
            </a:r>
            <a:r>
              <a:rPr lang="en-US" dirty="0">
                <a:cs typeface="+mn-ea"/>
                <a:sym typeface="+mn-lt"/>
              </a:rPr>
              <a:t> Root mean square error</a:t>
            </a:r>
            <a:r>
              <a:rPr sz="1800" dirty="0">
                <a:cs typeface="+mn-ea"/>
                <a:sym typeface="+mn-lt"/>
              </a:rPr>
              <a:t>(</a:t>
            </a:r>
            <a:r>
              <a:rPr sz="1800" spc="-15" dirty="0">
                <a:cs typeface="+mn-ea"/>
                <a:sym typeface="+mn-lt"/>
              </a:rPr>
              <a:t> </a:t>
            </a:r>
            <a:r>
              <a:rPr sz="1800" dirty="0">
                <a:cs typeface="+mn-ea"/>
                <a:sym typeface="+mn-lt"/>
              </a:rPr>
              <a:t>ＲMSE)</a:t>
            </a:r>
            <a:r>
              <a:rPr sz="1800" spc="-15" dirty="0">
                <a:cs typeface="+mn-ea"/>
                <a:sym typeface="+mn-lt"/>
              </a:rPr>
              <a:t> </a:t>
            </a:r>
            <a:r>
              <a:rPr lang="en-US" altLang="zh-CN" sz="1800" dirty="0">
                <a:cs typeface="+mn-ea"/>
                <a:sym typeface="+mn-lt"/>
              </a:rPr>
              <a:t>, Estimation accuracy</a:t>
            </a:r>
            <a:r>
              <a:rPr sz="1800" dirty="0">
                <a:cs typeface="+mn-ea"/>
                <a:sym typeface="+mn-lt"/>
              </a:rPr>
              <a:t>(</a:t>
            </a:r>
            <a:r>
              <a:rPr sz="1800" spc="-5" dirty="0">
                <a:cs typeface="+mn-ea"/>
                <a:sym typeface="+mn-lt"/>
              </a:rPr>
              <a:t> </a:t>
            </a:r>
            <a:r>
              <a:rPr sz="1800" dirty="0">
                <a:cs typeface="+mn-ea"/>
                <a:sym typeface="+mn-lt"/>
              </a:rPr>
              <a:t>EA)</a:t>
            </a:r>
            <a:r>
              <a:rPr sz="1800" spc="-5" dirty="0">
                <a:cs typeface="+mn-ea"/>
                <a:sym typeface="+mn-lt"/>
              </a:rPr>
              <a:t> </a:t>
            </a:r>
            <a:r>
              <a:rPr lang="en-US" altLang="zh-CN" sz="1800" spc="-5" dirty="0">
                <a:cs typeface="+mn-ea"/>
                <a:sym typeface="+mn-lt"/>
              </a:rPr>
              <a:t> were used </a:t>
            </a:r>
            <a:r>
              <a:rPr lang="en-US" altLang="zh-CN" spc="-5" dirty="0">
                <a:cs typeface="+mn-ea"/>
                <a:sym typeface="+mn-lt"/>
              </a:rPr>
              <a:t>to</a:t>
            </a:r>
            <a:r>
              <a:rPr lang="en-US" altLang="zh-CN" sz="1800" spc="-5" dirty="0">
                <a:cs typeface="+mn-ea"/>
                <a:sym typeface="+mn-lt"/>
              </a:rPr>
              <a:t> determine the best inversion model</a:t>
            </a:r>
            <a:endParaRPr sz="1800" dirty="0">
              <a:cs typeface="+mn-ea"/>
              <a:sym typeface="+mn-lt"/>
            </a:endParaRPr>
          </a:p>
        </p:txBody>
      </p:sp>
      <p:sp>
        <p:nvSpPr>
          <p:cNvPr id="20" name="文本框 19">
            <a:extLst>
              <a:ext uri="{FF2B5EF4-FFF2-40B4-BE49-F238E27FC236}">
                <a16:creationId xmlns:a16="http://schemas.microsoft.com/office/drawing/2014/main" id="{18DD0110-6396-44F6-9D97-49B284B03A41}"/>
              </a:ext>
            </a:extLst>
          </p:cNvPr>
          <p:cNvSpPr txBox="1"/>
          <p:nvPr/>
        </p:nvSpPr>
        <p:spPr>
          <a:xfrm>
            <a:off x="6337026" y="1339027"/>
            <a:ext cx="2215094" cy="369332"/>
          </a:xfrm>
          <a:prstGeom prst="rect">
            <a:avLst/>
          </a:prstGeom>
          <a:noFill/>
          <a:ln w="9525" cap="flat" cmpd="sng" algn="ctr">
            <a:noFill/>
            <a:prstDash val="solid"/>
          </a:ln>
          <a:effectLst>
            <a:outerShdw blurRad="40000" dist="20000" dir="5400000" rotWithShape="0">
              <a:srgbClr val="000000">
                <a:alpha val="38000"/>
              </a:srgbClr>
            </a:outerShdw>
          </a:effectLst>
          <a:extLst>
            <a:ext uri="{909E8E84-426E-40DD-AFC4-6F175D3DCCD1}">
              <a14:hiddenFill xmlns:a14="http://schemas.microsoft.com/office/drawing/2010/main">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14:hiddenFill>
            </a:ext>
            <a:ext uri="{91240B29-F687-4F45-9708-019B960494DF}">
              <a14:hiddenLine xmlns:a14="http://schemas.microsoft.com/office/drawing/2010/main" w="9525" cap="flat" cmpd="sng" algn="ctr">
                <a:solidFill>
                  <a:schemeClr val="dk1">
                    <a:shade val="95000"/>
                    <a:satMod val="105000"/>
                  </a:schemeClr>
                </a:solidFill>
                <a:prstDash val="solid"/>
              </a14:hiddenLine>
            </a:ext>
          </a:extLst>
        </p:spPr>
        <p:style>
          <a:lnRef idx="1">
            <a:schemeClr val="dk1"/>
          </a:lnRef>
          <a:fillRef idx="2">
            <a:schemeClr val="dk1"/>
          </a:fillRef>
          <a:effectRef idx="1">
            <a:schemeClr val="dk1"/>
          </a:effectRef>
          <a:fontRef idx="minor">
            <a:schemeClr val="dk1"/>
          </a:fontRef>
        </p:style>
        <p:txBody>
          <a:bodyPr wrap="none" rtlCol="0">
            <a:spAutoFit/>
          </a:bodyPr>
          <a:lstStyle/>
          <a:p>
            <a:r>
              <a:rPr lang="en-US" altLang="zh-CN">
                <a:solidFill>
                  <a:prstClr val="black"/>
                </a:solidFill>
              </a:rPr>
              <a:t>PIX4D SOFTWARE</a:t>
            </a:r>
            <a:endParaRPr lang="zh-CN" altLang="en-US" dirty="0"/>
          </a:p>
        </p:txBody>
      </p:sp>
    </p:spTree>
    <p:custDataLst>
      <p:tags r:id="rId1"/>
    </p:custDataLst>
    <p:extLst>
      <p:ext uri="{BB962C8B-B14F-4D97-AF65-F5344CB8AC3E}">
        <p14:creationId xmlns:p14="http://schemas.microsoft.com/office/powerpoint/2010/main" val="4212161098"/>
      </p:ext>
    </p:extLst>
  </p:cSld>
  <p:clrMapOvr>
    <a:masterClrMapping/>
  </p:clrMapOvr>
  <p:transition advTm="2562">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28A4DE6-CC58-47DF-A4F8-451A92F65A96}"/>
              </a:ext>
            </a:extLst>
          </p:cNvPr>
          <p:cNvSpPr/>
          <p:nvPr/>
        </p:nvSpPr>
        <p:spPr>
          <a:xfrm>
            <a:off x="504825" y="3019425"/>
            <a:ext cx="8639175"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5" name="标题 4"/>
          <p:cNvSpPr>
            <a:spLocks noGrp="1"/>
          </p:cNvSpPr>
          <p:nvPr>
            <p:ph type="title"/>
          </p:nvPr>
        </p:nvSpPr>
        <p:spPr>
          <a:xfrm>
            <a:off x="3235144" y="3124851"/>
            <a:ext cx="5477107" cy="492594"/>
          </a:xfrm>
        </p:spPr>
        <p:txBody>
          <a:bodyPr anchor="b">
            <a:noAutofit/>
          </a:bodyPr>
          <a:lstStyle/>
          <a:p>
            <a:r>
              <a:rPr lang="en-US" altLang="zh-CN" sz="3600" cap="none" spc="5" dirty="0">
                <a:latin typeface="+mn-lt"/>
                <a:ea typeface="+mn-ea"/>
                <a:cs typeface="+mn-ea"/>
                <a:sym typeface="+mn-lt"/>
              </a:rPr>
              <a:t>Result and analysis</a:t>
            </a:r>
            <a:endParaRPr lang="zh-CN" altLang="en-US" sz="3600" cap="none" spc="5" dirty="0">
              <a:latin typeface="+mn-lt"/>
              <a:ea typeface="+mn-ea"/>
              <a:cs typeface="+mn-ea"/>
              <a:sym typeface="+mn-lt"/>
            </a:endParaRPr>
          </a:p>
        </p:txBody>
      </p:sp>
      <p:sp>
        <p:nvSpPr>
          <p:cNvPr id="17" name="文本框 16">
            <a:extLst>
              <a:ext uri="{FF2B5EF4-FFF2-40B4-BE49-F238E27FC236}">
                <a16:creationId xmlns:a16="http://schemas.microsoft.com/office/drawing/2014/main" id="{18BE1EAA-DA91-4B9A-837F-78A0ED20EE18}"/>
              </a:ext>
            </a:extLst>
          </p:cNvPr>
          <p:cNvSpPr txBox="1"/>
          <p:nvPr/>
        </p:nvSpPr>
        <p:spPr>
          <a:xfrm>
            <a:off x="1911802" y="2894196"/>
            <a:ext cx="718965" cy="953904"/>
          </a:xfrm>
          <a:prstGeom prst="rect">
            <a:avLst/>
          </a:prstGeom>
          <a:noFill/>
        </p:spPr>
        <p:txBody>
          <a:bodyPr wrap="none" rtlCol="0">
            <a:prstTxWarp prst="textPlain">
              <a:avLst/>
            </a:prstTxWarp>
            <a:spAutoFit/>
          </a:bodyPr>
          <a:lstStyle/>
          <a:p>
            <a:r>
              <a:rPr lang="en-US" altLang="zh-CN" sz="1350" b="1" dirty="0">
                <a:cs typeface="+mn-ea"/>
                <a:sym typeface="+mn-lt"/>
              </a:rPr>
              <a:t>3</a:t>
            </a:r>
            <a:endParaRPr lang="zh-CN" altLang="en-US" sz="1350" b="1" dirty="0">
              <a:cs typeface="+mn-ea"/>
              <a:sym typeface="+mn-lt"/>
            </a:endParaRPr>
          </a:p>
        </p:txBody>
      </p:sp>
      <p:cxnSp>
        <p:nvCxnSpPr>
          <p:cNvPr id="7" name="直接连接符 6">
            <a:extLst>
              <a:ext uri="{FF2B5EF4-FFF2-40B4-BE49-F238E27FC236}">
                <a16:creationId xmlns:a16="http://schemas.microsoft.com/office/drawing/2014/main" id="{BAB374A7-46FA-4001-98D2-9D2A4E9A7A15}"/>
              </a:ext>
            </a:extLst>
          </p:cNvPr>
          <p:cNvCxnSpPr>
            <a:cxnSpLocks/>
          </p:cNvCxnSpPr>
          <p:nvPr/>
        </p:nvCxnSpPr>
        <p:spPr>
          <a:xfrm>
            <a:off x="2932955" y="2940516"/>
            <a:ext cx="0" cy="8641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30335"/>
      </p:ext>
    </p:extLst>
  </p:cSld>
  <p:clrMapOvr>
    <a:masterClrMapping/>
  </p:clrMapOvr>
  <p:transition>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51520" y="621127"/>
            <a:ext cx="8429684" cy="1588"/>
          </a:xfrm>
          <a:prstGeom prst="line">
            <a:avLst/>
          </a:prstGeom>
          <a:ln>
            <a:solidFill>
              <a:srgbClr val="FF0000"/>
            </a:solidFill>
          </a:ln>
          <a:effectLst>
            <a:outerShdw blurRad="63500" sx="102000" sy="1020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7170" name="Rectangle 2"/>
          <p:cNvSpPr>
            <a:spLocks noChangeArrowheads="1"/>
          </p:cNvSpPr>
          <p:nvPr/>
        </p:nvSpPr>
        <p:spPr bwMode="auto">
          <a:xfrm>
            <a:off x="0" y="-8565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cs typeface="+mn-ea"/>
              <a:sym typeface="+mn-lt"/>
            </a:endParaRPr>
          </a:p>
        </p:txBody>
      </p:sp>
      <p:grpSp>
        <p:nvGrpSpPr>
          <p:cNvPr id="27" name="组合 26"/>
          <p:cNvGrpSpPr/>
          <p:nvPr/>
        </p:nvGrpSpPr>
        <p:grpSpPr>
          <a:xfrm>
            <a:off x="152400" y="644603"/>
            <a:ext cx="8991599" cy="3115055"/>
            <a:chOff x="152400" y="545591"/>
            <a:chExt cx="8991599" cy="3115055"/>
          </a:xfrm>
        </p:grpSpPr>
        <p:sp>
          <p:nvSpPr>
            <p:cNvPr id="29" name="object 5"/>
            <p:cNvSpPr/>
            <p:nvPr/>
          </p:nvSpPr>
          <p:spPr>
            <a:xfrm>
              <a:off x="152400" y="545591"/>
              <a:ext cx="4518660" cy="3113531"/>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cs typeface="+mn-ea"/>
                <a:sym typeface="+mn-lt"/>
              </a:endParaRPr>
            </a:p>
          </p:txBody>
        </p:sp>
        <p:sp>
          <p:nvSpPr>
            <p:cNvPr id="30" name="object 7"/>
            <p:cNvSpPr/>
            <p:nvPr/>
          </p:nvSpPr>
          <p:spPr>
            <a:xfrm>
              <a:off x="4747259" y="545591"/>
              <a:ext cx="4396740" cy="3115055"/>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cs typeface="+mn-ea"/>
                <a:sym typeface="+mn-lt"/>
              </a:endParaRPr>
            </a:p>
          </p:txBody>
        </p:sp>
      </p:grpSp>
      <p:sp>
        <p:nvSpPr>
          <p:cNvPr id="32" name="object 9"/>
          <p:cNvSpPr/>
          <p:nvPr/>
        </p:nvSpPr>
        <p:spPr>
          <a:xfrm>
            <a:off x="2123728" y="3771454"/>
            <a:ext cx="5470367" cy="3023952"/>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a:cs typeface="+mn-ea"/>
              <a:sym typeface="+mn-lt"/>
            </a:endParaRPr>
          </a:p>
        </p:txBody>
      </p:sp>
      <p:sp>
        <p:nvSpPr>
          <p:cNvPr id="33" name="object 12"/>
          <p:cNvSpPr/>
          <p:nvPr/>
        </p:nvSpPr>
        <p:spPr>
          <a:xfrm>
            <a:off x="2654489" y="6280026"/>
            <a:ext cx="576580" cy="428625"/>
          </a:xfrm>
          <a:custGeom>
            <a:avLst/>
            <a:gdLst/>
            <a:ahLst/>
            <a:cxnLst/>
            <a:rect l="l" t="t" r="r" b="b"/>
            <a:pathLst>
              <a:path w="576580" h="428625">
                <a:moveTo>
                  <a:pt x="19557" y="0"/>
                </a:moveTo>
                <a:lnTo>
                  <a:pt x="312419" y="0"/>
                </a:lnTo>
                <a:lnTo>
                  <a:pt x="517525" y="0"/>
                </a:lnTo>
                <a:lnTo>
                  <a:pt x="556513" y="76466"/>
                </a:lnTo>
                <a:lnTo>
                  <a:pt x="576071" y="221767"/>
                </a:lnTo>
                <a:lnTo>
                  <a:pt x="536956" y="367065"/>
                </a:lnTo>
                <a:lnTo>
                  <a:pt x="468630" y="420596"/>
                </a:lnTo>
                <a:lnTo>
                  <a:pt x="224536" y="428243"/>
                </a:lnTo>
                <a:lnTo>
                  <a:pt x="0" y="420596"/>
                </a:lnTo>
                <a:lnTo>
                  <a:pt x="19557" y="0"/>
                </a:lnTo>
                <a:close/>
              </a:path>
            </a:pathLst>
          </a:custGeom>
          <a:ln w="12192">
            <a:solidFill>
              <a:srgbClr val="2D547B"/>
            </a:solidFill>
          </a:ln>
        </p:spPr>
        <p:txBody>
          <a:bodyPr wrap="square" lIns="0" tIns="0" rIns="0" bIns="0" rtlCol="0"/>
          <a:lstStyle/>
          <a:p>
            <a:endParaRPr>
              <a:cs typeface="+mn-ea"/>
              <a:sym typeface="+mn-lt"/>
            </a:endParaRPr>
          </a:p>
        </p:txBody>
      </p:sp>
      <p:sp>
        <p:nvSpPr>
          <p:cNvPr id="34" name="object 11"/>
          <p:cNvSpPr/>
          <p:nvPr/>
        </p:nvSpPr>
        <p:spPr>
          <a:xfrm>
            <a:off x="2663975" y="6237312"/>
            <a:ext cx="576579" cy="428625"/>
          </a:xfrm>
          <a:custGeom>
            <a:avLst/>
            <a:gdLst/>
            <a:ahLst/>
            <a:cxnLst/>
            <a:rect l="l" t="t" r="r" b="b"/>
            <a:pathLst>
              <a:path w="576580" h="428625">
                <a:moveTo>
                  <a:pt x="517525" y="0"/>
                </a:moveTo>
                <a:lnTo>
                  <a:pt x="19557" y="0"/>
                </a:lnTo>
                <a:lnTo>
                  <a:pt x="0" y="420596"/>
                </a:lnTo>
                <a:lnTo>
                  <a:pt x="224536" y="428243"/>
                </a:lnTo>
                <a:lnTo>
                  <a:pt x="468630" y="420596"/>
                </a:lnTo>
                <a:lnTo>
                  <a:pt x="536956" y="367065"/>
                </a:lnTo>
                <a:lnTo>
                  <a:pt x="576071" y="221767"/>
                </a:lnTo>
                <a:lnTo>
                  <a:pt x="556513" y="76466"/>
                </a:lnTo>
                <a:lnTo>
                  <a:pt x="517525" y="0"/>
                </a:lnTo>
                <a:close/>
              </a:path>
            </a:pathLst>
          </a:custGeom>
          <a:solidFill>
            <a:srgbClr val="00AFEF"/>
          </a:solidFill>
        </p:spPr>
        <p:txBody>
          <a:bodyPr wrap="square" lIns="0" tIns="0" rIns="0" bIns="0" rtlCol="0"/>
          <a:lstStyle/>
          <a:p>
            <a:endParaRPr>
              <a:cs typeface="+mn-ea"/>
              <a:sym typeface="+mn-lt"/>
            </a:endParaRPr>
          </a:p>
        </p:txBody>
      </p:sp>
      <p:sp>
        <p:nvSpPr>
          <p:cNvPr id="35" name="object 13"/>
          <p:cNvSpPr txBox="1"/>
          <p:nvPr/>
        </p:nvSpPr>
        <p:spPr>
          <a:xfrm>
            <a:off x="2719577" y="6415251"/>
            <a:ext cx="446405" cy="182101"/>
          </a:xfrm>
          <a:prstGeom prst="rect">
            <a:avLst/>
          </a:prstGeom>
        </p:spPr>
        <p:txBody>
          <a:bodyPr vert="horz" wrap="square" lIns="0" tIns="12700" rIns="0" bIns="0" rtlCol="0">
            <a:spAutoFit/>
          </a:bodyPr>
          <a:lstStyle/>
          <a:p>
            <a:pPr marL="12700">
              <a:lnSpc>
                <a:spcPct val="100000"/>
              </a:lnSpc>
              <a:spcBef>
                <a:spcPts val="100"/>
              </a:spcBef>
            </a:pPr>
            <a:r>
              <a:rPr sz="1100" dirty="0">
                <a:cs typeface="+mn-ea"/>
                <a:sym typeface="+mn-lt"/>
              </a:rPr>
              <a:t>积水区</a:t>
            </a:r>
          </a:p>
        </p:txBody>
      </p:sp>
      <p:sp>
        <p:nvSpPr>
          <p:cNvPr id="13" name="object 29">
            <a:extLst>
              <a:ext uri="{FF2B5EF4-FFF2-40B4-BE49-F238E27FC236}">
                <a16:creationId xmlns:a16="http://schemas.microsoft.com/office/drawing/2014/main" id="{DBB90EB0-B04D-40B9-8D10-AB6231B6ED25}"/>
              </a:ext>
            </a:extLst>
          </p:cNvPr>
          <p:cNvSpPr txBox="1"/>
          <p:nvPr/>
        </p:nvSpPr>
        <p:spPr>
          <a:xfrm>
            <a:off x="2231521" y="210723"/>
            <a:ext cx="5031475" cy="280205"/>
          </a:xfrm>
          <a:prstGeom prst="rect">
            <a:avLst/>
          </a:prstGeom>
          <a:ln w="12191">
            <a:noFill/>
          </a:ln>
        </p:spPr>
        <p:txBody>
          <a:bodyPr vert="horz" wrap="square" lIns="0" tIns="3175" rIns="0" bIns="0" rtlCol="0">
            <a:spAutoFit/>
          </a:bodyPr>
          <a:lstStyle/>
          <a:p>
            <a:pPr marL="140970" marR="133985" algn="ctr">
              <a:lnSpc>
                <a:spcPct val="100299"/>
              </a:lnSpc>
            </a:pPr>
            <a:r>
              <a:rPr lang="en-US" sz="1800" spc="-5" dirty="0">
                <a:cs typeface="+mn-ea"/>
                <a:sym typeface="+mn-lt"/>
              </a:rPr>
              <a:t>Maize biomass distribution for L1-L2-L3</a:t>
            </a:r>
            <a:endParaRPr sz="1800" dirty="0">
              <a:cs typeface="+mn-ea"/>
              <a:sym typeface="+mn-lt"/>
            </a:endParaRPr>
          </a:p>
        </p:txBody>
      </p:sp>
    </p:spTree>
    <p:custDataLst>
      <p:tags r:id="rId1"/>
    </p:custDataLst>
    <p:extLst>
      <p:ext uri="{BB962C8B-B14F-4D97-AF65-F5344CB8AC3E}">
        <p14:creationId xmlns:p14="http://schemas.microsoft.com/office/powerpoint/2010/main" val="3601702227"/>
      </p:ext>
    </p:extLst>
  </p:cSld>
  <p:clrMapOvr>
    <a:masterClrMapping/>
  </p:clrMapOvr>
  <p:transition advTm="4328">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51520" y="498562"/>
            <a:ext cx="8429684" cy="1588"/>
          </a:xfrm>
          <a:prstGeom prst="line">
            <a:avLst/>
          </a:prstGeom>
          <a:ln>
            <a:solidFill>
              <a:srgbClr val="FF0000"/>
            </a:solidFill>
          </a:ln>
          <a:effectLst>
            <a:outerShdw blurRad="63500" sx="102000" sy="1020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7170"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cs typeface="+mn-ea"/>
              <a:sym typeface="+mn-lt"/>
            </a:endParaRPr>
          </a:p>
        </p:txBody>
      </p:sp>
      <p:grpSp>
        <p:nvGrpSpPr>
          <p:cNvPr id="6" name="组合 5"/>
          <p:cNvGrpSpPr/>
          <p:nvPr/>
        </p:nvGrpSpPr>
        <p:grpSpPr>
          <a:xfrm>
            <a:off x="96013" y="553444"/>
            <a:ext cx="9058656" cy="6299833"/>
            <a:chOff x="85343" y="563880"/>
            <a:chExt cx="9058656" cy="6299833"/>
          </a:xfrm>
        </p:grpSpPr>
        <p:grpSp>
          <p:nvGrpSpPr>
            <p:cNvPr id="22" name="组合 21"/>
            <p:cNvGrpSpPr/>
            <p:nvPr/>
          </p:nvGrpSpPr>
          <p:grpSpPr>
            <a:xfrm>
              <a:off x="85343" y="563880"/>
              <a:ext cx="9058656" cy="3115056"/>
              <a:chOff x="85343" y="563880"/>
              <a:chExt cx="9058656" cy="3115056"/>
            </a:xfrm>
          </p:grpSpPr>
          <p:sp>
            <p:nvSpPr>
              <p:cNvPr id="23" name="object 5"/>
              <p:cNvSpPr/>
              <p:nvPr/>
            </p:nvSpPr>
            <p:spPr>
              <a:xfrm>
                <a:off x="85343" y="563880"/>
                <a:ext cx="4500372" cy="3115056"/>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cs typeface="+mn-ea"/>
                  <a:sym typeface="+mn-lt"/>
                </a:endParaRPr>
              </a:p>
            </p:txBody>
          </p:sp>
          <p:sp>
            <p:nvSpPr>
              <p:cNvPr id="24" name="object 6"/>
              <p:cNvSpPr/>
              <p:nvPr/>
            </p:nvSpPr>
            <p:spPr>
              <a:xfrm>
                <a:off x="4625340" y="563880"/>
                <a:ext cx="4518659" cy="3115056"/>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cs typeface="+mn-ea"/>
                  <a:sym typeface="+mn-lt"/>
                </a:endParaRPr>
              </a:p>
            </p:txBody>
          </p:sp>
        </p:grpSp>
        <p:sp>
          <p:nvSpPr>
            <p:cNvPr id="26" name="object 9"/>
            <p:cNvSpPr/>
            <p:nvPr/>
          </p:nvSpPr>
          <p:spPr>
            <a:xfrm>
              <a:off x="2012802" y="3689604"/>
              <a:ext cx="5111496" cy="3168396"/>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a:cs typeface="+mn-ea"/>
                <a:sym typeface="+mn-lt"/>
              </a:endParaRPr>
            </a:p>
          </p:txBody>
        </p:sp>
        <p:sp>
          <p:nvSpPr>
            <p:cNvPr id="33" name="object 10"/>
            <p:cNvSpPr/>
            <p:nvPr/>
          </p:nvSpPr>
          <p:spPr>
            <a:xfrm>
              <a:off x="2427157" y="6435088"/>
              <a:ext cx="515620" cy="428625"/>
            </a:xfrm>
            <a:custGeom>
              <a:avLst/>
              <a:gdLst/>
              <a:ahLst/>
              <a:cxnLst/>
              <a:rect l="l" t="t" r="r" b="b"/>
              <a:pathLst>
                <a:path w="515619" h="428625">
                  <a:moveTo>
                    <a:pt x="462788" y="0"/>
                  </a:moveTo>
                  <a:lnTo>
                    <a:pt x="17399" y="0"/>
                  </a:lnTo>
                  <a:lnTo>
                    <a:pt x="0" y="420596"/>
                  </a:lnTo>
                  <a:lnTo>
                    <a:pt x="200787" y="428243"/>
                  </a:lnTo>
                  <a:lnTo>
                    <a:pt x="419100" y="420596"/>
                  </a:lnTo>
                  <a:lnTo>
                    <a:pt x="480187" y="367065"/>
                  </a:lnTo>
                  <a:lnTo>
                    <a:pt x="515112" y="221767"/>
                  </a:lnTo>
                  <a:lnTo>
                    <a:pt x="497713" y="76466"/>
                  </a:lnTo>
                  <a:lnTo>
                    <a:pt x="462788" y="0"/>
                  </a:lnTo>
                  <a:close/>
                </a:path>
              </a:pathLst>
            </a:custGeom>
            <a:solidFill>
              <a:srgbClr val="00AFEF"/>
            </a:solidFill>
          </p:spPr>
          <p:txBody>
            <a:bodyPr wrap="square" lIns="0" tIns="0" rIns="0" bIns="0" rtlCol="0"/>
            <a:lstStyle/>
            <a:p>
              <a:endParaRPr>
                <a:cs typeface="+mn-ea"/>
                <a:sym typeface="+mn-lt"/>
              </a:endParaRPr>
            </a:p>
          </p:txBody>
        </p:sp>
      </p:grpSp>
      <p:grpSp>
        <p:nvGrpSpPr>
          <p:cNvPr id="2" name="组合 1"/>
          <p:cNvGrpSpPr/>
          <p:nvPr/>
        </p:nvGrpSpPr>
        <p:grpSpPr>
          <a:xfrm>
            <a:off x="2415666" y="6429375"/>
            <a:ext cx="515620" cy="428625"/>
            <a:chOff x="2415666" y="6429375"/>
            <a:chExt cx="515620" cy="428625"/>
          </a:xfrm>
        </p:grpSpPr>
        <p:sp>
          <p:nvSpPr>
            <p:cNvPr id="35" name="object 11"/>
            <p:cNvSpPr/>
            <p:nvPr/>
          </p:nvSpPr>
          <p:spPr>
            <a:xfrm>
              <a:off x="2415666" y="6429375"/>
              <a:ext cx="515620" cy="428625"/>
            </a:xfrm>
            <a:custGeom>
              <a:avLst/>
              <a:gdLst/>
              <a:ahLst/>
              <a:cxnLst/>
              <a:rect l="l" t="t" r="r" b="b"/>
              <a:pathLst>
                <a:path w="515619" h="428625">
                  <a:moveTo>
                    <a:pt x="17399" y="0"/>
                  </a:moveTo>
                  <a:lnTo>
                    <a:pt x="279400" y="0"/>
                  </a:lnTo>
                  <a:lnTo>
                    <a:pt x="462788" y="0"/>
                  </a:lnTo>
                  <a:lnTo>
                    <a:pt x="497713" y="76466"/>
                  </a:lnTo>
                  <a:lnTo>
                    <a:pt x="515112" y="221767"/>
                  </a:lnTo>
                  <a:lnTo>
                    <a:pt x="480187" y="367065"/>
                  </a:lnTo>
                  <a:lnTo>
                    <a:pt x="419100" y="420596"/>
                  </a:lnTo>
                  <a:lnTo>
                    <a:pt x="200787" y="428243"/>
                  </a:lnTo>
                  <a:lnTo>
                    <a:pt x="0" y="420596"/>
                  </a:lnTo>
                  <a:lnTo>
                    <a:pt x="17399" y="0"/>
                  </a:lnTo>
                  <a:close/>
                </a:path>
              </a:pathLst>
            </a:custGeom>
            <a:ln w="12192">
              <a:solidFill>
                <a:srgbClr val="2D547B"/>
              </a:solidFill>
            </a:ln>
          </p:spPr>
          <p:txBody>
            <a:bodyPr wrap="square" lIns="0" tIns="0" rIns="0" bIns="0" rtlCol="0"/>
            <a:lstStyle/>
            <a:p>
              <a:endParaRPr>
                <a:cs typeface="+mn-ea"/>
                <a:sym typeface="+mn-lt"/>
              </a:endParaRPr>
            </a:p>
          </p:txBody>
        </p:sp>
        <p:sp>
          <p:nvSpPr>
            <p:cNvPr id="36" name="object 12"/>
            <p:cNvSpPr txBox="1"/>
            <p:nvPr/>
          </p:nvSpPr>
          <p:spPr>
            <a:xfrm>
              <a:off x="2472435" y="6541338"/>
              <a:ext cx="446405" cy="182101"/>
            </a:xfrm>
            <a:prstGeom prst="rect">
              <a:avLst/>
            </a:prstGeom>
          </p:spPr>
          <p:txBody>
            <a:bodyPr vert="horz" wrap="square" lIns="0" tIns="12700" rIns="0" bIns="0" rtlCol="0">
              <a:spAutoFit/>
            </a:bodyPr>
            <a:lstStyle/>
            <a:p>
              <a:pPr marL="12700">
                <a:lnSpc>
                  <a:spcPct val="100000"/>
                </a:lnSpc>
                <a:spcBef>
                  <a:spcPts val="100"/>
                </a:spcBef>
              </a:pPr>
              <a:r>
                <a:rPr sz="1100" dirty="0">
                  <a:cs typeface="+mn-ea"/>
                  <a:sym typeface="+mn-lt"/>
                </a:rPr>
                <a:t>积水区</a:t>
              </a:r>
            </a:p>
          </p:txBody>
        </p:sp>
      </p:grpSp>
      <p:sp>
        <p:nvSpPr>
          <p:cNvPr id="15" name="object 29">
            <a:extLst>
              <a:ext uri="{FF2B5EF4-FFF2-40B4-BE49-F238E27FC236}">
                <a16:creationId xmlns:a16="http://schemas.microsoft.com/office/drawing/2014/main" id="{4DB6BF64-D37E-403A-B10C-2213033B97DF}"/>
              </a:ext>
            </a:extLst>
          </p:cNvPr>
          <p:cNvSpPr txBox="1"/>
          <p:nvPr/>
        </p:nvSpPr>
        <p:spPr>
          <a:xfrm>
            <a:off x="1187624" y="142161"/>
            <a:ext cx="7381039" cy="280205"/>
          </a:xfrm>
          <a:prstGeom prst="rect">
            <a:avLst/>
          </a:prstGeom>
          <a:ln w="12191">
            <a:noFill/>
          </a:ln>
        </p:spPr>
        <p:txBody>
          <a:bodyPr vert="horz" wrap="square" lIns="0" tIns="3175" rIns="0" bIns="0" rtlCol="0">
            <a:spAutoFit/>
          </a:bodyPr>
          <a:lstStyle/>
          <a:p>
            <a:pPr marL="140970" marR="133985" algn="ctr">
              <a:lnSpc>
                <a:spcPct val="100299"/>
              </a:lnSpc>
            </a:pPr>
            <a:r>
              <a:rPr lang="en-US" spc="-5" dirty="0">
                <a:cs typeface="+mn-ea"/>
                <a:sym typeface="+mn-lt"/>
              </a:rPr>
              <a:t>Maize SPAD(Chlorophyll) </a:t>
            </a:r>
            <a:r>
              <a:rPr lang="en-US" sz="1800" spc="-5" dirty="0">
                <a:cs typeface="+mn-ea"/>
                <a:sym typeface="+mn-lt"/>
              </a:rPr>
              <a:t>distribution for L1-L2-L3</a:t>
            </a:r>
            <a:endParaRPr sz="1800" dirty="0">
              <a:cs typeface="+mn-ea"/>
              <a:sym typeface="+mn-lt"/>
            </a:endParaRPr>
          </a:p>
        </p:txBody>
      </p:sp>
    </p:spTree>
    <p:custDataLst>
      <p:tags r:id="rId1"/>
    </p:custDataLst>
    <p:extLst>
      <p:ext uri="{BB962C8B-B14F-4D97-AF65-F5344CB8AC3E}">
        <p14:creationId xmlns:p14="http://schemas.microsoft.com/office/powerpoint/2010/main" val="3537057713"/>
      </p:ext>
    </p:extLst>
  </p:cSld>
  <p:clrMapOvr>
    <a:masterClrMapping/>
  </p:clrMapOvr>
  <p:transition advTm="2938">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59645" y="475655"/>
            <a:ext cx="8429684" cy="1588"/>
          </a:xfrm>
          <a:prstGeom prst="line">
            <a:avLst/>
          </a:prstGeom>
          <a:ln>
            <a:solidFill>
              <a:srgbClr val="FF0000"/>
            </a:solidFill>
          </a:ln>
          <a:effectLst>
            <a:outerShdw blurRad="63500" sx="102000" sy="1020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7170"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cs typeface="+mn-ea"/>
              <a:sym typeface="+mn-lt"/>
            </a:endParaRPr>
          </a:p>
        </p:txBody>
      </p:sp>
      <p:sp>
        <p:nvSpPr>
          <p:cNvPr id="8" name="TextBox 7"/>
          <p:cNvSpPr txBox="1"/>
          <p:nvPr/>
        </p:nvSpPr>
        <p:spPr>
          <a:xfrm>
            <a:off x="2987824" y="-47565"/>
            <a:ext cx="4183391" cy="523220"/>
          </a:xfrm>
          <a:prstGeom prst="rect">
            <a:avLst/>
          </a:prstGeom>
          <a:noFill/>
        </p:spPr>
        <p:txBody>
          <a:bodyPr wrap="square" rtlCol="0">
            <a:spAutoFit/>
          </a:bodyPr>
          <a:lstStyle/>
          <a:p>
            <a:r>
              <a:rPr lang="en-US" altLang="zh-CN" sz="2800" dirty="0">
                <a:cs typeface="+mn-ea"/>
                <a:sym typeface="+mn-lt"/>
              </a:rPr>
              <a:t>Field data analysis</a:t>
            </a:r>
            <a:endParaRPr lang="zh-CN" altLang="en-US" sz="2800" dirty="0">
              <a:cs typeface="+mn-ea"/>
              <a:sym typeface="+mn-lt"/>
            </a:endParaRPr>
          </a:p>
        </p:txBody>
      </p:sp>
      <p:graphicFrame>
        <p:nvGraphicFramePr>
          <p:cNvPr id="5" name="表格 4"/>
          <p:cNvGraphicFramePr>
            <a:graphicFrameLocks noGrp="1"/>
          </p:cNvGraphicFramePr>
          <p:nvPr>
            <p:extLst>
              <p:ext uri="{D42A27DB-BD31-4B8C-83A1-F6EECF244321}">
                <p14:modId xmlns:p14="http://schemas.microsoft.com/office/powerpoint/2010/main" val="4268817781"/>
              </p:ext>
            </p:extLst>
          </p:nvPr>
        </p:nvGraphicFramePr>
        <p:xfrm>
          <a:off x="403408" y="1969625"/>
          <a:ext cx="8337181" cy="3791014"/>
        </p:xfrm>
        <a:graphic>
          <a:graphicData uri="http://schemas.openxmlformats.org/drawingml/2006/table">
            <a:tbl>
              <a:tblPr firstRow="1" firstCol="1" bandRow="1">
                <a:tableStyleId>{5C22544A-7EE6-4342-B048-85BDC9FD1C3A}</a:tableStyleId>
              </a:tblPr>
              <a:tblGrid>
                <a:gridCol w="1035125">
                  <a:extLst>
                    <a:ext uri="{9D8B030D-6E8A-4147-A177-3AD203B41FA5}">
                      <a16:colId xmlns:a16="http://schemas.microsoft.com/office/drawing/2014/main" val="20000"/>
                    </a:ext>
                  </a:extLst>
                </a:gridCol>
                <a:gridCol w="892283">
                  <a:extLst>
                    <a:ext uri="{9D8B030D-6E8A-4147-A177-3AD203B41FA5}">
                      <a16:colId xmlns:a16="http://schemas.microsoft.com/office/drawing/2014/main" val="20001"/>
                    </a:ext>
                  </a:extLst>
                </a:gridCol>
                <a:gridCol w="919899">
                  <a:extLst>
                    <a:ext uri="{9D8B030D-6E8A-4147-A177-3AD203B41FA5}">
                      <a16:colId xmlns:a16="http://schemas.microsoft.com/office/drawing/2014/main" val="20002"/>
                    </a:ext>
                  </a:extLst>
                </a:gridCol>
                <a:gridCol w="730396">
                  <a:extLst>
                    <a:ext uri="{9D8B030D-6E8A-4147-A177-3AD203B41FA5}">
                      <a16:colId xmlns:a16="http://schemas.microsoft.com/office/drawing/2014/main" val="20003"/>
                    </a:ext>
                  </a:extLst>
                </a:gridCol>
                <a:gridCol w="677068">
                  <a:extLst>
                    <a:ext uri="{9D8B030D-6E8A-4147-A177-3AD203B41FA5}">
                      <a16:colId xmlns:a16="http://schemas.microsoft.com/office/drawing/2014/main" val="20004"/>
                    </a:ext>
                  </a:extLst>
                </a:gridCol>
                <a:gridCol w="677068">
                  <a:extLst>
                    <a:ext uri="{9D8B030D-6E8A-4147-A177-3AD203B41FA5}">
                      <a16:colId xmlns:a16="http://schemas.microsoft.com/office/drawing/2014/main" val="20005"/>
                    </a:ext>
                  </a:extLst>
                </a:gridCol>
                <a:gridCol w="598030">
                  <a:extLst>
                    <a:ext uri="{9D8B030D-6E8A-4147-A177-3AD203B41FA5}">
                      <a16:colId xmlns:a16="http://schemas.microsoft.com/office/drawing/2014/main" val="20006"/>
                    </a:ext>
                  </a:extLst>
                </a:gridCol>
                <a:gridCol w="899902">
                  <a:extLst>
                    <a:ext uri="{9D8B030D-6E8A-4147-A177-3AD203B41FA5}">
                      <a16:colId xmlns:a16="http://schemas.microsoft.com/office/drawing/2014/main" val="20007"/>
                    </a:ext>
                  </a:extLst>
                </a:gridCol>
                <a:gridCol w="828480">
                  <a:extLst>
                    <a:ext uri="{9D8B030D-6E8A-4147-A177-3AD203B41FA5}">
                      <a16:colId xmlns:a16="http://schemas.microsoft.com/office/drawing/2014/main" val="20008"/>
                    </a:ext>
                  </a:extLst>
                </a:gridCol>
                <a:gridCol w="1078930">
                  <a:extLst>
                    <a:ext uri="{9D8B030D-6E8A-4147-A177-3AD203B41FA5}">
                      <a16:colId xmlns:a16="http://schemas.microsoft.com/office/drawing/2014/main" val="20009"/>
                    </a:ext>
                  </a:extLst>
                </a:gridCol>
              </a:tblGrid>
              <a:tr h="622216">
                <a:tc>
                  <a:txBody>
                    <a:bodyPr/>
                    <a:lstStyle/>
                    <a:p>
                      <a:pPr algn="ctr">
                        <a:spcAft>
                          <a:spcPts val="0"/>
                        </a:spcAft>
                      </a:pPr>
                      <a:endParaRPr lang="en-US" sz="1200" kern="100" dirty="0">
                        <a:effectLst/>
                        <a:latin typeface="+mn-lt"/>
                        <a:ea typeface="+mn-ea"/>
                        <a:cs typeface="+mn-ea"/>
                        <a:sym typeface="+mn-lt"/>
                      </a:endParaRPr>
                    </a:p>
                    <a:p>
                      <a:pPr algn="ctr">
                        <a:spcAft>
                          <a:spcPts val="0"/>
                        </a:spcAft>
                      </a:pPr>
                      <a:r>
                        <a:rPr lang="en-US" sz="1200" kern="100" dirty="0">
                          <a:effectLst/>
                          <a:latin typeface="+mn-lt"/>
                          <a:ea typeface="+mn-ea"/>
                          <a:cs typeface="+mn-ea"/>
                          <a:sym typeface="+mn-lt"/>
                        </a:rPr>
                        <a:t>Element</a:t>
                      </a:r>
                      <a:endParaRPr lang="zh-CN" sz="1200" kern="100" dirty="0">
                        <a:effectLst/>
                        <a:latin typeface="+mn-lt"/>
                        <a:ea typeface="+mn-ea"/>
                        <a:cs typeface="+mn-ea"/>
                        <a:sym typeface="+mn-lt"/>
                      </a:endParaRPr>
                    </a:p>
                  </a:txBody>
                  <a:tcPr marL="68580" marR="68580" marT="0" marB="0"/>
                </a:tc>
                <a:tc>
                  <a:txBody>
                    <a:bodyPr/>
                    <a:lstStyle/>
                    <a:p>
                      <a:pPr algn="ctr">
                        <a:spcAft>
                          <a:spcPts val="0"/>
                        </a:spcAft>
                      </a:pPr>
                      <a:endParaRPr lang="en-US" sz="1200" kern="100" dirty="0">
                        <a:effectLst/>
                        <a:latin typeface="+mn-lt"/>
                        <a:ea typeface="+mn-ea"/>
                        <a:cs typeface="+mn-ea"/>
                        <a:sym typeface="+mn-lt"/>
                      </a:endParaRPr>
                    </a:p>
                    <a:p>
                      <a:pPr algn="ctr">
                        <a:spcAft>
                          <a:spcPts val="0"/>
                        </a:spcAft>
                      </a:pPr>
                      <a:r>
                        <a:rPr lang="en-US" sz="1200" kern="100" dirty="0">
                          <a:effectLst/>
                          <a:latin typeface="+mn-lt"/>
                          <a:ea typeface="+mn-ea"/>
                          <a:cs typeface="+mn-ea"/>
                          <a:sym typeface="+mn-lt"/>
                        </a:rPr>
                        <a:t>Minimum</a:t>
                      </a:r>
                      <a:endParaRPr lang="zh-CN" sz="1200" kern="100" dirty="0">
                        <a:effectLst/>
                        <a:latin typeface="+mn-lt"/>
                        <a:ea typeface="+mn-ea"/>
                        <a:cs typeface="+mn-ea"/>
                        <a:sym typeface="+mn-lt"/>
                      </a:endParaRPr>
                    </a:p>
                  </a:txBody>
                  <a:tcPr marL="68580" marR="68580" marT="0" marB="0"/>
                </a:tc>
                <a:tc>
                  <a:txBody>
                    <a:bodyPr/>
                    <a:lstStyle/>
                    <a:p>
                      <a:pPr algn="ctr">
                        <a:spcAft>
                          <a:spcPts val="0"/>
                        </a:spcAft>
                      </a:pPr>
                      <a:endParaRPr lang="en-US" sz="1200" kern="100" dirty="0">
                        <a:effectLst/>
                        <a:latin typeface="+mn-lt"/>
                        <a:ea typeface="+mn-ea"/>
                        <a:cs typeface="+mn-ea"/>
                        <a:sym typeface="+mn-lt"/>
                      </a:endParaRPr>
                    </a:p>
                    <a:p>
                      <a:pPr algn="ctr">
                        <a:spcAft>
                          <a:spcPts val="0"/>
                        </a:spcAft>
                      </a:pPr>
                      <a:r>
                        <a:rPr lang="en-US" sz="1200" kern="100" dirty="0">
                          <a:effectLst/>
                          <a:latin typeface="+mn-lt"/>
                          <a:ea typeface="+mn-ea"/>
                          <a:cs typeface="+mn-ea"/>
                          <a:sym typeface="+mn-lt"/>
                        </a:rPr>
                        <a:t>Maximum</a:t>
                      </a:r>
                      <a:endParaRPr lang="zh-CN" sz="1200" kern="100" dirty="0">
                        <a:effectLst/>
                        <a:latin typeface="+mn-lt"/>
                        <a:ea typeface="+mn-ea"/>
                        <a:cs typeface="+mn-ea"/>
                        <a:sym typeface="+mn-lt"/>
                      </a:endParaRPr>
                    </a:p>
                  </a:txBody>
                  <a:tcPr marL="68580" marR="68580" marT="0" marB="0"/>
                </a:tc>
                <a:tc>
                  <a:txBody>
                    <a:bodyPr/>
                    <a:lstStyle/>
                    <a:p>
                      <a:pPr algn="ctr">
                        <a:spcAft>
                          <a:spcPts val="0"/>
                        </a:spcAft>
                      </a:pPr>
                      <a:endParaRPr lang="en-US" sz="1200" kern="100" dirty="0">
                        <a:effectLst/>
                        <a:latin typeface="+mn-lt"/>
                        <a:ea typeface="+mn-ea"/>
                        <a:cs typeface="+mn-ea"/>
                        <a:sym typeface="+mn-lt"/>
                      </a:endParaRPr>
                    </a:p>
                    <a:p>
                      <a:pPr algn="ctr">
                        <a:spcAft>
                          <a:spcPts val="0"/>
                        </a:spcAft>
                      </a:pPr>
                      <a:r>
                        <a:rPr lang="en-US" sz="1200" kern="100" dirty="0">
                          <a:effectLst/>
                          <a:latin typeface="+mn-lt"/>
                          <a:ea typeface="+mn-ea"/>
                          <a:cs typeface="+mn-ea"/>
                          <a:sym typeface="+mn-lt"/>
                        </a:rPr>
                        <a:t>Median</a:t>
                      </a:r>
                      <a:endParaRPr lang="zh-CN" sz="1200" kern="100" dirty="0">
                        <a:effectLst/>
                        <a:latin typeface="+mn-lt"/>
                        <a:ea typeface="+mn-ea"/>
                        <a:cs typeface="+mn-ea"/>
                        <a:sym typeface="+mn-lt"/>
                      </a:endParaRPr>
                    </a:p>
                  </a:txBody>
                  <a:tcPr marL="68580" marR="68580" marT="0" marB="0"/>
                </a:tc>
                <a:tc>
                  <a:txBody>
                    <a:bodyPr/>
                    <a:lstStyle/>
                    <a:p>
                      <a:pPr algn="ctr">
                        <a:spcAft>
                          <a:spcPts val="0"/>
                        </a:spcAft>
                      </a:pPr>
                      <a:endParaRPr lang="en-US" sz="1200" kern="100" dirty="0">
                        <a:effectLst/>
                        <a:latin typeface="+mn-lt"/>
                        <a:ea typeface="+mn-ea"/>
                        <a:cs typeface="+mn-ea"/>
                        <a:sym typeface="+mn-lt"/>
                      </a:endParaRPr>
                    </a:p>
                    <a:p>
                      <a:pPr algn="ctr">
                        <a:spcAft>
                          <a:spcPts val="0"/>
                        </a:spcAft>
                      </a:pPr>
                      <a:r>
                        <a:rPr lang="en-US" sz="1200" kern="100" dirty="0">
                          <a:effectLst/>
                          <a:latin typeface="+mn-lt"/>
                          <a:ea typeface="+mn-ea"/>
                          <a:cs typeface="+mn-ea"/>
                          <a:sym typeface="+mn-lt"/>
                        </a:rPr>
                        <a:t>Mean</a:t>
                      </a:r>
                      <a:endParaRPr lang="zh-CN" sz="1200" kern="100" dirty="0">
                        <a:effectLst/>
                        <a:latin typeface="+mn-lt"/>
                        <a:ea typeface="+mn-ea"/>
                        <a:cs typeface="+mn-ea"/>
                        <a:sym typeface="+mn-lt"/>
                      </a:endParaRPr>
                    </a:p>
                  </a:txBody>
                  <a:tcPr marL="68580" marR="68580" marT="0" marB="0"/>
                </a:tc>
                <a:tc>
                  <a:txBody>
                    <a:bodyPr/>
                    <a:lstStyle/>
                    <a:p>
                      <a:pPr algn="ctr">
                        <a:spcAft>
                          <a:spcPts val="0"/>
                        </a:spcAft>
                      </a:pPr>
                      <a:endParaRPr lang="en-US" sz="1200" kern="100" dirty="0">
                        <a:effectLst/>
                        <a:latin typeface="+mn-lt"/>
                        <a:ea typeface="+mn-ea"/>
                        <a:cs typeface="+mn-ea"/>
                        <a:sym typeface="+mn-lt"/>
                      </a:endParaRPr>
                    </a:p>
                    <a:p>
                      <a:pPr algn="ctr">
                        <a:spcAft>
                          <a:spcPts val="0"/>
                        </a:spcAft>
                      </a:pPr>
                      <a:r>
                        <a:rPr lang="en-US" sz="1200" kern="100" dirty="0">
                          <a:effectLst/>
                          <a:latin typeface="+mn-lt"/>
                          <a:ea typeface="+mn-ea"/>
                          <a:cs typeface="+mn-ea"/>
                          <a:sym typeface="+mn-lt"/>
                        </a:rPr>
                        <a:t>S.D.</a:t>
                      </a:r>
                      <a:endParaRPr lang="zh-CN" sz="1200" kern="100" dirty="0">
                        <a:effectLst/>
                        <a:latin typeface="+mn-lt"/>
                        <a:ea typeface="+mn-ea"/>
                        <a:cs typeface="+mn-ea"/>
                        <a:sym typeface="+mn-lt"/>
                      </a:endParaRPr>
                    </a:p>
                  </a:txBody>
                  <a:tcPr marL="68580" marR="68580" marT="0" marB="0"/>
                </a:tc>
                <a:tc>
                  <a:txBody>
                    <a:bodyPr/>
                    <a:lstStyle/>
                    <a:p>
                      <a:pPr algn="ctr">
                        <a:spcAft>
                          <a:spcPts val="0"/>
                        </a:spcAft>
                      </a:pPr>
                      <a:endParaRPr lang="en-US" sz="1200" kern="100" dirty="0">
                        <a:effectLst/>
                        <a:latin typeface="+mn-lt"/>
                        <a:ea typeface="+mn-ea"/>
                        <a:cs typeface="+mn-ea"/>
                        <a:sym typeface="+mn-lt"/>
                      </a:endParaRPr>
                    </a:p>
                    <a:p>
                      <a:pPr algn="ctr">
                        <a:spcAft>
                          <a:spcPts val="0"/>
                        </a:spcAft>
                      </a:pPr>
                      <a:r>
                        <a:rPr lang="en-US" sz="1200" kern="100" dirty="0">
                          <a:effectLst/>
                          <a:latin typeface="+mn-lt"/>
                          <a:ea typeface="+mn-ea"/>
                          <a:cs typeface="+mn-ea"/>
                          <a:sym typeface="+mn-lt"/>
                        </a:rPr>
                        <a:t>CV</a:t>
                      </a:r>
                      <a:endParaRPr lang="zh-CN" sz="1200" kern="100" dirty="0">
                        <a:effectLst/>
                        <a:latin typeface="+mn-lt"/>
                        <a:ea typeface="+mn-ea"/>
                        <a:cs typeface="+mn-ea"/>
                        <a:sym typeface="+mn-lt"/>
                      </a:endParaRPr>
                    </a:p>
                  </a:txBody>
                  <a:tcPr marL="68580" marR="68580" marT="0" marB="0"/>
                </a:tc>
                <a:tc>
                  <a:txBody>
                    <a:bodyPr/>
                    <a:lstStyle/>
                    <a:p>
                      <a:pPr algn="ctr">
                        <a:spcAft>
                          <a:spcPts val="0"/>
                        </a:spcAft>
                      </a:pPr>
                      <a:endParaRPr lang="en-US" sz="1200" kern="100" dirty="0">
                        <a:effectLst/>
                        <a:latin typeface="+mn-lt"/>
                        <a:ea typeface="+mn-ea"/>
                        <a:cs typeface="+mn-ea"/>
                        <a:sym typeface="+mn-lt"/>
                      </a:endParaRPr>
                    </a:p>
                    <a:p>
                      <a:pPr algn="ctr">
                        <a:spcAft>
                          <a:spcPts val="0"/>
                        </a:spcAft>
                      </a:pPr>
                      <a:r>
                        <a:rPr lang="en-US" sz="1200" kern="100" dirty="0">
                          <a:effectLst/>
                          <a:latin typeface="+mn-lt"/>
                          <a:ea typeface="+mn-ea"/>
                          <a:cs typeface="+mn-ea"/>
                          <a:sym typeface="+mn-lt"/>
                        </a:rPr>
                        <a:t>Skewness</a:t>
                      </a:r>
                      <a:endParaRPr lang="zh-CN" sz="1200" kern="100" dirty="0">
                        <a:effectLst/>
                        <a:latin typeface="+mn-lt"/>
                        <a:ea typeface="+mn-ea"/>
                        <a:cs typeface="+mn-ea"/>
                        <a:sym typeface="+mn-lt"/>
                      </a:endParaRPr>
                    </a:p>
                  </a:txBody>
                  <a:tcPr marL="68580" marR="68580" marT="0" marB="0"/>
                </a:tc>
                <a:tc>
                  <a:txBody>
                    <a:bodyPr/>
                    <a:lstStyle/>
                    <a:p>
                      <a:pPr algn="ctr">
                        <a:spcAft>
                          <a:spcPts val="0"/>
                        </a:spcAft>
                      </a:pPr>
                      <a:endParaRPr lang="en-US" sz="1200" kern="100" dirty="0">
                        <a:effectLst/>
                        <a:latin typeface="+mn-lt"/>
                        <a:ea typeface="+mn-ea"/>
                        <a:cs typeface="+mn-ea"/>
                        <a:sym typeface="+mn-lt"/>
                      </a:endParaRPr>
                    </a:p>
                    <a:p>
                      <a:pPr algn="ctr">
                        <a:spcAft>
                          <a:spcPts val="0"/>
                        </a:spcAft>
                      </a:pPr>
                      <a:r>
                        <a:rPr lang="en-US" sz="1200" kern="100" dirty="0">
                          <a:effectLst/>
                          <a:latin typeface="+mn-lt"/>
                          <a:ea typeface="+mn-ea"/>
                          <a:cs typeface="+mn-ea"/>
                          <a:sym typeface="+mn-lt"/>
                        </a:rPr>
                        <a:t>Kurtosis</a:t>
                      </a:r>
                      <a:endParaRPr lang="zh-CN" sz="1200" kern="100" dirty="0">
                        <a:effectLst/>
                        <a:latin typeface="+mn-lt"/>
                        <a:ea typeface="+mn-ea"/>
                        <a:cs typeface="+mn-ea"/>
                        <a:sym typeface="+mn-lt"/>
                      </a:endParaRPr>
                    </a:p>
                  </a:txBody>
                  <a:tcPr marL="68580" marR="68580" marT="0" marB="0"/>
                </a:tc>
                <a:tc>
                  <a:txBody>
                    <a:bodyPr/>
                    <a:lstStyle/>
                    <a:p>
                      <a:pPr algn="ctr">
                        <a:spcAft>
                          <a:spcPts val="0"/>
                        </a:spcAft>
                      </a:pPr>
                      <a:endParaRPr lang="en-US" sz="1200" kern="100" dirty="0">
                        <a:effectLst/>
                        <a:latin typeface="+mn-lt"/>
                        <a:ea typeface="+mn-ea"/>
                        <a:cs typeface="+mn-ea"/>
                        <a:sym typeface="+mn-lt"/>
                      </a:endParaRPr>
                    </a:p>
                    <a:p>
                      <a:pPr algn="ctr">
                        <a:spcAft>
                          <a:spcPts val="0"/>
                        </a:spcAft>
                      </a:pPr>
                      <a:r>
                        <a:rPr lang="en-US" sz="1200" kern="100" dirty="0">
                          <a:effectLst/>
                          <a:latin typeface="+mn-lt"/>
                          <a:ea typeface="+mn-ea"/>
                          <a:cs typeface="+mn-ea"/>
                          <a:sym typeface="+mn-lt"/>
                        </a:rPr>
                        <a:t>K–S test</a:t>
                      </a:r>
                      <a:endParaRPr lang="zh-CN" sz="1200" kern="100" dirty="0">
                        <a:effectLst/>
                        <a:latin typeface="+mn-lt"/>
                        <a:ea typeface="+mn-ea"/>
                        <a:cs typeface="+mn-ea"/>
                        <a:sym typeface="+mn-lt"/>
                      </a:endParaRPr>
                    </a:p>
                  </a:txBody>
                  <a:tcPr marL="68580" marR="68580" marT="0" marB="0"/>
                </a:tc>
                <a:extLst>
                  <a:ext uri="{0D108BD9-81ED-4DB2-BD59-A6C34878D82A}">
                    <a16:rowId xmlns:a16="http://schemas.microsoft.com/office/drawing/2014/main" val="10000"/>
                  </a:ext>
                </a:extLst>
              </a:tr>
              <a:tr h="292397">
                <a:tc>
                  <a:txBody>
                    <a:bodyPr/>
                    <a:lstStyle/>
                    <a:p>
                      <a:pPr algn="ctr">
                        <a:spcAft>
                          <a:spcPts val="0"/>
                        </a:spcAft>
                      </a:pPr>
                      <a:r>
                        <a:rPr lang="en-US" sz="1200" kern="100">
                          <a:effectLst/>
                          <a:latin typeface="+mn-lt"/>
                          <a:ea typeface="+mn-ea"/>
                          <a:cs typeface="+mn-ea"/>
                          <a:sym typeface="+mn-lt"/>
                        </a:rPr>
                        <a:t>Terrain</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46.192</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51.437</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47.69</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48.15</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1.467</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0.03</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0.780</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-0.495</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0.944</a:t>
                      </a:r>
                      <a:endParaRPr lang="zh-CN" sz="1200" kern="100">
                        <a:effectLst/>
                        <a:latin typeface="+mn-lt"/>
                        <a:ea typeface="+mn-ea"/>
                        <a:cs typeface="+mn-ea"/>
                        <a:sym typeface="+mn-lt"/>
                      </a:endParaRPr>
                    </a:p>
                  </a:txBody>
                  <a:tcPr marL="68580" marR="68580" marT="0" marB="0"/>
                </a:tc>
                <a:extLst>
                  <a:ext uri="{0D108BD9-81ED-4DB2-BD59-A6C34878D82A}">
                    <a16:rowId xmlns:a16="http://schemas.microsoft.com/office/drawing/2014/main" val="10001"/>
                  </a:ext>
                </a:extLst>
              </a:tr>
              <a:tr h="292397">
                <a:tc>
                  <a:txBody>
                    <a:bodyPr/>
                    <a:lstStyle/>
                    <a:p>
                      <a:pPr algn="ctr">
                        <a:spcAft>
                          <a:spcPts val="0"/>
                        </a:spcAft>
                      </a:pPr>
                      <a:r>
                        <a:rPr lang="en-US" sz="1200" kern="100">
                          <a:effectLst/>
                          <a:latin typeface="+mn-lt"/>
                          <a:ea typeface="+mn-ea"/>
                          <a:cs typeface="+mn-ea"/>
                          <a:sym typeface="+mn-lt"/>
                        </a:rPr>
                        <a:t>Biomass</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311.920</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46.610</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220.25</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200.84</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69.219</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0.345</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-0.885</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0.288</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0.900</a:t>
                      </a:r>
                      <a:endParaRPr lang="zh-CN" sz="1200" kern="100">
                        <a:effectLst/>
                        <a:latin typeface="+mn-lt"/>
                        <a:ea typeface="+mn-ea"/>
                        <a:cs typeface="+mn-ea"/>
                        <a:sym typeface="+mn-lt"/>
                      </a:endParaRPr>
                    </a:p>
                  </a:txBody>
                  <a:tcPr marL="68580" marR="68580" marT="0" marB="0"/>
                </a:tc>
                <a:extLst>
                  <a:ext uri="{0D108BD9-81ED-4DB2-BD59-A6C34878D82A}">
                    <a16:rowId xmlns:a16="http://schemas.microsoft.com/office/drawing/2014/main" val="10002"/>
                  </a:ext>
                </a:extLst>
              </a:tr>
              <a:tr h="292397">
                <a:tc>
                  <a:txBody>
                    <a:bodyPr/>
                    <a:lstStyle/>
                    <a:p>
                      <a:pPr algn="ctr">
                        <a:spcAft>
                          <a:spcPts val="0"/>
                        </a:spcAft>
                      </a:pPr>
                      <a:r>
                        <a:rPr lang="en-US" sz="1200" kern="100">
                          <a:effectLst/>
                          <a:latin typeface="+mn-lt"/>
                          <a:ea typeface="+mn-ea"/>
                          <a:cs typeface="+mn-ea"/>
                          <a:sym typeface="+mn-lt"/>
                        </a:rPr>
                        <a:t>LAI</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0.874</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8.745</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5.62</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5.17</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1.839</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0.356</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-0.708</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0.044</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1.004</a:t>
                      </a:r>
                      <a:endParaRPr lang="zh-CN" sz="1200" kern="100">
                        <a:effectLst/>
                        <a:latin typeface="+mn-lt"/>
                        <a:ea typeface="+mn-ea"/>
                        <a:cs typeface="+mn-ea"/>
                        <a:sym typeface="+mn-lt"/>
                      </a:endParaRPr>
                    </a:p>
                  </a:txBody>
                  <a:tcPr marL="68580" marR="68580" marT="0" marB="0"/>
                </a:tc>
                <a:extLst>
                  <a:ext uri="{0D108BD9-81ED-4DB2-BD59-A6C34878D82A}">
                    <a16:rowId xmlns:a16="http://schemas.microsoft.com/office/drawing/2014/main" val="10003"/>
                  </a:ext>
                </a:extLst>
              </a:tr>
              <a:tr h="414811">
                <a:tc>
                  <a:txBody>
                    <a:bodyPr/>
                    <a:lstStyle/>
                    <a:p>
                      <a:pPr algn="ctr">
                        <a:spcAft>
                          <a:spcPts val="0"/>
                        </a:spcAft>
                      </a:pPr>
                      <a:r>
                        <a:rPr lang="en-US" sz="1200" kern="100">
                          <a:effectLst/>
                          <a:latin typeface="+mn-lt"/>
                          <a:ea typeface="+mn-ea"/>
                          <a:cs typeface="+mn-ea"/>
                          <a:sym typeface="+mn-lt"/>
                        </a:rPr>
                        <a:t>Chlorophyll</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22.080</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71.300</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dirty="0">
                          <a:effectLst/>
                          <a:latin typeface="+mn-lt"/>
                          <a:ea typeface="+mn-ea"/>
                          <a:cs typeface="+mn-ea"/>
                          <a:sym typeface="+mn-lt"/>
                        </a:rPr>
                        <a:t>57.02</a:t>
                      </a:r>
                      <a:endParaRPr lang="zh-CN" sz="1200" kern="100" dirty="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55.07</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10.513</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0.191</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-1.388</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2.383</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0.868</a:t>
                      </a:r>
                      <a:endParaRPr lang="zh-CN" sz="1200" kern="100">
                        <a:effectLst/>
                        <a:latin typeface="+mn-lt"/>
                        <a:ea typeface="+mn-ea"/>
                        <a:cs typeface="+mn-ea"/>
                        <a:sym typeface="+mn-lt"/>
                      </a:endParaRPr>
                    </a:p>
                  </a:txBody>
                  <a:tcPr marL="68580" marR="68580" marT="0" marB="0"/>
                </a:tc>
                <a:extLst>
                  <a:ext uri="{0D108BD9-81ED-4DB2-BD59-A6C34878D82A}">
                    <a16:rowId xmlns:a16="http://schemas.microsoft.com/office/drawing/2014/main" val="10004"/>
                  </a:ext>
                </a:extLst>
              </a:tr>
              <a:tr h="292397">
                <a:tc>
                  <a:txBody>
                    <a:bodyPr/>
                    <a:lstStyle/>
                    <a:p>
                      <a:pPr algn="ctr">
                        <a:spcAft>
                          <a:spcPts val="0"/>
                        </a:spcAft>
                      </a:pPr>
                      <a:r>
                        <a:rPr lang="en-US" sz="1200" kern="100">
                          <a:effectLst/>
                          <a:latin typeface="+mn-lt"/>
                          <a:ea typeface="+mn-ea"/>
                          <a:cs typeface="+mn-ea"/>
                          <a:sym typeface="+mn-lt"/>
                        </a:rPr>
                        <a:t>AP</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5.640</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64.747</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31.16</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33.38</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13.792</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0.413</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0.076</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-0.013</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0.577</a:t>
                      </a:r>
                      <a:endParaRPr lang="zh-CN" sz="1200" kern="100">
                        <a:effectLst/>
                        <a:latin typeface="+mn-lt"/>
                        <a:ea typeface="+mn-ea"/>
                        <a:cs typeface="+mn-ea"/>
                        <a:sym typeface="+mn-lt"/>
                      </a:endParaRPr>
                    </a:p>
                  </a:txBody>
                  <a:tcPr marL="68580" marR="68580" marT="0" marB="0"/>
                </a:tc>
                <a:extLst>
                  <a:ext uri="{0D108BD9-81ED-4DB2-BD59-A6C34878D82A}">
                    <a16:rowId xmlns:a16="http://schemas.microsoft.com/office/drawing/2014/main" val="10005"/>
                  </a:ext>
                </a:extLst>
              </a:tr>
              <a:tr h="292397">
                <a:tc>
                  <a:txBody>
                    <a:bodyPr/>
                    <a:lstStyle/>
                    <a:p>
                      <a:pPr algn="ctr">
                        <a:spcAft>
                          <a:spcPts val="0"/>
                        </a:spcAft>
                      </a:pPr>
                      <a:r>
                        <a:rPr lang="en-US" sz="1200" kern="100">
                          <a:effectLst/>
                          <a:latin typeface="+mn-lt"/>
                          <a:ea typeface="+mn-ea"/>
                          <a:cs typeface="+mn-ea"/>
                          <a:sym typeface="+mn-lt"/>
                        </a:rPr>
                        <a:t>AN</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91.624</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171.563</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132.13</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132.07</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16.544</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0.125</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0.038</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0.589</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0.484</a:t>
                      </a:r>
                      <a:endParaRPr lang="zh-CN" sz="1200" kern="100">
                        <a:effectLst/>
                        <a:latin typeface="+mn-lt"/>
                        <a:ea typeface="+mn-ea"/>
                        <a:cs typeface="+mn-ea"/>
                        <a:sym typeface="+mn-lt"/>
                      </a:endParaRPr>
                    </a:p>
                  </a:txBody>
                  <a:tcPr marL="68580" marR="68580" marT="0" marB="0"/>
                </a:tc>
                <a:extLst>
                  <a:ext uri="{0D108BD9-81ED-4DB2-BD59-A6C34878D82A}">
                    <a16:rowId xmlns:a16="http://schemas.microsoft.com/office/drawing/2014/main" val="10006"/>
                  </a:ext>
                </a:extLst>
              </a:tr>
              <a:tr h="292397">
                <a:tc>
                  <a:txBody>
                    <a:bodyPr/>
                    <a:lstStyle/>
                    <a:p>
                      <a:pPr algn="ctr">
                        <a:spcAft>
                          <a:spcPts val="0"/>
                        </a:spcAft>
                      </a:pPr>
                      <a:r>
                        <a:rPr lang="en-US" sz="1200" kern="100">
                          <a:effectLst/>
                          <a:latin typeface="+mn-lt"/>
                          <a:ea typeface="+mn-ea"/>
                          <a:cs typeface="+mn-ea"/>
                          <a:sym typeface="+mn-lt"/>
                        </a:rPr>
                        <a:t>AK</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121.149</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683.949</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208.15</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231.90</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95.719</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0.413</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3.746</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17.180</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1.359</a:t>
                      </a:r>
                      <a:endParaRPr lang="zh-CN" sz="1200" kern="100">
                        <a:effectLst/>
                        <a:latin typeface="+mn-lt"/>
                        <a:ea typeface="+mn-ea"/>
                        <a:cs typeface="+mn-ea"/>
                        <a:sym typeface="+mn-lt"/>
                      </a:endParaRPr>
                    </a:p>
                  </a:txBody>
                  <a:tcPr marL="68580" marR="68580" marT="0" marB="0"/>
                </a:tc>
                <a:extLst>
                  <a:ext uri="{0D108BD9-81ED-4DB2-BD59-A6C34878D82A}">
                    <a16:rowId xmlns:a16="http://schemas.microsoft.com/office/drawing/2014/main" val="10007"/>
                  </a:ext>
                </a:extLst>
              </a:tr>
              <a:tr h="414811">
                <a:tc>
                  <a:txBody>
                    <a:bodyPr/>
                    <a:lstStyle/>
                    <a:p>
                      <a:pPr algn="ctr">
                        <a:spcAft>
                          <a:spcPts val="0"/>
                        </a:spcAft>
                      </a:pPr>
                      <a:r>
                        <a:rPr lang="en-US" sz="1200" kern="100">
                          <a:effectLst/>
                          <a:latin typeface="+mn-lt"/>
                          <a:ea typeface="+mn-ea"/>
                          <a:cs typeface="+mn-ea"/>
                          <a:sym typeface="+mn-lt"/>
                        </a:rPr>
                        <a:t>SOM(g/kg)</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17.05</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29.34</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23.073</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23.296</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2.929</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0.126</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0.128</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-0.063</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0.467</a:t>
                      </a:r>
                      <a:endParaRPr lang="zh-CN" sz="1200" kern="100">
                        <a:effectLst/>
                        <a:latin typeface="+mn-lt"/>
                        <a:ea typeface="+mn-ea"/>
                        <a:cs typeface="+mn-ea"/>
                        <a:sym typeface="+mn-lt"/>
                      </a:endParaRPr>
                    </a:p>
                  </a:txBody>
                  <a:tcPr marL="68580" marR="68580" marT="0" marB="0"/>
                </a:tc>
                <a:extLst>
                  <a:ext uri="{0D108BD9-81ED-4DB2-BD59-A6C34878D82A}">
                    <a16:rowId xmlns:a16="http://schemas.microsoft.com/office/drawing/2014/main" val="10008"/>
                  </a:ext>
                </a:extLst>
              </a:tr>
              <a:tr h="292397">
                <a:tc>
                  <a:txBody>
                    <a:bodyPr/>
                    <a:lstStyle/>
                    <a:p>
                      <a:pPr algn="ctr">
                        <a:spcAft>
                          <a:spcPts val="0"/>
                        </a:spcAft>
                      </a:pPr>
                      <a:r>
                        <a:rPr lang="en-US" sz="1200" kern="100">
                          <a:effectLst/>
                          <a:latin typeface="+mn-lt"/>
                          <a:ea typeface="+mn-ea"/>
                          <a:cs typeface="+mn-ea"/>
                          <a:sym typeface="+mn-lt"/>
                        </a:rPr>
                        <a:t>BD</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1.227</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dirty="0">
                          <a:effectLst/>
                          <a:latin typeface="+mn-lt"/>
                          <a:ea typeface="+mn-ea"/>
                          <a:cs typeface="+mn-ea"/>
                          <a:sym typeface="+mn-lt"/>
                        </a:rPr>
                        <a:t>1.673</a:t>
                      </a:r>
                      <a:endParaRPr lang="zh-CN" sz="1200" kern="100" dirty="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1.480</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1.487</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0.096</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0.065</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-0.252</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0.798</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0.861</a:t>
                      </a:r>
                      <a:endParaRPr lang="zh-CN" sz="1200" kern="100">
                        <a:effectLst/>
                        <a:latin typeface="+mn-lt"/>
                        <a:ea typeface="+mn-ea"/>
                        <a:cs typeface="+mn-ea"/>
                        <a:sym typeface="+mn-lt"/>
                      </a:endParaRPr>
                    </a:p>
                  </a:txBody>
                  <a:tcPr marL="68580" marR="68580" marT="0" marB="0"/>
                </a:tc>
                <a:extLst>
                  <a:ext uri="{0D108BD9-81ED-4DB2-BD59-A6C34878D82A}">
                    <a16:rowId xmlns:a16="http://schemas.microsoft.com/office/drawing/2014/main" val="10009"/>
                  </a:ext>
                </a:extLst>
              </a:tr>
              <a:tr h="292397">
                <a:tc>
                  <a:txBody>
                    <a:bodyPr/>
                    <a:lstStyle/>
                    <a:p>
                      <a:pPr algn="ctr">
                        <a:spcAft>
                          <a:spcPts val="0"/>
                        </a:spcAft>
                      </a:pPr>
                      <a:r>
                        <a:rPr lang="en-US" sz="1200" kern="100">
                          <a:effectLst/>
                          <a:latin typeface="+mn-lt"/>
                          <a:ea typeface="+mn-ea"/>
                          <a:cs typeface="+mn-ea"/>
                          <a:sym typeface="+mn-lt"/>
                        </a:rPr>
                        <a:t>SMC</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15.310</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dirty="0">
                          <a:effectLst/>
                          <a:latin typeface="+mn-lt"/>
                          <a:ea typeface="+mn-ea"/>
                          <a:cs typeface="+mn-ea"/>
                          <a:sym typeface="+mn-lt"/>
                        </a:rPr>
                        <a:t>47.380</a:t>
                      </a:r>
                      <a:endParaRPr lang="zh-CN" sz="1200" kern="100" dirty="0">
                        <a:effectLst/>
                        <a:latin typeface="+mn-lt"/>
                        <a:ea typeface="+mn-ea"/>
                        <a:cs typeface="+mn-ea"/>
                        <a:sym typeface="+mn-lt"/>
                      </a:endParaRPr>
                    </a:p>
                  </a:txBody>
                  <a:tcPr marL="68580" marR="68580" marT="0" marB="0"/>
                </a:tc>
                <a:tc>
                  <a:txBody>
                    <a:bodyPr/>
                    <a:lstStyle/>
                    <a:p>
                      <a:pPr algn="ctr">
                        <a:spcAft>
                          <a:spcPts val="0"/>
                        </a:spcAft>
                      </a:pPr>
                      <a:r>
                        <a:rPr lang="en-US" sz="1200" kern="100" dirty="0">
                          <a:effectLst/>
                          <a:latin typeface="+mn-lt"/>
                          <a:ea typeface="+mn-ea"/>
                          <a:cs typeface="+mn-ea"/>
                          <a:sym typeface="+mn-lt"/>
                        </a:rPr>
                        <a:t>30.38</a:t>
                      </a:r>
                      <a:endParaRPr lang="zh-CN" sz="1200" kern="100" dirty="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30.545</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7.589</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0.248</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0.033</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a:effectLst/>
                          <a:latin typeface="+mn-lt"/>
                          <a:ea typeface="+mn-ea"/>
                          <a:cs typeface="+mn-ea"/>
                          <a:sym typeface="+mn-lt"/>
                        </a:rPr>
                        <a:t>0.480</a:t>
                      </a:r>
                      <a:endParaRPr lang="zh-CN" sz="1200" kern="100">
                        <a:effectLst/>
                        <a:latin typeface="+mn-lt"/>
                        <a:ea typeface="+mn-ea"/>
                        <a:cs typeface="+mn-ea"/>
                        <a:sym typeface="+mn-lt"/>
                      </a:endParaRPr>
                    </a:p>
                  </a:txBody>
                  <a:tcPr marL="68580" marR="68580" marT="0" marB="0"/>
                </a:tc>
                <a:tc>
                  <a:txBody>
                    <a:bodyPr/>
                    <a:lstStyle/>
                    <a:p>
                      <a:pPr algn="ctr">
                        <a:spcAft>
                          <a:spcPts val="0"/>
                        </a:spcAft>
                      </a:pPr>
                      <a:r>
                        <a:rPr lang="en-US" sz="1200" kern="100" dirty="0">
                          <a:effectLst/>
                          <a:latin typeface="+mn-lt"/>
                          <a:ea typeface="+mn-ea"/>
                          <a:cs typeface="+mn-ea"/>
                          <a:sym typeface="+mn-lt"/>
                        </a:rPr>
                        <a:t>0.594</a:t>
                      </a:r>
                      <a:endParaRPr lang="zh-CN" sz="1200" kern="100" dirty="0">
                        <a:effectLst/>
                        <a:latin typeface="+mn-lt"/>
                        <a:ea typeface="+mn-ea"/>
                        <a:cs typeface="+mn-ea"/>
                        <a:sym typeface="+mn-lt"/>
                      </a:endParaRPr>
                    </a:p>
                  </a:txBody>
                  <a:tcPr marL="68580" marR="68580" marT="0" marB="0"/>
                </a:tc>
                <a:extLst>
                  <a:ext uri="{0D108BD9-81ED-4DB2-BD59-A6C34878D82A}">
                    <a16:rowId xmlns:a16="http://schemas.microsoft.com/office/drawing/2014/main" val="10010"/>
                  </a:ext>
                </a:extLst>
              </a:tr>
            </a:tbl>
          </a:graphicData>
        </a:graphic>
      </p:graphicFrame>
      <p:sp>
        <p:nvSpPr>
          <p:cNvPr id="2" name="矩形 1"/>
          <p:cNvSpPr/>
          <p:nvPr/>
        </p:nvSpPr>
        <p:spPr>
          <a:xfrm>
            <a:off x="683569" y="908720"/>
            <a:ext cx="8005760" cy="646331"/>
          </a:xfrm>
          <a:prstGeom prst="rect">
            <a:avLst/>
          </a:prstGeom>
        </p:spPr>
        <p:txBody>
          <a:bodyPr wrap="square">
            <a:spAutoFit/>
          </a:bodyPr>
          <a:lstStyle/>
          <a:p>
            <a:pPr algn="ctr"/>
            <a:r>
              <a:rPr lang="en-US" altLang="zh-CN" dirty="0">
                <a:cs typeface="+mn-ea"/>
                <a:sym typeface="+mn-lt"/>
              </a:rPr>
              <a:t>Descriptive statistical feature values of soil physical and chemical properties and Crop biochemical parameters</a:t>
            </a:r>
            <a:r>
              <a:rPr lang="zh-CN" altLang="en-US" dirty="0">
                <a:cs typeface="+mn-ea"/>
                <a:sym typeface="+mn-lt"/>
              </a:rPr>
              <a:t>（</a:t>
            </a:r>
            <a:r>
              <a:rPr lang="en-US" altLang="zh-CN" dirty="0">
                <a:cs typeface="+mn-ea"/>
                <a:sym typeface="+mn-lt"/>
              </a:rPr>
              <a:t>n=35</a:t>
            </a:r>
            <a:r>
              <a:rPr lang="zh-CN" altLang="en-US" dirty="0">
                <a:cs typeface="+mn-ea"/>
                <a:sym typeface="+mn-lt"/>
              </a:rPr>
              <a:t>）</a:t>
            </a:r>
          </a:p>
        </p:txBody>
      </p:sp>
    </p:spTree>
    <p:custDataLst>
      <p:tags r:id="rId1"/>
    </p:custDataLst>
    <p:extLst>
      <p:ext uri="{BB962C8B-B14F-4D97-AF65-F5344CB8AC3E}">
        <p14:creationId xmlns:p14="http://schemas.microsoft.com/office/powerpoint/2010/main" val="834710029"/>
      </p:ext>
    </p:extLst>
  </p:cSld>
  <p:clrMapOvr>
    <a:masterClrMapping/>
  </p:clrMapOvr>
  <p:transition advTm="2938">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59645" y="475655"/>
            <a:ext cx="8429684" cy="1588"/>
          </a:xfrm>
          <a:prstGeom prst="line">
            <a:avLst/>
          </a:prstGeom>
          <a:ln>
            <a:solidFill>
              <a:srgbClr val="FF0000"/>
            </a:solidFill>
          </a:ln>
          <a:effectLst>
            <a:outerShdw blurRad="63500" sx="102000" sy="1020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7170"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cs typeface="+mn-ea"/>
              <a:sym typeface="+mn-lt"/>
            </a:endParaRPr>
          </a:p>
        </p:txBody>
      </p:sp>
      <p:pic>
        <p:nvPicPr>
          <p:cNvPr id="23" name="图片 22" descr="微信图片_20190429234927.png"/>
          <p:cNvPicPr/>
          <p:nvPr/>
        </p:nvPicPr>
        <p:blipFill>
          <a:blip r:embed="rId4" cstate="email">
            <a:extLst>
              <a:ext uri="{28A0092B-C50C-407E-A947-70E740481C1C}">
                <a14:useLocalDpi xmlns:a14="http://schemas.microsoft.com/office/drawing/2010/main"/>
              </a:ext>
            </a:extLst>
          </a:blip>
          <a:stretch>
            <a:fillRect/>
          </a:stretch>
        </p:blipFill>
        <p:spPr>
          <a:xfrm>
            <a:off x="1257721" y="1298020"/>
            <a:ext cx="6552727" cy="5277446"/>
          </a:xfrm>
          <a:prstGeom prst="rect">
            <a:avLst/>
          </a:prstGeom>
        </p:spPr>
      </p:pic>
      <p:sp>
        <p:nvSpPr>
          <p:cNvPr id="2" name="矩形 1"/>
          <p:cNvSpPr/>
          <p:nvPr/>
        </p:nvSpPr>
        <p:spPr>
          <a:xfrm>
            <a:off x="1403647" y="651689"/>
            <a:ext cx="6408711" cy="646331"/>
          </a:xfrm>
          <a:prstGeom prst="rect">
            <a:avLst/>
          </a:prstGeom>
        </p:spPr>
        <p:txBody>
          <a:bodyPr wrap="square">
            <a:spAutoFit/>
          </a:bodyPr>
          <a:lstStyle/>
          <a:p>
            <a:pPr algn="ctr"/>
            <a:r>
              <a:rPr lang="en-US" altLang="zh-CN" dirty="0">
                <a:cs typeface="+mn-ea"/>
                <a:sym typeface="+mn-lt"/>
              </a:rPr>
              <a:t>Correlation coefficient between soil properties and vegetation growth parameters(n=35)</a:t>
            </a:r>
            <a:endParaRPr lang="zh-CN" altLang="en-US" dirty="0">
              <a:cs typeface="+mn-ea"/>
              <a:sym typeface="+mn-lt"/>
            </a:endParaRPr>
          </a:p>
        </p:txBody>
      </p:sp>
      <p:sp>
        <p:nvSpPr>
          <p:cNvPr id="7" name="TextBox 7">
            <a:extLst>
              <a:ext uri="{FF2B5EF4-FFF2-40B4-BE49-F238E27FC236}">
                <a16:creationId xmlns:a16="http://schemas.microsoft.com/office/drawing/2014/main" id="{21313680-34D2-49C5-994C-2D1E9376969B}"/>
              </a:ext>
            </a:extLst>
          </p:cNvPr>
          <p:cNvSpPr txBox="1"/>
          <p:nvPr/>
        </p:nvSpPr>
        <p:spPr>
          <a:xfrm>
            <a:off x="2987824" y="-47565"/>
            <a:ext cx="4183391" cy="523220"/>
          </a:xfrm>
          <a:prstGeom prst="rect">
            <a:avLst/>
          </a:prstGeom>
          <a:noFill/>
        </p:spPr>
        <p:txBody>
          <a:bodyPr wrap="square" rtlCol="0">
            <a:spAutoFit/>
          </a:bodyPr>
          <a:lstStyle/>
          <a:p>
            <a:r>
              <a:rPr lang="en-US" altLang="zh-CN" sz="2800" dirty="0">
                <a:cs typeface="+mn-ea"/>
                <a:sym typeface="+mn-lt"/>
              </a:rPr>
              <a:t>Field data analysis</a:t>
            </a:r>
            <a:endParaRPr lang="zh-CN" altLang="en-US" sz="2800" dirty="0">
              <a:cs typeface="+mn-ea"/>
              <a:sym typeface="+mn-lt"/>
            </a:endParaRPr>
          </a:p>
        </p:txBody>
      </p:sp>
    </p:spTree>
    <p:custDataLst>
      <p:tags r:id="rId1"/>
    </p:custDataLst>
    <p:extLst>
      <p:ext uri="{BB962C8B-B14F-4D97-AF65-F5344CB8AC3E}">
        <p14:creationId xmlns:p14="http://schemas.microsoft.com/office/powerpoint/2010/main" val="616596383"/>
      </p:ext>
    </p:extLst>
  </p:cSld>
  <p:clrMapOvr>
    <a:masterClrMapping/>
  </p:clrMapOvr>
  <p:transition advTm="2938">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92077" y="585150"/>
            <a:ext cx="8429684" cy="1588"/>
          </a:xfrm>
          <a:prstGeom prst="line">
            <a:avLst/>
          </a:prstGeom>
          <a:ln>
            <a:solidFill>
              <a:srgbClr val="FF0000"/>
            </a:solidFill>
          </a:ln>
          <a:effectLst>
            <a:outerShdw blurRad="63500" sx="102000" sy="1020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4" name="标题 1"/>
          <p:cNvSpPr txBox="1">
            <a:spLocks/>
          </p:cNvSpPr>
          <p:nvPr/>
        </p:nvSpPr>
        <p:spPr>
          <a:xfrm>
            <a:off x="629210" y="142795"/>
            <a:ext cx="7763010" cy="3240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b="1" dirty="0">
                <a:latin typeface="+mn-lt"/>
                <a:ea typeface="+mn-ea"/>
                <a:cs typeface="+mn-ea"/>
                <a:sym typeface="+mn-lt"/>
              </a:rPr>
              <a:t>Image data analysis</a:t>
            </a:r>
            <a:endParaRPr lang="zh-CN" altLang="en-US" sz="2400" b="1" dirty="0">
              <a:latin typeface="+mn-lt"/>
              <a:ea typeface="+mn-ea"/>
              <a:cs typeface="+mn-ea"/>
              <a:sym typeface="+mn-lt"/>
            </a:endParaRPr>
          </a:p>
        </p:txBody>
      </p:sp>
      <p:sp>
        <p:nvSpPr>
          <p:cNvPr id="7170"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cs typeface="+mn-ea"/>
              <a:sym typeface="+mn-lt"/>
            </a:endParaRPr>
          </a:p>
        </p:txBody>
      </p:sp>
      <p:grpSp>
        <p:nvGrpSpPr>
          <p:cNvPr id="39" name="组合 38"/>
          <p:cNvGrpSpPr/>
          <p:nvPr/>
        </p:nvGrpSpPr>
        <p:grpSpPr>
          <a:xfrm>
            <a:off x="20538" y="891550"/>
            <a:ext cx="9123462" cy="5776206"/>
            <a:chOff x="0" y="1119563"/>
            <a:chExt cx="9163440" cy="5728101"/>
          </a:xfrm>
        </p:grpSpPr>
        <p:pic>
          <p:nvPicPr>
            <p:cNvPr id="40" name="图片 3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76" y="1119563"/>
              <a:ext cx="3097964" cy="2673806"/>
            </a:xfrm>
            <a:prstGeom prst="rect">
              <a:avLst/>
            </a:prstGeom>
          </p:spPr>
        </p:pic>
        <p:pic>
          <p:nvPicPr>
            <p:cNvPr id="41" name="图片 4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96492" y="1119563"/>
              <a:ext cx="2736304" cy="2673806"/>
            </a:xfrm>
            <a:prstGeom prst="rect">
              <a:avLst/>
            </a:prstGeom>
          </p:spPr>
        </p:pic>
        <p:pic>
          <p:nvPicPr>
            <p:cNvPr id="42" name="图片 4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4103296"/>
              <a:ext cx="3131840" cy="2723816"/>
            </a:xfrm>
            <a:prstGeom prst="rect">
              <a:avLst/>
            </a:prstGeom>
          </p:spPr>
        </p:pic>
        <p:pic>
          <p:nvPicPr>
            <p:cNvPr id="43" name="图片 4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21644" y="4103296"/>
              <a:ext cx="2711152" cy="2744368"/>
            </a:xfrm>
            <a:prstGeom prst="rect">
              <a:avLst/>
            </a:prstGeom>
          </p:spPr>
        </p:pic>
        <p:pic>
          <p:nvPicPr>
            <p:cNvPr id="44" name="图片 4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12827" y="1119563"/>
              <a:ext cx="3150613" cy="2673806"/>
            </a:xfrm>
            <a:prstGeom prst="rect">
              <a:avLst/>
            </a:prstGeom>
          </p:spPr>
        </p:pic>
        <p:pic>
          <p:nvPicPr>
            <p:cNvPr id="45" name="图片 4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35438" y="4103296"/>
              <a:ext cx="3128002" cy="2744368"/>
            </a:xfrm>
            <a:prstGeom prst="rect">
              <a:avLst/>
            </a:prstGeom>
          </p:spPr>
        </p:pic>
      </p:grpSp>
      <p:grpSp>
        <p:nvGrpSpPr>
          <p:cNvPr id="46" name="组合 45"/>
          <p:cNvGrpSpPr/>
          <p:nvPr/>
        </p:nvGrpSpPr>
        <p:grpSpPr>
          <a:xfrm>
            <a:off x="489457" y="891549"/>
            <a:ext cx="7902763" cy="3051558"/>
            <a:chOff x="535080" y="1076163"/>
            <a:chExt cx="7902763" cy="3051558"/>
          </a:xfrm>
        </p:grpSpPr>
        <p:sp>
          <p:nvSpPr>
            <p:cNvPr id="47" name="流程图: 可选过程 46"/>
            <p:cNvSpPr/>
            <p:nvPr/>
          </p:nvSpPr>
          <p:spPr>
            <a:xfrm>
              <a:off x="535080" y="1096764"/>
              <a:ext cx="1152128" cy="291316"/>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rgbClr val="FF0000"/>
                  </a:solidFill>
                  <a:cs typeface="+mn-ea"/>
                  <a:sym typeface="+mn-lt"/>
                </a:rPr>
                <a:t>RGB-DOM</a:t>
              </a:r>
              <a:endParaRPr lang="zh-CN" altLang="en-US" sz="1400" dirty="0">
                <a:solidFill>
                  <a:srgbClr val="FF0000"/>
                </a:solidFill>
                <a:cs typeface="+mn-ea"/>
                <a:sym typeface="+mn-lt"/>
              </a:endParaRPr>
            </a:p>
          </p:txBody>
        </p:sp>
        <p:sp>
          <p:nvSpPr>
            <p:cNvPr id="48" name="圆角矩形 47"/>
            <p:cNvSpPr/>
            <p:nvPr/>
          </p:nvSpPr>
          <p:spPr>
            <a:xfrm>
              <a:off x="3923928" y="1076163"/>
              <a:ext cx="936104" cy="2616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rgbClr val="FF0000"/>
                  </a:solidFill>
                  <a:cs typeface="+mn-ea"/>
                  <a:sym typeface="+mn-lt"/>
                </a:rPr>
                <a:t>RGB-DSM</a:t>
              </a:r>
              <a:endParaRPr lang="zh-CN" altLang="en-US" sz="1400" dirty="0">
                <a:solidFill>
                  <a:srgbClr val="FF0000"/>
                </a:solidFill>
                <a:cs typeface="+mn-ea"/>
                <a:sym typeface="+mn-lt"/>
              </a:endParaRPr>
            </a:p>
          </p:txBody>
        </p:sp>
        <p:sp>
          <p:nvSpPr>
            <p:cNvPr id="50" name="圆角矩形 49"/>
            <p:cNvSpPr/>
            <p:nvPr/>
          </p:nvSpPr>
          <p:spPr>
            <a:xfrm>
              <a:off x="662255" y="3793369"/>
              <a:ext cx="1859251" cy="3343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rgbClr val="FF0000"/>
                  </a:solidFill>
                  <a:cs typeface="+mn-ea"/>
                  <a:sym typeface="+mn-lt"/>
                </a:rPr>
                <a:t>Multispectral (Green)</a:t>
              </a:r>
              <a:endParaRPr lang="zh-CN" altLang="en-US" sz="1200" b="1" dirty="0">
                <a:solidFill>
                  <a:srgbClr val="FF0000"/>
                </a:solidFill>
                <a:cs typeface="+mn-ea"/>
                <a:sym typeface="+mn-lt"/>
              </a:endParaRPr>
            </a:p>
          </p:txBody>
        </p:sp>
        <p:sp>
          <p:nvSpPr>
            <p:cNvPr id="52" name="圆角矩形 51"/>
            <p:cNvSpPr/>
            <p:nvPr/>
          </p:nvSpPr>
          <p:spPr>
            <a:xfrm>
              <a:off x="6578592" y="3821065"/>
              <a:ext cx="1859251" cy="2868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rgbClr val="FF0000"/>
                  </a:solidFill>
                  <a:cs typeface="+mn-ea"/>
                  <a:sym typeface="+mn-lt"/>
                </a:rPr>
                <a:t>Multispectral (Red edge)</a:t>
              </a:r>
              <a:endParaRPr lang="zh-CN" altLang="en-US" sz="1200" b="1" dirty="0">
                <a:solidFill>
                  <a:srgbClr val="FF0000"/>
                </a:solidFill>
                <a:cs typeface="+mn-ea"/>
                <a:sym typeface="+mn-lt"/>
              </a:endParaRPr>
            </a:p>
          </p:txBody>
        </p:sp>
      </p:grpSp>
      <p:sp>
        <p:nvSpPr>
          <p:cNvPr id="20" name="圆角矩形 49">
            <a:extLst>
              <a:ext uri="{FF2B5EF4-FFF2-40B4-BE49-F238E27FC236}">
                <a16:creationId xmlns:a16="http://schemas.microsoft.com/office/drawing/2014/main" id="{A5E4EB81-4713-4C70-AA74-D1ED41EABC12}"/>
              </a:ext>
            </a:extLst>
          </p:cNvPr>
          <p:cNvSpPr/>
          <p:nvPr/>
        </p:nvSpPr>
        <p:spPr>
          <a:xfrm>
            <a:off x="3416731" y="3636451"/>
            <a:ext cx="2510719" cy="2638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rgbClr val="FF0000"/>
                </a:solidFill>
                <a:cs typeface="+mn-ea"/>
                <a:sym typeface="+mn-lt"/>
              </a:rPr>
              <a:t>Multispectral (Near infrared)</a:t>
            </a:r>
            <a:endParaRPr lang="zh-CN" altLang="en-US" sz="1200" b="1" dirty="0">
              <a:solidFill>
                <a:srgbClr val="FF0000"/>
              </a:solidFill>
              <a:cs typeface="+mn-ea"/>
              <a:sym typeface="+mn-lt"/>
            </a:endParaRPr>
          </a:p>
        </p:txBody>
      </p:sp>
      <p:sp>
        <p:nvSpPr>
          <p:cNvPr id="21" name="圆角矩形 49">
            <a:extLst>
              <a:ext uri="{FF2B5EF4-FFF2-40B4-BE49-F238E27FC236}">
                <a16:creationId xmlns:a16="http://schemas.microsoft.com/office/drawing/2014/main" id="{E6CEC4E7-6A7F-4B95-82E9-3FD70A076B80}"/>
              </a:ext>
            </a:extLst>
          </p:cNvPr>
          <p:cNvSpPr/>
          <p:nvPr/>
        </p:nvSpPr>
        <p:spPr>
          <a:xfrm>
            <a:off x="6029645" y="820121"/>
            <a:ext cx="2510719" cy="2638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solidFill>
                  <a:srgbClr val="FF0000"/>
                </a:solidFill>
                <a:cs typeface="+mn-ea"/>
                <a:sym typeface="+mn-lt"/>
              </a:rPr>
              <a:t>Multispectral (RED)</a:t>
            </a:r>
            <a:endParaRPr lang="zh-CN" altLang="en-US" sz="1200" b="1" dirty="0">
              <a:solidFill>
                <a:srgbClr val="FF0000"/>
              </a:solidFill>
              <a:cs typeface="+mn-ea"/>
              <a:sym typeface="+mn-lt"/>
            </a:endParaRPr>
          </a:p>
        </p:txBody>
      </p:sp>
    </p:spTree>
    <p:custDataLst>
      <p:tags r:id="rId1"/>
    </p:custDataLst>
    <p:extLst>
      <p:ext uri="{BB962C8B-B14F-4D97-AF65-F5344CB8AC3E}">
        <p14:creationId xmlns:p14="http://schemas.microsoft.com/office/powerpoint/2010/main" val="4088271185"/>
      </p:ext>
    </p:extLst>
  </p:cSld>
  <p:clrMapOvr>
    <a:masterClrMapping/>
  </p:clrMapOvr>
  <p:transition advTm="2938">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控制点示意图">
            <a:extLst>
              <a:ext uri="{FF2B5EF4-FFF2-40B4-BE49-F238E27FC236}">
                <a16:creationId xmlns:a16="http://schemas.microsoft.com/office/drawing/2014/main" id="{87ED78BA-6CF6-4CEB-BF36-CE3ED402AE9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2850" y="1971334"/>
            <a:ext cx="3917173" cy="37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2">
            <a:extLst>
              <a:ext uri="{FF2B5EF4-FFF2-40B4-BE49-F238E27FC236}">
                <a16:creationId xmlns:a16="http://schemas.microsoft.com/office/drawing/2014/main" id="{C9446E88-696C-476E-A0F8-4C5703DF2C9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72895" y="2160347"/>
            <a:ext cx="4459741" cy="334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4E3F344B-E4C8-401D-B763-0EB8A8AE60BC}"/>
              </a:ext>
            </a:extLst>
          </p:cNvPr>
          <p:cNvSpPr/>
          <p:nvPr/>
        </p:nvSpPr>
        <p:spPr>
          <a:xfrm>
            <a:off x="2699792" y="601524"/>
            <a:ext cx="4262705" cy="523220"/>
          </a:xfrm>
          <a:prstGeom prst="rect">
            <a:avLst/>
          </a:prstGeom>
        </p:spPr>
        <p:txBody>
          <a:bodyPr wrap="none">
            <a:spAutoFit/>
          </a:bodyPr>
          <a:lstStyle/>
          <a:p>
            <a:r>
              <a:rPr lang="en-US" altLang="zh-CN" sz="2800" dirty="0">
                <a:cs typeface="+mn-ea"/>
                <a:sym typeface="+mn-lt"/>
              </a:rPr>
              <a:t>Mapping terrain with UAS</a:t>
            </a:r>
            <a:endParaRPr lang="zh-CN" altLang="en-US" sz="2800" dirty="0">
              <a:cs typeface="+mn-ea"/>
              <a:sym typeface="+mn-lt"/>
            </a:endParaRPr>
          </a:p>
        </p:txBody>
      </p:sp>
      <p:sp>
        <p:nvSpPr>
          <p:cNvPr id="2" name="文本框 1">
            <a:extLst>
              <a:ext uri="{FF2B5EF4-FFF2-40B4-BE49-F238E27FC236}">
                <a16:creationId xmlns:a16="http://schemas.microsoft.com/office/drawing/2014/main" id="{371BC016-407B-4067-9C57-3C54A03C42EC}"/>
              </a:ext>
            </a:extLst>
          </p:cNvPr>
          <p:cNvSpPr txBox="1"/>
          <p:nvPr/>
        </p:nvSpPr>
        <p:spPr>
          <a:xfrm>
            <a:off x="5594345" y="5710440"/>
            <a:ext cx="2736304" cy="369332"/>
          </a:xfrm>
          <a:prstGeom prst="rect">
            <a:avLst/>
          </a:prstGeom>
          <a:noFill/>
        </p:spPr>
        <p:txBody>
          <a:bodyPr wrap="square" rtlCol="0">
            <a:spAutoFit/>
          </a:bodyPr>
          <a:lstStyle/>
          <a:p>
            <a:r>
              <a:rPr lang="en-US" altLang="zh-CN" dirty="0"/>
              <a:t>Structure from Motion</a:t>
            </a:r>
            <a:endParaRPr lang="zh-CN" altLang="en-US" dirty="0"/>
          </a:p>
        </p:txBody>
      </p:sp>
    </p:spTree>
    <p:extLst>
      <p:ext uri="{BB962C8B-B14F-4D97-AF65-F5344CB8AC3E}">
        <p14:creationId xmlns:p14="http://schemas.microsoft.com/office/powerpoint/2010/main" val="2492522856"/>
      </p:ext>
    </p:extLst>
  </p:cSld>
  <p:clrMapOvr>
    <a:masterClrMapping/>
  </p:clrMapOvr>
  <p:transition>
    <p:cove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结果11">
            <a:extLst>
              <a:ext uri="{FF2B5EF4-FFF2-40B4-BE49-F238E27FC236}">
                <a16:creationId xmlns:a16="http://schemas.microsoft.com/office/drawing/2014/main" id="{010CE0DF-F1ED-41AA-BDA0-0E01938C51A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7429" y="2035066"/>
            <a:ext cx="4156232"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0">
            <a:extLst>
              <a:ext uri="{FF2B5EF4-FFF2-40B4-BE49-F238E27FC236}">
                <a16:creationId xmlns:a16="http://schemas.microsoft.com/office/drawing/2014/main" id="{83E669AE-3715-42A9-9671-248B5DEDF86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4457" y="763423"/>
            <a:ext cx="3898183" cy="496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1B85B2AD-85FE-4CAA-908A-78D5D52153B0}"/>
              </a:ext>
            </a:extLst>
          </p:cNvPr>
          <p:cNvSpPr/>
          <p:nvPr/>
        </p:nvSpPr>
        <p:spPr>
          <a:xfrm>
            <a:off x="6084168" y="5877272"/>
            <a:ext cx="2892551" cy="369332"/>
          </a:xfrm>
          <a:prstGeom prst="rect">
            <a:avLst/>
          </a:prstGeom>
        </p:spPr>
        <p:txBody>
          <a:bodyPr wrap="square">
            <a:spAutoFit/>
          </a:bodyPr>
          <a:lstStyle/>
          <a:p>
            <a:r>
              <a:rPr lang="en-US" altLang="zh-CN" kern="100" dirty="0">
                <a:cs typeface="+mn-ea"/>
                <a:sym typeface="+mn-lt"/>
              </a:rPr>
              <a:t>DEM ERROR</a:t>
            </a:r>
            <a:endParaRPr lang="zh-CN" altLang="en-US" dirty="0">
              <a:cs typeface="+mn-ea"/>
              <a:sym typeface="+mn-lt"/>
            </a:endParaRPr>
          </a:p>
        </p:txBody>
      </p:sp>
      <p:sp>
        <p:nvSpPr>
          <p:cNvPr id="10" name="矩形 9">
            <a:extLst>
              <a:ext uri="{FF2B5EF4-FFF2-40B4-BE49-F238E27FC236}">
                <a16:creationId xmlns:a16="http://schemas.microsoft.com/office/drawing/2014/main" id="{5EC96185-3904-42CA-A3B6-700153037D78}"/>
              </a:ext>
            </a:extLst>
          </p:cNvPr>
          <p:cNvSpPr/>
          <p:nvPr/>
        </p:nvSpPr>
        <p:spPr>
          <a:xfrm>
            <a:off x="2596875" y="0"/>
            <a:ext cx="4262705" cy="523220"/>
          </a:xfrm>
          <a:prstGeom prst="rect">
            <a:avLst/>
          </a:prstGeom>
        </p:spPr>
        <p:txBody>
          <a:bodyPr wrap="none">
            <a:spAutoFit/>
          </a:bodyPr>
          <a:lstStyle/>
          <a:p>
            <a:r>
              <a:rPr lang="en-US" altLang="zh-CN" sz="2800" dirty="0">
                <a:cs typeface="+mn-ea"/>
                <a:sym typeface="+mn-lt"/>
              </a:rPr>
              <a:t>Mapping terrain with UAS</a:t>
            </a:r>
            <a:endParaRPr lang="zh-CN" altLang="en-US" sz="2800" dirty="0">
              <a:cs typeface="+mn-ea"/>
              <a:sym typeface="+mn-lt"/>
            </a:endParaRPr>
          </a:p>
        </p:txBody>
      </p:sp>
      <p:sp>
        <p:nvSpPr>
          <p:cNvPr id="6" name="矩形 5">
            <a:extLst>
              <a:ext uri="{FF2B5EF4-FFF2-40B4-BE49-F238E27FC236}">
                <a16:creationId xmlns:a16="http://schemas.microsoft.com/office/drawing/2014/main" id="{AF4CB9F3-B0A1-4546-BB19-E96CC1DD4F01}"/>
              </a:ext>
            </a:extLst>
          </p:cNvPr>
          <p:cNvSpPr/>
          <p:nvPr/>
        </p:nvSpPr>
        <p:spPr>
          <a:xfrm>
            <a:off x="1019269" y="4743689"/>
            <a:ext cx="2892551" cy="369332"/>
          </a:xfrm>
          <a:prstGeom prst="rect">
            <a:avLst/>
          </a:prstGeom>
        </p:spPr>
        <p:txBody>
          <a:bodyPr wrap="square">
            <a:spAutoFit/>
          </a:bodyPr>
          <a:lstStyle/>
          <a:p>
            <a:r>
              <a:rPr lang="en-US" altLang="zh-CN" kern="100" dirty="0">
                <a:cs typeface="+mn-ea"/>
                <a:sym typeface="+mn-lt"/>
              </a:rPr>
              <a:t>Mining subsidence DEM</a:t>
            </a:r>
            <a:endParaRPr lang="zh-CN" altLang="en-US" dirty="0">
              <a:cs typeface="+mn-ea"/>
              <a:sym typeface="+mn-lt"/>
            </a:endParaRPr>
          </a:p>
        </p:txBody>
      </p:sp>
    </p:spTree>
    <p:extLst>
      <p:ext uri="{BB962C8B-B14F-4D97-AF65-F5344CB8AC3E}">
        <p14:creationId xmlns:p14="http://schemas.microsoft.com/office/powerpoint/2010/main" val="3052193500"/>
      </p:ext>
    </p:extLst>
  </p:cSld>
  <p:clrMapOvr>
    <a:masterClrMapping/>
  </p:clrMapOvr>
  <p:transition>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84731" y="692696"/>
            <a:ext cx="8429684" cy="1588"/>
          </a:xfrm>
          <a:prstGeom prst="line">
            <a:avLst/>
          </a:prstGeom>
          <a:ln>
            <a:solidFill>
              <a:srgbClr val="FF0000"/>
            </a:solidFill>
          </a:ln>
          <a:effectLst>
            <a:outerShdw blurRad="63500" sx="102000" sy="1020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7170"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cs typeface="+mn-ea"/>
              <a:sym typeface="+mn-lt"/>
            </a:endParaRPr>
          </a:p>
        </p:txBody>
      </p:sp>
      <p:sp>
        <p:nvSpPr>
          <p:cNvPr id="2" name="矩形 1"/>
          <p:cNvSpPr/>
          <p:nvPr/>
        </p:nvSpPr>
        <p:spPr>
          <a:xfrm>
            <a:off x="2573234" y="46212"/>
            <a:ext cx="4262705" cy="523220"/>
          </a:xfrm>
          <a:prstGeom prst="rect">
            <a:avLst/>
          </a:prstGeom>
        </p:spPr>
        <p:txBody>
          <a:bodyPr wrap="none">
            <a:spAutoFit/>
          </a:bodyPr>
          <a:lstStyle/>
          <a:p>
            <a:r>
              <a:rPr lang="en-US" altLang="zh-CN" sz="2800" dirty="0">
                <a:cs typeface="+mn-ea"/>
                <a:sym typeface="+mn-lt"/>
              </a:rPr>
              <a:t>Mapping terrain with UAS</a:t>
            </a:r>
            <a:endParaRPr lang="zh-CN" altLang="en-US" sz="2800" dirty="0">
              <a:cs typeface="+mn-ea"/>
              <a:sym typeface="+mn-lt"/>
            </a:endParaRPr>
          </a:p>
        </p:txBody>
      </p:sp>
      <p:pic>
        <p:nvPicPr>
          <p:cNvPr id="7" name="图片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0350" y="1340768"/>
            <a:ext cx="8348474" cy="4309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a:extLst>
              <a:ext uri="{FF2B5EF4-FFF2-40B4-BE49-F238E27FC236}">
                <a16:creationId xmlns:a16="http://schemas.microsoft.com/office/drawing/2014/main" id="{ACC45C6A-C9F8-4FAD-90D0-C7670C3FC6A5}"/>
              </a:ext>
            </a:extLst>
          </p:cNvPr>
          <p:cNvSpPr txBox="1"/>
          <p:nvPr/>
        </p:nvSpPr>
        <p:spPr>
          <a:xfrm>
            <a:off x="4067944" y="6021288"/>
            <a:ext cx="1800200" cy="369332"/>
          </a:xfrm>
          <a:prstGeom prst="rect">
            <a:avLst/>
          </a:prstGeom>
          <a:noFill/>
        </p:spPr>
        <p:txBody>
          <a:bodyPr wrap="square" rtlCol="0">
            <a:spAutoFit/>
          </a:bodyPr>
          <a:lstStyle/>
          <a:p>
            <a:r>
              <a:rPr lang="en-US" altLang="zh-CN" dirty="0"/>
              <a:t>1:1000</a:t>
            </a:r>
            <a:endParaRPr lang="zh-CN" altLang="en-US" dirty="0"/>
          </a:p>
        </p:txBody>
      </p:sp>
    </p:spTree>
    <p:custDataLst>
      <p:tags r:id="rId1"/>
    </p:custDataLst>
    <p:extLst>
      <p:ext uri="{BB962C8B-B14F-4D97-AF65-F5344CB8AC3E}">
        <p14:creationId xmlns:p14="http://schemas.microsoft.com/office/powerpoint/2010/main" val="3010121168"/>
      </p:ext>
    </p:extLst>
  </p:cSld>
  <p:clrMapOvr>
    <a:masterClrMapping/>
  </p:clrMapOvr>
  <p:transition advTm="2938">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900671" y="554736"/>
            <a:ext cx="36830" cy="85725"/>
          </a:xfrm>
          <a:custGeom>
            <a:avLst/>
            <a:gdLst/>
            <a:ahLst/>
            <a:cxnLst/>
            <a:rect l="l" t="t" r="r" b="b"/>
            <a:pathLst>
              <a:path w="36829" h="85725">
                <a:moveTo>
                  <a:pt x="0" y="85344"/>
                </a:moveTo>
                <a:lnTo>
                  <a:pt x="36575" y="85344"/>
                </a:lnTo>
                <a:lnTo>
                  <a:pt x="36575" y="0"/>
                </a:lnTo>
                <a:lnTo>
                  <a:pt x="0" y="0"/>
                </a:lnTo>
                <a:lnTo>
                  <a:pt x="0" y="85344"/>
                </a:lnTo>
                <a:close/>
              </a:path>
            </a:pathLst>
          </a:custGeom>
          <a:solidFill>
            <a:srgbClr val="F1F1F1"/>
          </a:solidFill>
        </p:spPr>
        <p:txBody>
          <a:bodyPr wrap="square" lIns="0" tIns="0" rIns="0" bIns="0" rtlCol="0"/>
          <a:lstStyle/>
          <a:p>
            <a:endParaRPr>
              <a:cs typeface="+mn-ea"/>
              <a:sym typeface="+mn-lt"/>
            </a:endParaRPr>
          </a:p>
        </p:txBody>
      </p:sp>
      <p:sp>
        <p:nvSpPr>
          <p:cNvPr id="4" name="object 4"/>
          <p:cNvSpPr/>
          <p:nvPr/>
        </p:nvSpPr>
        <p:spPr>
          <a:xfrm>
            <a:off x="6828281" y="554736"/>
            <a:ext cx="0" cy="155575"/>
          </a:xfrm>
          <a:custGeom>
            <a:avLst/>
            <a:gdLst/>
            <a:ahLst/>
            <a:cxnLst/>
            <a:rect l="l" t="t" r="r" b="b"/>
            <a:pathLst>
              <a:path h="155575">
                <a:moveTo>
                  <a:pt x="0" y="0"/>
                </a:moveTo>
                <a:lnTo>
                  <a:pt x="0" y="155448"/>
                </a:lnTo>
              </a:path>
            </a:pathLst>
          </a:custGeom>
          <a:ln w="41148">
            <a:solidFill>
              <a:srgbClr val="F1F1F1"/>
            </a:solidFill>
          </a:ln>
        </p:spPr>
        <p:txBody>
          <a:bodyPr wrap="square" lIns="0" tIns="0" rIns="0" bIns="0" rtlCol="0"/>
          <a:lstStyle/>
          <a:p>
            <a:endParaRPr>
              <a:cs typeface="+mn-ea"/>
              <a:sym typeface="+mn-lt"/>
            </a:endParaRPr>
          </a:p>
        </p:txBody>
      </p:sp>
      <p:sp>
        <p:nvSpPr>
          <p:cNvPr id="5" name="object 5"/>
          <p:cNvSpPr/>
          <p:nvPr/>
        </p:nvSpPr>
        <p:spPr>
          <a:xfrm>
            <a:off x="6807707" y="758951"/>
            <a:ext cx="41275" cy="79375"/>
          </a:xfrm>
          <a:custGeom>
            <a:avLst/>
            <a:gdLst/>
            <a:ahLst/>
            <a:cxnLst/>
            <a:rect l="l" t="t" r="r" b="b"/>
            <a:pathLst>
              <a:path w="41275" h="79375">
                <a:moveTo>
                  <a:pt x="0" y="79248"/>
                </a:moveTo>
                <a:lnTo>
                  <a:pt x="41148" y="79248"/>
                </a:lnTo>
                <a:lnTo>
                  <a:pt x="41148" y="0"/>
                </a:lnTo>
                <a:lnTo>
                  <a:pt x="0" y="0"/>
                </a:lnTo>
                <a:lnTo>
                  <a:pt x="0" y="79248"/>
                </a:lnTo>
                <a:close/>
              </a:path>
            </a:pathLst>
          </a:custGeom>
          <a:solidFill>
            <a:srgbClr val="F1F1F1"/>
          </a:solidFill>
        </p:spPr>
        <p:txBody>
          <a:bodyPr wrap="square" lIns="0" tIns="0" rIns="0" bIns="0" rtlCol="0"/>
          <a:lstStyle/>
          <a:p>
            <a:endParaRPr>
              <a:cs typeface="+mn-ea"/>
              <a:sym typeface="+mn-lt"/>
            </a:endParaRPr>
          </a:p>
        </p:txBody>
      </p:sp>
      <p:sp>
        <p:nvSpPr>
          <p:cNvPr id="6" name="object 6"/>
          <p:cNvSpPr/>
          <p:nvPr/>
        </p:nvSpPr>
        <p:spPr>
          <a:xfrm>
            <a:off x="6717792" y="554736"/>
            <a:ext cx="38100" cy="26034"/>
          </a:xfrm>
          <a:custGeom>
            <a:avLst/>
            <a:gdLst/>
            <a:ahLst/>
            <a:cxnLst/>
            <a:rect l="l" t="t" r="r" b="b"/>
            <a:pathLst>
              <a:path w="38100" h="26034">
                <a:moveTo>
                  <a:pt x="0" y="25908"/>
                </a:moveTo>
                <a:lnTo>
                  <a:pt x="38100" y="25908"/>
                </a:lnTo>
                <a:lnTo>
                  <a:pt x="38100" y="0"/>
                </a:lnTo>
                <a:lnTo>
                  <a:pt x="0" y="0"/>
                </a:lnTo>
                <a:lnTo>
                  <a:pt x="0" y="25908"/>
                </a:lnTo>
                <a:close/>
              </a:path>
            </a:pathLst>
          </a:custGeom>
          <a:solidFill>
            <a:srgbClr val="F1F1F1"/>
          </a:solidFill>
        </p:spPr>
        <p:txBody>
          <a:bodyPr wrap="square" lIns="0" tIns="0" rIns="0" bIns="0" rtlCol="0"/>
          <a:lstStyle/>
          <a:p>
            <a:endParaRPr>
              <a:cs typeface="+mn-ea"/>
              <a:sym typeface="+mn-lt"/>
            </a:endParaRPr>
          </a:p>
        </p:txBody>
      </p:sp>
      <p:sp>
        <p:nvSpPr>
          <p:cNvPr id="7" name="object 7"/>
          <p:cNvSpPr/>
          <p:nvPr/>
        </p:nvSpPr>
        <p:spPr>
          <a:xfrm>
            <a:off x="6736842" y="624840"/>
            <a:ext cx="0" cy="213360"/>
          </a:xfrm>
          <a:custGeom>
            <a:avLst/>
            <a:gdLst/>
            <a:ahLst/>
            <a:cxnLst/>
            <a:rect l="l" t="t" r="r" b="b"/>
            <a:pathLst>
              <a:path h="213359">
                <a:moveTo>
                  <a:pt x="0" y="0"/>
                </a:moveTo>
                <a:lnTo>
                  <a:pt x="0" y="213360"/>
                </a:lnTo>
              </a:path>
            </a:pathLst>
          </a:custGeom>
          <a:ln w="38100">
            <a:solidFill>
              <a:srgbClr val="F1F1F1"/>
            </a:solidFill>
          </a:ln>
        </p:spPr>
        <p:txBody>
          <a:bodyPr wrap="square" lIns="0" tIns="0" rIns="0" bIns="0" rtlCol="0"/>
          <a:lstStyle/>
          <a:p>
            <a:endParaRPr>
              <a:cs typeface="+mn-ea"/>
              <a:sym typeface="+mn-lt"/>
            </a:endParaRPr>
          </a:p>
        </p:txBody>
      </p:sp>
      <p:sp>
        <p:nvSpPr>
          <p:cNvPr id="8" name="object 8"/>
          <p:cNvSpPr/>
          <p:nvPr/>
        </p:nvSpPr>
        <p:spPr>
          <a:xfrm>
            <a:off x="6702552" y="586740"/>
            <a:ext cx="67310" cy="30480"/>
          </a:xfrm>
          <a:custGeom>
            <a:avLst/>
            <a:gdLst/>
            <a:ahLst/>
            <a:cxnLst/>
            <a:rect l="l" t="t" r="r" b="b"/>
            <a:pathLst>
              <a:path w="67309" h="30479">
                <a:moveTo>
                  <a:pt x="0" y="0"/>
                </a:moveTo>
                <a:lnTo>
                  <a:pt x="0" y="30480"/>
                </a:lnTo>
                <a:lnTo>
                  <a:pt x="67055" y="30480"/>
                </a:lnTo>
                <a:lnTo>
                  <a:pt x="67055" y="0"/>
                </a:lnTo>
                <a:lnTo>
                  <a:pt x="0" y="0"/>
                </a:lnTo>
                <a:close/>
              </a:path>
            </a:pathLst>
          </a:custGeom>
          <a:solidFill>
            <a:srgbClr val="F1F1F1"/>
          </a:solidFill>
        </p:spPr>
        <p:txBody>
          <a:bodyPr wrap="square" lIns="0" tIns="0" rIns="0" bIns="0" rtlCol="0"/>
          <a:lstStyle/>
          <a:p>
            <a:endParaRPr>
              <a:cs typeface="+mn-ea"/>
              <a:sym typeface="+mn-lt"/>
            </a:endParaRPr>
          </a:p>
        </p:txBody>
      </p:sp>
      <p:sp>
        <p:nvSpPr>
          <p:cNvPr id="9" name="object 9"/>
          <p:cNvSpPr/>
          <p:nvPr/>
        </p:nvSpPr>
        <p:spPr>
          <a:xfrm>
            <a:off x="6792468" y="717804"/>
            <a:ext cx="70485" cy="30480"/>
          </a:xfrm>
          <a:custGeom>
            <a:avLst/>
            <a:gdLst/>
            <a:ahLst/>
            <a:cxnLst/>
            <a:rect l="l" t="t" r="r" b="b"/>
            <a:pathLst>
              <a:path w="70484" h="30479">
                <a:moveTo>
                  <a:pt x="0" y="0"/>
                </a:moveTo>
                <a:lnTo>
                  <a:pt x="0" y="30480"/>
                </a:lnTo>
                <a:lnTo>
                  <a:pt x="70103" y="30480"/>
                </a:lnTo>
                <a:lnTo>
                  <a:pt x="70103" y="0"/>
                </a:lnTo>
                <a:lnTo>
                  <a:pt x="0" y="0"/>
                </a:lnTo>
                <a:close/>
              </a:path>
            </a:pathLst>
          </a:custGeom>
          <a:solidFill>
            <a:srgbClr val="F1F1F1"/>
          </a:solidFill>
        </p:spPr>
        <p:txBody>
          <a:bodyPr wrap="square" lIns="0" tIns="0" rIns="0" bIns="0" rtlCol="0"/>
          <a:lstStyle/>
          <a:p>
            <a:endParaRPr>
              <a:cs typeface="+mn-ea"/>
              <a:sym typeface="+mn-lt"/>
            </a:endParaRPr>
          </a:p>
        </p:txBody>
      </p:sp>
      <p:sp>
        <p:nvSpPr>
          <p:cNvPr id="10" name="object 10"/>
          <p:cNvSpPr/>
          <p:nvPr/>
        </p:nvSpPr>
        <p:spPr>
          <a:xfrm>
            <a:off x="6885431" y="647700"/>
            <a:ext cx="71755" cy="30480"/>
          </a:xfrm>
          <a:custGeom>
            <a:avLst/>
            <a:gdLst/>
            <a:ahLst/>
            <a:cxnLst/>
            <a:rect l="l" t="t" r="r" b="b"/>
            <a:pathLst>
              <a:path w="71754" h="30479">
                <a:moveTo>
                  <a:pt x="71627" y="0"/>
                </a:moveTo>
                <a:lnTo>
                  <a:pt x="0" y="0"/>
                </a:lnTo>
                <a:lnTo>
                  <a:pt x="0" y="30479"/>
                </a:lnTo>
                <a:lnTo>
                  <a:pt x="71627" y="30479"/>
                </a:lnTo>
                <a:lnTo>
                  <a:pt x="71627" y="0"/>
                </a:lnTo>
                <a:close/>
              </a:path>
            </a:pathLst>
          </a:custGeom>
          <a:solidFill>
            <a:srgbClr val="F1F1F1"/>
          </a:solidFill>
        </p:spPr>
        <p:txBody>
          <a:bodyPr wrap="square" lIns="0" tIns="0" rIns="0" bIns="0" rtlCol="0"/>
          <a:lstStyle/>
          <a:p>
            <a:endParaRPr>
              <a:cs typeface="+mn-ea"/>
              <a:sym typeface="+mn-lt"/>
            </a:endParaRPr>
          </a:p>
        </p:txBody>
      </p:sp>
      <p:sp>
        <p:nvSpPr>
          <p:cNvPr id="11" name="object 11"/>
          <p:cNvSpPr/>
          <p:nvPr/>
        </p:nvSpPr>
        <p:spPr>
          <a:xfrm>
            <a:off x="7473695" y="549909"/>
            <a:ext cx="310896" cy="223774"/>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cs typeface="+mn-ea"/>
              <a:sym typeface="+mn-lt"/>
            </a:endParaRPr>
          </a:p>
        </p:txBody>
      </p:sp>
      <p:sp>
        <p:nvSpPr>
          <p:cNvPr id="17" name="object 17"/>
          <p:cNvSpPr/>
          <p:nvPr/>
        </p:nvSpPr>
        <p:spPr>
          <a:xfrm>
            <a:off x="5105400" y="0"/>
            <a:ext cx="683895" cy="4203700"/>
          </a:xfrm>
          <a:custGeom>
            <a:avLst/>
            <a:gdLst/>
            <a:ahLst/>
            <a:cxnLst/>
            <a:rect l="l" t="t" r="r" b="b"/>
            <a:pathLst>
              <a:path w="683895" h="4203700">
                <a:moveTo>
                  <a:pt x="683864" y="0"/>
                </a:moveTo>
                <a:lnTo>
                  <a:pt x="0" y="0"/>
                </a:lnTo>
                <a:lnTo>
                  <a:pt x="0" y="4203192"/>
                </a:lnTo>
                <a:lnTo>
                  <a:pt x="683864" y="0"/>
                </a:lnTo>
                <a:close/>
              </a:path>
            </a:pathLst>
          </a:custGeom>
          <a:solidFill>
            <a:srgbClr val="FFFFFF"/>
          </a:solidFill>
        </p:spPr>
        <p:txBody>
          <a:bodyPr wrap="square" lIns="0" tIns="0" rIns="0" bIns="0" rtlCol="0"/>
          <a:lstStyle/>
          <a:p>
            <a:endParaRPr>
              <a:cs typeface="+mn-ea"/>
              <a:sym typeface="+mn-lt"/>
            </a:endParaRPr>
          </a:p>
        </p:txBody>
      </p:sp>
      <p:pic>
        <p:nvPicPr>
          <p:cNvPr id="40" name="图片 39">
            <a:extLst>
              <a:ext uri="{FF2B5EF4-FFF2-40B4-BE49-F238E27FC236}">
                <a16:creationId xmlns:a16="http://schemas.microsoft.com/office/drawing/2014/main" id="{F5B39C86-8058-481A-8D5D-BDFCB0F1B58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514" y="640461"/>
            <a:ext cx="5838963" cy="3671770"/>
          </a:xfrm>
          <a:prstGeom prst="rect">
            <a:avLst/>
          </a:prstGeom>
        </p:spPr>
      </p:pic>
      <p:graphicFrame>
        <p:nvGraphicFramePr>
          <p:cNvPr id="44" name="图表 43">
            <a:extLst>
              <a:ext uri="{FF2B5EF4-FFF2-40B4-BE49-F238E27FC236}">
                <a16:creationId xmlns:a16="http://schemas.microsoft.com/office/drawing/2014/main" id="{DE886DAF-4D0E-4B88-BE71-A47FD1A19050}"/>
              </a:ext>
            </a:extLst>
          </p:cNvPr>
          <p:cNvGraphicFramePr/>
          <p:nvPr>
            <p:extLst>
              <p:ext uri="{D42A27DB-BD31-4B8C-83A1-F6EECF244321}">
                <p14:modId xmlns:p14="http://schemas.microsoft.com/office/powerpoint/2010/main" val="727312"/>
              </p:ext>
            </p:extLst>
          </p:nvPr>
        </p:nvGraphicFramePr>
        <p:xfrm>
          <a:off x="33960" y="4463690"/>
          <a:ext cx="6417517" cy="2282551"/>
        </p:xfrm>
        <a:graphic>
          <a:graphicData uri="http://schemas.openxmlformats.org/drawingml/2006/chart">
            <c:chart xmlns:c="http://schemas.openxmlformats.org/drawingml/2006/chart" xmlns:r="http://schemas.openxmlformats.org/officeDocument/2006/relationships" r:id="rId5"/>
          </a:graphicData>
        </a:graphic>
      </p:graphicFrame>
      <p:sp>
        <p:nvSpPr>
          <p:cNvPr id="47" name="标题 4">
            <a:extLst>
              <a:ext uri="{FF2B5EF4-FFF2-40B4-BE49-F238E27FC236}">
                <a16:creationId xmlns:a16="http://schemas.microsoft.com/office/drawing/2014/main" id="{DE1B633E-85DF-4C03-A57C-E4B0D2A09CFA}"/>
              </a:ext>
            </a:extLst>
          </p:cNvPr>
          <p:cNvSpPr>
            <a:spLocks noGrp="1"/>
          </p:cNvSpPr>
          <p:nvPr>
            <p:ph type="title"/>
          </p:nvPr>
        </p:nvSpPr>
        <p:spPr>
          <a:xfrm>
            <a:off x="1259632" y="219877"/>
            <a:ext cx="7123831" cy="492594"/>
          </a:xfrm>
        </p:spPr>
        <p:txBody>
          <a:bodyPr anchor="b">
            <a:noAutofit/>
          </a:bodyPr>
          <a:lstStyle/>
          <a:p>
            <a:r>
              <a:rPr lang="en-US" altLang="zh-CN" sz="3600" spc="5" dirty="0">
                <a:latin typeface="+mn-lt"/>
                <a:ea typeface="+mn-ea"/>
                <a:cs typeface="+mn-ea"/>
                <a:sym typeface="+mn-lt"/>
              </a:rPr>
              <a:t>Coal production in China</a:t>
            </a:r>
            <a:endParaRPr lang="zh-CN" altLang="en-US" sz="3600" b="0" cap="none" dirty="0">
              <a:solidFill>
                <a:schemeClr val="tx1"/>
              </a:solidFill>
              <a:latin typeface="+mn-lt"/>
              <a:ea typeface="+mn-ea"/>
              <a:cs typeface="+mn-ea"/>
              <a:sym typeface="+mn-lt"/>
            </a:endParaRPr>
          </a:p>
        </p:txBody>
      </p:sp>
      <p:sp>
        <p:nvSpPr>
          <p:cNvPr id="2" name="矩形 1">
            <a:extLst>
              <a:ext uri="{FF2B5EF4-FFF2-40B4-BE49-F238E27FC236}">
                <a16:creationId xmlns:a16="http://schemas.microsoft.com/office/drawing/2014/main" id="{8FD27BAB-4B82-46FA-A6DD-F8AE000DC4B3}"/>
              </a:ext>
            </a:extLst>
          </p:cNvPr>
          <p:cNvSpPr/>
          <p:nvPr/>
        </p:nvSpPr>
        <p:spPr>
          <a:xfrm>
            <a:off x="324853" y="6376909"/>
            <a:ext cx="5835729" cy="369332"/>
          </a:xfrm>
          <a:prstGeom prst="rect">
            <a:avLst/>
          </a:prstGeom>
        </p:spPr>
        <p:txBody>
          <a:bodyPr wrap="square">
            <a:spAutoFit/>
          </a:bodyPr>
          <a:lstStyle/>
          <a:p>
            <a:pPr>
              <a:defRPr/>
            </a:pPr>
            <a:r>
              <a:rPr lang="en-US" altLang="zh-CN" dirty="0">
                <a:cs typeface="+mn-ea"/>
                <a:sym typeface="+mn-lt"/>
              </a:rPr>
              <a:t>Coal yield and growth rate from 2003 to 2016 in China</a:t>
            </a:r>
            <a:endParaRPr lang="zh-CN" altLang="en-US" dirty="0">
              <a:cs typeface="+mn-ea"/>
              <a:sym typeface="+mn-lt"/>
            </a:endParaRPr>
          </a:p>
        </p:txBody>
      </p:sp>
      <p:sp>
        <p:nvSpPr>
          <p:cNvPr id="48" name="TextBox 8">
            <a:extLst>
              <a:ext uri="{FF2B5EF4-FFF2-40B4-BE49-F238E27FC236}">
                <a16:creationId xmlns:a16="http://schemas.microsoft.com/office/drawing/2014/main" id="{0D50FAF9-4ACD-4E95-827A-6408CC0289FB}"/>
              </a:ext>
            </a:extLst>
          </p:cNvPr>
          <p:cNvSpPr txBox="1">
            <a:spLocks noChangeArrowheads="1"/>
          </p:cNvSpPr>
          <p:nvPr/>
        </p:nvSpPr>
        <p:spPr bwMode="auto">
          <a:xfrm>
            <a:off x="6147179" y="1548517"/>
            <a:ext cx="2857500" cy="1323439"/>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2000" dirty="0">
                <a:latin typeface="+mn-lt"/>
                <a:ea typeface="+mn-ea"/>
                <a:cs typeface="+mn-ea"/>
                <a:sym typeface="+mn-lt"/>
              </a:rPr>
              <a:t>China’s coal production was 3.45 billion tons in 2017, 45.6% of global coal production</a:t>
            </a:r>
            <a:endParaRPr lang="zh-CN" altLang="en-US" sz="2000" dirty="0">
              <a:latin typeface="+mn-lt"/>
              <a:ea typeface="+mn-ea"/>
              <a:cs typeface="+mn-ea"/>
              <a:sym typeface="+mn-lt"/>
            </a:endParaRPr>
          </a:p>
        </p:txBody>
      </p:sp>
      <p:sp>
        <p:nvSpPr>
          <p:cNvPr id="49" name="TextBox 9">
            <a:extLst>
              <a:ext uri="{FF2B5EF4-FFF2-40B4-BE49-F238E27FC236}">
                <a16:creationId xmlns:a16="http://schemas.microsoft.com/office/drawing/2014/main" id="{2984962C-CC29-4952-8626-3355759F29CF}"/>
              </a:ext>
            </a:extLst>
          </p:cNvPr>
          <p:cNvSpPr txBox="1">
            <a:spLocks noChangeArrowheads="1"/>
          </p:cNvSpPr>
          <p:nvPr/>
        </p:nvSpPr>
        <p:spPr bwMode="auto">
          <a:xfrm>
            <a:off x="6200393" y="4745693"/>
            <a:ext cx="2857500" cy="1938992"/>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2000" dirty="0">
                <a:latin typeface="+mn-lt"/>
                <a:ea typeface="+mn-ea"/>
                <a:cs typeface="+mn-ea"/>
                <a:sym typeface="+mn-lt"/>
              </a:rPr>
              <a:t>85%-90% comes from underground mining, coal mining induced land subsidence increased 45,000 hectares/Year</a:t>
            </a:r>
            <a:endParaRPr lang="zh-CN" altLang="en-US" sz="2000" dirty="0">
              <a:latin typeface="+mn-lt"/>
              <a:ea typeface="+mn-ea"/>
              <a:cs typeface="+mn-ea"/>
              <a:sym typeface="+mn-lt"/>
            </a:endParaRPr>
          </a:p>
        </p:txBody>
      </p:sp>
      <p:sp>
        <p:nvSpPr>
          <p:cNvPr id="18" name="椭圆 17">
            <a:extLst>
              <a:ext uri="{FF2B5EF4-FFF2-40B4-BE49-F238E27FC236}">
                <a16:creationId xmlns:a16="http://schemas.microsoft.com/office/drawing/2014/main" id="{21682FEE-CD7D-4718-9F79-4E6D8E31CFD8}"/>
              </a:ext>
            </a:extLst>
          </p:cNvPr>
          <p:cNvSpPr/>
          <p:nvPr/>
        </p:nvSpPr>
        <p:spPr>
          <a:xfrm>
            <a:off x="3390529" y="1733442"/>
            <a:ext cx="1296144" cy="1368152"/>
          </a:xfrm>
          <a:prstGeom prst="ellipse">
            <a:avLst/>
          </a:prstGeom>
          <a:solidFill>
            <a:schemeClr val="accent1">
              <a:alpha val="30000"/>
            </a:schemeClr>
          </a:solidFill>
          <a:ln w="38100">
            <a:solidFill>
              <a:srgbClr val="FFFF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cs typeface="+mn-ea"/>
              <a:sym typeface="+mn-lt"/>
            </a:endParaRPr>
          </a:p>
        </p:txBody>
      </p:sp>
    </p:spTree>
    <p:custDataLst>
      <p:tags r:id="rId1"/>
    </p:custDataLst>
    <p:extLst>
      <p:ext uri="{BB962C8B-B14F-4D97-AF65-F5344CB8AC3E}">
        <p14:creationId xmlns:p14="http://schemas.microsoft.com/office/powerpoint/2010/main" val="1841825251"/>
      </p:ext>
    </p:extLst>
  </p:cSld>
  <p:clrMapOvr>
    <a:masterClrMapping/>
  </p:clrMapOvr>
  <p:transition advTm="105498">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1FA5CF4-68A0-435A-92D6-A4F6B8D62E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63888" y="764704"/>
            <a:ext cx="5261874" cy="3379129"/>
          </a:xfrm>
          <a:prstGeom prst="rect">
            <a:avLst/>
          </a:prstGeom>
        </p:spPr>
      </p:pic>
      <p:pic>
        <p:nvPicPr>
          <p:cNvPr id="7" name="图片 6">
            <a:extLst>
              <a:ext uri="{FF2B5EF4-FFF2-40B4-BE49-F238E27FC236}">
                <a16:creationId xmlns:a16="http://schemas.microsoft.com/office/drawing/2014/main" id="{DBEB5A08-541F-4081-B2E6-F6BC37BCD8C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512" y="1203947"/>
            <a:ext cx="3791479" cy="5020376"/>
          </a:xfrm>
          <a:prstGeom prst="rect">
            <a:avLst/>
          </a:prstGeom>
        </p:spPr>
      </p:pic>
      <p:pic>
        <p:nvPicPr>
          <p:cNvPr id="1026" name="图片 295" descr="分类技术路线框图">
            <a:extLst>
              <a:ext uri="{FF2B5EF4-FFF2-40B4-BE49-F238E27FC236}">
                <a16:creationId xmlns:a16="http://schemas.microsoft.com/office/drawing/2014/main" id="{50CA7BC1-3B33-408E-AA55-390317A5222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1960" y="4005064"/>
            <a:ext cx="4260872" cy="25757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矩形 5">
            <a:extLst>
              <a:ext uri="{FF2B5EF4-FFF2-40B4-BE49-F238E27FC236}">
                <a16:creationId xmlns:a16="http://schemas.microsoft.com/office/drawing/2014/main" id="{4AD0B28B-D186-4135-B850-568A2F7CA61C}"/>
              </a:ext>
            </a:extLst>
          </p:cNvPr>
          <p:cNvSpPr/>
          <p:nvPr/>
        </p:nvSpPr>
        <p:spPr>
          <a:xfrm>
            <a:off x="2555776" y="110457"/>
            <a:ext cx="4382354" cy="523220"/>
          </a:xfrm>
          <a:prstGeom prst="rect">
            <a:avLst/>
          </a:prstGeom>
        </p:spPr>
        <p:txBody>
          <a:bodyPr wrap="none">
            <a:spAutoFit/>
          </a:bodyPr>
          <a:lstStyle/>
          <a:p>
            <a:r>
              <a:rPr lang="en-US" altLang="zh-CN" sz="2800" b="1" dirty="0">
                <a:effectLst>
                  <a:outerShdw blurRad="38100" dist="38100" dir="2700000" algn="tl">
                    <a:srgbClr val="000000">
                      <a:alpha val="43137"/>
                    </a:srgbClr>
                  </a:outerShdw>
                </a:effectLst>
                <a:cs typeface="+mn-ea"/>
                <a:sym typeface="+mn-lt"/>
              </a:rPr>
              <a:t>Vegetation classification</a:t>
            </a:r>
            <a:endParaRPr lang="zh-CN" altLang="en-US" sz="2800"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2743271633"/>
      </p:ext>
    </p:extLst>
  </p:cSld>
  <p:clrMapOvr>
    <a:masterClrMapping/>
  </p:clrMapOvr>
  <p:transition>
    <p:cove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5000A0B-7AED-4728-853D-2DC05C3C862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6563" t="11130" r="7748"/>
          <a:stretch/>
        </p:blipFill>
        <p:spPr>
          <a:xfrm>
            <a:off x="4211960" y="116632"/>
            <a:ext cx="4494784" cy="4661692"/>
          </a:xfrm>
          <a:prstGeom prst="rect">
            <a:avLst/>
          </a:prstGeom>
        </p:spPr>
      </p:pic>
      <p:sp>
        <p:nvSpPr>
          <p:cNvPr id="4" name="文本框 3">
            <a:extLst>
              <a:ext uri="{FF2B5EF4-FFF2-40B4-BE49-F238E27FC236}">
                <a16:creationId xmlns:a16="http://schemas.microsoft.com/office/drawing/2014/main" id="{0DECB8AC-C2C9-4C9A-AAA3-07B2C83AF6D6}"/>
              </a:ext>
            </a:extLst>
          </p:cNvPr>
          <p:cNvSpPr txBox="1"/>
          <p:nvPr/>
        </p:nvSpPr>
        <p:spPr>
          <a:xfrm>
            <a:off x="514073" y="260648"/>
            <a:ext cx="3064328" cy="369332"/>
          </a:xfrm>
          <a:prstGeom prst="rect">
            <a:avLst/>
          </a:prstGeom>
          <a:noFill/>
        </p:spPr>
        <p:txBody>
          <a:bodyPr wrap="square" rtlCol="0">
            <a:spAutoFit/>
          </a:bodyPr>
          <a:lstStyle/>
          <a:p>
            <a:r>
              <a:rPr lang="en-US" altLang="zh-CN" b="1" dirty="0">
                <a:effectLst>
                  <a:outerShdw blurRad="38100" dist="38100" dir="2700000" algn="tl">
                    <a:srgbClr val="000000">
                      <a:alpha val="43137"/>
                    </a:srgbClr>
                  </a:outerShdw>
                </a:effectLst>
                <a:cs typeface="+mn-ea"/>
                <a:sym typeface="+mn-lt"/>
              </a:rPr>
              <a:t>Vegetation classification</a:t>
            </a:r>
            <a:endParaRPr lang="zh-CN" altLang="en-US" b="1" dirty="0">
              <a:effectLst>
                <a:outerShdw blurRad="38100" dist="38100" dir="2700000" algn="tl">
                  <a:srgbClr val="000000">
                    <a:alpha val="43137"/>
                  </a:srgbClr>
                </a:outerShdw>
              </a:effectLst>
              <a:cs typeface="+mn-ea"/>
              <a:sym typeface="+mn-lt"/>
            </a:endParaRPr>
          </a:p>
        </p:txBody>
      </p:sp>
      <p:pic>
        <p:nvPicPr>
          <p:cNvPr id="6" name="图片 5">
            <a:extLst>
              <a:ext uri="{FF2B5EF4-FFF2-40B4-BE49-F238E27FC236}">
                <a16:creationId xmlns:a16="http://schemas.microsoft.com/office/drawing/2014/main" id="{B379B4F8-4D70-41BF-85E2-BBB0260368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871" y="886361"/>
            <a:ext cx="3412313" cy="2676431"/>
          </a:xfrm>
          <a:prstGeom prst="rect">
            <a:avLst/>
          </a:prstGeom>
        </p:spPr>
      </p:pic>
      <p:sp>
        <p:nvSpPr>
          <p:cNvPr id="2" name="矩形 1">
            <a:extLst>
              <a:ext uri="{FF2B5EF4-FFF2-40B4-BE49-F238E27FC236}">
                <a16:creationId xmlns:a16="http://schemas.microsoft.com/office/drawing/2014/main" id="{9E9E5637-F53E-4EB9-ADE6-0A193B79D6A7}"/>
              </a:ext>
            </a:extLst>
          </p:cNvPr>
          <p:cNvSpPr/>
          <p:nvPr/>
        </p:nvSpPr>
        <p:spPr>
          <a:xfrm>
            <a:off x="89756" y="4941690"/>
            <a:ext cx="8964487"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altLang="zh-CN" kern="100" dirty="0">
                <a:solidFill>
                  <a:srgbClr val="000000"/>
                </a:solidFill>
                <a:cs typeface="+mn-ea"/>
                <a:sym typeface="+mn-lt"/>
              </a:rPr>
              <a:t>Based on the optimized </a:t>
            </a:r>
            <a:r>
              <a:rPr lang="en-US" altLang="zh-CN" kern="100" dirty="0">
                <a:solidFill>
                  <a:srgbClr val="FF0000"/>
                </a:solidFill>
                <a:cs typeface="+mn-ea"/>
                <a:sym typeface="+mn-lt"/>
              </a:rPr>
              <a:t>object-oriented scale segmentation parameters</a:t>
            </a:r>
            <a:r>
              <a:rPr lang="en-US" altLang="zh-CN" kern="100" dirty="0">
                <a:solidFill>
                  <a:srgbClr val="000000"/>
                </a:solidFill>
                <a:cs typeface="+mn-ea"/>
                <a:sym typeface="+mn-lt"/>
              </a:rPr>
              <a:t>, the object-oriented classification model was constructed after the classification rules were determined. The wetland vegetation was classified and the vegetation distribution map was generated.</a:t>
            </a:r>
          </a:p>
          <a:p>
            <a:r>
              <a:rPr lang="en-US" altLang="zh-CN" kern="100" dirty="0">
                <a:solidFill>
                  <a:srgbClr val="000000"/>
                </a:solidFill>
                <a:cs typeface="+mn-ea"/>
                <a:sym typeface="+mn-lt"/>
              </a:rPr>
              <a:t>322 sampling points are used to verify the accuracy. The results show that the overall accuracy of the object-oriented classification method is 83%. </a:t>
            </a:r>
            <a:endParaRPr lang="zh-CN" altLang="en-US" dirty="0">
              <a:cs typeface="+mn-ea"/>
              <a:sym typeface="+mn-lt"/>
            </a:endParaRPr>
          </a:p>
        </p:txBody>
      </p:sp>
    </p:spTree>
    <p:extLst>
      <p:ext uri="{BB962C8B-B14F-4D97-AF65-F5344CB8AC3E}">
        <p14:creationId xmlns:p14="http://schemas.microsoft.com/office/powerpoint/2010/main" val="1095856953"/>
      </p:ext>
    </p:extLst>
  </p:cSld>
  <p:clrMapOvr>
    <a:masterClrMapping/>
  </p:clrMapOvr>
  <p:transition>
    <p:cove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a:extLst>
              <a:ext uri="{FF2B5EF4-FFF2-40B4-BE49-F238E27FC236}">
                <a16:creationId xmlns:a16="http://schemas.microsoft.com/office/drawing/2014/main" id="{55F45480-B752-4F2D-9A8F-4F588570CF03}"/>
              </a:ext>
            </a:extLst>
          </p:cNvPr>
          <p:cNvGraphicFramePr>
            <a:graphicFrameLocks noGrp="1"/>
          </p:cNvGraphicFramePr>
          <p:nvPr>
            <p:extLst>
              <p:ext uri="{D42A27DB-BD31-4B8C-83A1-F6EECF244321}">
                <p14:modId xmlns:p14="http://schemas.microsoft.com/office/powerpoint/2010/main" val="1528540133"/>
              </p:ext>
            </p:extLst>
          </p:nvPr>
        </p:nvGraphicFramePr>
        <p:xfrm>
          <a:off x="287524" y="980728"/>
          <a:ext cx="8568952" cy="5400595"/>
        </p:xfrm>
        <a:graphic>
          <a:graphicData uri="http://schemas.openxmlformats.org/drawingml/2006/table">
            <a:tbl>
              <a:tblPr>
                <a:tableStyleId>{5C22544A-7EE6-4342-B048-85BDC9FD1C3A}</a:tableStyleId>
              </a:tblPr>
              <a:tblGrid>
                <a:gridCol w="1445345">
                  <a:extLst>
                    <a:ext uri="{9D8B030D-6E8A-4147-A177-3AD203B41FA5}">
                      <a16:colId xmlns:a16="http://schemas.microsoft.com/office/drawing/2014/main" val="171823249"/>
                    </a:ext>
                  </a:extLst>
                </a:gridCol>
                <a:gridCol w="5281401">
                  <a:extLst>
                    <a:ext uri="{9D8B030D-6E8A-4147-A177-3AD203B41FA5}">
                      <a16:colId xmlns:a16="http://schemas.microsoft.com/office/drawing/2014/main" val="379913483"/>
                    </a:ext>
                  </a:extLst>
                </a:gridCol>
                <a:gridCol w="1842206">
                  <a:extLst>
                    <a:ext uri="{9D8B030D-6E8A-4147-A177-3AD203B41FA5}">
                      <a16:colId xmlns:a16="http://schemas.microsoft.com/office/drawing/2014/main" val="1947259041"/>
                    </a:ext>
                  </a:extLst>
                </a:gridCol>
              </a:tblGrid>
              <a:tr h="528289">
                <a:tc>
                  <a:txBody>
                    <a:bodyPr/>
                    <a:lstStyle/>
                    <a:p>
                      <a:pPr algn="ctr">
                        <a:spcAft>
                          <a:spcPts val="0"/>
                        </a:spcAft>
                      </a:pPr>
                      <a:r>
                        <a:rPr lang="en-US" sz="1400" kern="100" dirty="0">
                          <a:effectLst/>
                        </a:rPr>
                        <a:t>Vegetation index</a:t>
                      </a:r>
                      <a:endParaRPr lang="zh-CN" sz="1400" kern="100" dirty="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dirty="0">
                          <a:effectLst/>
                        </a:rPr>
                        <a:t>Formula</a:t>
                      </a:r>
                      <a:endParaRPr lang="zh-CN" sz="1400" kern="100" dirty="0">
                        <a:effectLst/>
                        <a:latin typeface="Times New Roman" panose="02020603050405020304" pitchFamily="18" charset="0"/>
                        <a:ea typeface="宋体" panose="02010600030101010101" pitchFamily="2" charset="-122"/>
                      </a:endParaRPr>
                    </a:p>
                  </a:txBody>
                  <a:tcPr marL="48073" marR="48073" marT="0" marB="0" anchor="ctr"/>
                </a:tc>
                <a:tc>
                  <a:txBody>
                    <a:bodyPr/>
                    <a:lstStyle/>
                    <a:p>
                      <a:pPr algn="ctr">
                        <a:spcAft>
                          <a:spcPts val="0"/>
                        </a:spcAft>
                      </a:pPr>
                      <a:r>
                        <a:rPr lang="en-US" sz="1400" kern="100" dirty="0">
                          <a:effectLst/>
                        </a:rPr>
                        <a:t>Reference</a:t>
                      </a:r>
                      <a:endParaRPr lang="zh-CN" sz="1400" kern="100" dirty="0">
                        <a:effectLst/>
                        <a:latin typeface="Times New Roman" panose="02020603050405020304" pitchFamily="18" charset="0"/>
                        <a:ea typeface="宋体" panose="02010600030101010101" pitchFamily="2" charset="-122"/>
                      </a:endParaRPr>
                    </a:p>
                  </a:txBody>
                  <a:tcPr marL="48073" marR="48073" marT="0" marB="0" anchor="ctr"/>
                </a:tc>
                <a:extLst>
                  <a:ext uri="{0D108BD9-81ED-4DB2-BD59-A6C34878D82A}">
                    <a16:rowId xmlns:a16="http://schemas.microsoft.com/office/drawing/2014/main" val="800229860"/>
                  </a:ext>
                </a:extLst>
              </a:tr>
              <a:tr h="264145">
                <a:tc>
                  <a:txBody>
                    <a:bodyPr/>
                    <a:lstStyle/>
                    <a:p>
                      <a:pPr algn="ctr">
                        <a:spcAft>
                          <a:spcPts val="0"/>
                        </a:spcAft>
                      </a:pPr>
                      <a:r>
                        <a:rPr lang="en-US" sz="1400" kern="100" dirty="0">
                          <a:effectLst/>
                        </a:rPr>
                        <a:t>SR</a:t>
                      </a:r>
                      <a:endParaRPr lang="zh-CN" sz="1400" kern="100" dirty="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ρNIR/ρR</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PearsonRL</a:t>
                      </a:r>
                      <a:r>
                        <a:rPr lang="zh-CN" sz="1400" kern="100">
                          <a:effectLst/>
                        </a:rPr>
                        <a:t>等</a:t>
                      </a:r>
                      <a:r>
                        <a:rPr lang="en-US" sz="1400" kern="100">
                          <a:effectLst/>
                        </a:rPr>
                        <a:t>.1972</a:t>
                      </a:r>
                      <a:endParaRPr lang="zh-CN" sz="1400" kern="100">
                        <a:effectLst/>
                        <a:latin typeface="Times New Roman" panose="02020603050405020304" pitchFamily="18" charset="0"/>
                        <a:ea typeface="宋体" panose="02010600030101010101" pitchFamily="2" charset="-122"/>
                      </a:endParaRPr>
                    </a:p>
                  </a:txBody>
                  <a:tcPr marL="48073" marR="48073" marT="0" marB="0"/>
                </a:tc>
                <a:extLst>
                  <a:ext uri="{0D108BD9-81ED-4DB2-BD59-A6C34878D82A}">
                    <a16:rowId xmlns:a16="http://schemas.microsoft.com/office/drawing/2014/main" val="4253605063"/>
                  </a:ext>
                </a:extLst>
              </a:tr>
              <a:tr h="264145">
                <a:tc>
                  <a:txBody>
                    <a:bodyPr/>
                    <a:lstStyle/>
                    <a:p>
                      <a:pPr algn="ctr">
                        <a:spcAft>
                          <a:spcPts val="0"/>
                        </a:spcAft>
                      </a:pPr>
                      <a:r>
                        <a:rPr lang="en-US" sz="1400" kern="100" dirty="0">
                          <a:effectLst/>
                        </a:rPr>
                        <a:t>EVI2</a:t>
                      </a:r>
                      <a:endParaRPr lang="zh-CN" sz="1400" kern="100" dirty="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(ρNIR-ρR)/(1+ρNIR+2.4*ρR)</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Jiang</a:t>
                      </a:r>
                      <a:r>
                        <a:rPr lang="zh-CN" sz="1400" kern="100">
                          <a:effectLst/>
                        </a:rPr>
                        <a:t>等</a:t>
                      </a:r>
                      <a:r>
                        <a:rPr lang="en-US" sz="1400" kern="100">
                          <a:effectLst/>
                        </a:rPr>
                        <a:t>.2008</a:t>
                      </a:r>
                      <a:endParaRPr lang="zh-CN" sz="1400" kern="100">
                        <a:effectLst/>
                        <a:latin typeface="Times New Roman" panose="02020603050405020304" pitchFamily="18" charset="0"/>
                        <a:ea typeface="宋体" panose="02010600030101010101" pitchFamily="2" charset="-122"/>
                      </a:endParaRPr>
                    </a:p>
                  </a:txBody>
                  <a:tcPr marL="48073" marR="48073" marT="0" marB="0"/>
                </a:tc>
                <a:extLst>
                  <a:ext uri="{0D108BD9-81ED-4DB2-BD59-A6C34878D82A}">
                    <a16:rowId xmlns:a16="http://schemas.microsoft.com/office/drawing/2014/main" val="4098840473"/>
                  </a:ext>
                </a:extLst>
              </a:tr>
              <a:tr h="264145">
                <a:tc>
                  <a:txBody>
                    <a:bodyPr/>
                    <a:lstStyle/>
                    <a:p>
                      <a:pPr algn="ctr">
                        <a:spcAft>
                          <a:spcPts val="0"/>
                        </a:spcAft>
                      </a:pPr>
                      <a:r>
                        <a:rPr lang="en-US" sz="1400" kern="100">
                          <a:effectLst/>
                        </a:rPr>
                        <a:t>NDVI</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(ρNIR-ρR)/(ρNIR+ρR)</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RouseJW</a:t>
                      </a:r>
                      <a:r>
                        <a:rPr lang="zh-CN" sz="1400" kern="100">
                          <a:effectLst/>
                        </a:rPr>
                        <a:t>等</a:t>
                      </a:r>
                      <a:r>
                        <a:rPr lang="en-US" sz="1400" kern="100">
                          <a:effectLst/>
                        </a:rPr>
                        <a:t>.1974</a:t>
                      </a:r>
                      <a:endParaRPr lang="zh-CN" sz="1400" kern="100">
                        <a:effectLst/>
                        <a:latin typeface="Times New Roman" panose="02020603050405020304" pitchFamily="18" charset="0"/>
                        <a:ea typeface="宋体" panose="02010600030101010101" pitchFamily="2" charset="-122"/>
                      </a:endParaRPr>
                    </a:p>
                  </a:txBody>
                  <a:tcPr marL="48073" marR="48073" marT="0" marB="0"/>
                </a:tc>
                <a:extLst>
                  <a:ext uri="{0D108BD9-81ED-4DB2-BD59-A6C34878D82A}">
                    <a16:rowId xmlns:a16="http://schemas.microsoft.com/office/drawing/2014/main" val="291360550"/>
                  </a:ext>
                </a:extLst>
              </a:tr>
              <a:tr h="264145">
                <a:tc>
                  <a:txBody>
                    <a:bodyPr/>
                    <a:lstStyle/>
                    <a:p>
                      <a:pPr algn="ctr">
                        <a:spcAft>
                          <a:spcPts val="0"/>
                        </a:spcAft>
                      </a:pPr>
                      <a:r>
                        <a:rPr lang="en-US" sz="1400" kern="100">
                          <a:effectLst/>
                        </a:rPr>
                        <a:t>WDRVI</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(aρNIR-ρR)/(aρNIR+ρR)(0.1≤a≤0.2)</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GitelsonAA</a:t>
                      </a:r>
                      <a:r>
                        <a:rPr lang="zh-CN" sz="1400" kern="100">
                          <a:effectLst/>
                        </a:rPr>
                        <a:t>等</a:t>
                      </a:r>
                      <a:r>
                        <a:rPr lang="en-US" sz="1400" kern="100">
                          <a:effectLst/>
                        </a:rPr>
                        <a:t>.2004</a:t>
                      </a:r>
                      <a:endParaRPr lang="zh-CN" sz="1400" kern="100">
                        <a:effectLst/>
                        <a:latin typeface="Times New Roman" panose="02020603050405020304" pitchFamily="18" charset="0"/>
                        <a:ea typeface="宋体" panose="02010600030101010101" pitchFamily="2" charset="-122"/>
                      </a:endParaRPr>
                    </a:p>
                  </a:txBody>
                  <a:tcPr marL="48073" marR="48073" marT="0" marB="0"/>
                </a:tc>
                <a:extLst>
                  <a:ext uri="{0D108BD9-81ED-4DB2-BD59-A6C34878D82A}">
                    <a16:rowId xmlns:a16="http://schemas.microsoft.com/office/drawing/2014/main" val="90408219"/>
                  </a:ext>
                </a:extLst>
              </a:tr>
              <a:tr h="264145">
                <a:tc>
                  <a:txBody>
                    <a:bodyPr/>
                    <a:lstStyle/>
                    <a:p>
                      <a:pPr algn="ctr">
                        <a:spcAft>
                          <a:spcPts val="0"/>
                        </a:spcAft>
                      </a:pPr>
                      <a:r>
                        <a:rPr lang="en-US" sz="1400" kern="100">
                          <a:effectLst/>
                        </a:rPr>
                        <a:t>MSR</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(ρNIR/ρR-1)/(ρNIR/ρR+1)½</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Chen</a:t>
                      </a:r>
                      <a:r>
                        <a:rPr lang="zh-CN" sz="1400" kern="100">
                          <a:effectLst/>
                        </a:rPr>
                        <a:t>等</a:t>
                      </a:r>
                      <a:r>
                        <a:rPr lang="en-US" sz="1400" kern="100">
                          <a:effectLst/>
                        </a:rPr>
                        <a:t>.1996</a:t>
                      </a:r>
                      <a:endParaRPr lang="zh-CN" sz="1400" kern="100">
                        <a:effectLst/>
                        <a:latin typeface="Times New Roman" panose="02020603050405020304" pitchFamily="18" charset="0"/>
                        <a:ea typeface="宋体" panose="02010600030101010101" pitchFamily="2" charset="-122"/>
                      </a:endParaRPr>
                    </a:p>
                  </a:txBody>
                  <a:tcPr marL="48073" marR="48073" marT="0" marB="0"/>
                </a:tc>
                <a:extLst>
                  <a:ext uri="{0D108BD9-81ED-4DB2-BD59-A6C34878D82A}">
                    <a16:rowId xmlns:a16="http://schemas.microsoft.com/office/drawing/2014/main" val="589030494"/>
                  </a:ext>
                </a:extLst>
              </a:tr>
              <a:tr h="264145">
                <a:tc>
                  <a:txBody>
                    <a:bodyPr/>
                    <a:lstStyle/>
                    <a:p>
                      <a:pPr algn="ctr">
                        <a:spcAft>
                          <a:spcPts val="0"/>
                        </a:spcAft>
                      </a:pPr>
                      <a:r>
                        <a:rPr lang="en-US" sz="1400" kern="100">
                          <a:effectLst/>
                        </a:rPr>
                        <a:t>TVI</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0.5×[120×(ρNIR-ρG)]-200×(ρR-ρG)</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BrogeNH</a:t>
                      </a:r>
                      <a:r>
                        <a:rPr lang="zh-CN" sz="1400" kern="100">
                          <a:effectLst/>
                        </a:rPr>
                        <a:t>等</a:t>
                      </a:r>
                      <a:r>
                        <a:rPr lang="en-US" sz="1400" kern="100">
                          <a:effectLst/>
                        </a:rPr>
                        <a:t>.2001</a:t>
                      </a:r>
                      <a:endParaRPr lang="zh-CN" sz="1400" kern="100">
                        <a:effectLst/>
                        <a:latin typeface="Times New Roman" panose="02020603050405020304" pitchFamily="18" charset="0"/>
                        <a:ea typeface="宋体" panose="02010600030101010101" pitchFamily="2" charset="-122"/>
                      </a:endParaRPr>
                    </a:p>
                  </a:txBody>
                  <a:tcPr marL="48073" marR="48073" marT="0" marB="0"/>
                </a:tc>
                <a:extLst>
                  <a:ext uri="{0D108BD9-81ED-4DB2-BD59-A6C34878D82A}">
                    <a16:rowId xmlns:a16="http://schemas.microsoft.com/office/drawing/2014/main" val="2395457662"/>
                  </a:ext>
                </a:extLst>
              </a:tr>
              <a:tr h="264145">
                <a:tc>
                  <a:txBody>
                    <a:bodyPr/>
                    <a:lstStyle/>
                    <a:p>
                      <a:pPr algn="ctr">
                        <a:spcAft>
                          <a:spcPts val="0"/>
                        </a:spcAft>
                      </a:pPr>
                      <a:r>
                        <a:rPr lang="en-US" sz="1400" kern="100">
                          <a:effectLst/>
                        </a:rPr>
                        <a:t>MVI</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[(ρNIR-ρR)/(ρNIR+ρR)+0.5]½</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McDanielKC</a:t>
                      </a:r>
                      <a:r>
                        <a:rPr lang="zh-CN" sz="1400" kern="100">
                          <a:effectLst/>
                        </a:rPr>
                        <a:t>等</a:t>
                      </a:r>
                      <a:r>
                        <a:rPr lang="en-US" sz="1400" kern="100">
                          <a:effectLst/>
                        </a:rPr>
                        <a:t>.1982</a:t>
                      </a:r>
                      <a:endParaRPr lang="zh-CN" sz="1400" kern="100">
                        <a:effectLst/>
                        <a:latin typeface="Times New Roman" panose="02020603050405020304" pitchFamily="18" charset="0"/>
                        <a:ea typeface="宋体" panose="02010600030101010101" pitchFamily="2" charset="-122"/>
                      </a:endParaRPr>
                    </a:p>
                  </a:txBody>
                  <a:tcPr marL="48073" marR="48073" marT="0" marB="0"/>
                </a:tc>
                <a:extLst>
                  <a:ext uri="{0D108BD9-81ED-4DB2-BD59-A6C34878D82A}">
                    <a16:rowId xmlns:a16="http://schemas.microsoft.com/office/drawing/2014/main" val="873856712"/>
                  </a:ext>
                </a:extLst>
              </a:tr>
              <a:tr h="264145">
                <a:tc>
                  <a:txBody>
                    <a:bodyPr/>
                    <a:lstStyle/>
                    <a:p>
                      <a:pPr algn="ctr">
                        <a:spcAft>
                          <a:spcPts val="0"/>
                        </a:spcAft>
                      </a:pPr>
                      <a:r>
                        <a:rPr lang="en-US" sz="1400" kern="100">
                          <a:effectLst/>
                        </a:rPr>
                        <a:t>MSAVI</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{2NIR+1-[(2ρNIR+1)²-8(ρNIR+ρR)]½}/2</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QiJ</a:t>
                      </a:r>
                      <a:r>
                        <a:rPr lang="zh-CN" sz="1400" kern="100">
                          <a:effectLst/>
                        </a:rPr>
                        <a:t>等</a:t>
                      </a:r>
                      <a:r>
                        <a:rPr lang="en-US" sz="1400" kern="100">
                          <a:effectLst/>
                        </a:rPr>
                        <a:t>.1994</a:t>
                      </a:r>
                      <a:endParaRPr lang="zh-CN" sz="1400" kern="100">
                        <a:effectLst/>
                        <a:latin typeface="Times New Roman" panose="02020603050405020304" pitchFamily="18" charset="0"/>
                        <a:ea typeface="宋体" panose="02010600030101010101" pitchFamily="2" charset="-122"/>
                      </a:endParaRPr>
                    </a:p>
                  </a:txBody>
                  <a:tcPr marL="48073" marR="48073" marT="0" marB="0"/>
                </a:tc>
                <a:extLst>
                  <a:ext uri="{0D108BD9-81ED-4DB2-BD59-A6C34878D82A}">
                    <a16:rowId xmlns:a16="http://schemas.microsoft.com/office/drawing/2014/main" val="3013804579"/>
                  </a:ext>
                </a:extLst>
              </a:tr>
              <a:tr h="264145">
                <a:tc>
                  <a:txBody>
                    <a:bodyPr/>
                    <a:lstStyle/>
                    <a:p>
                      <a:pPr algn="ctr">
                        <a:spcAft>
                          <a:spcPts val="0"/>
                        </a:spcAft>
                      </a:pPr>
                      <a:r>
                        <a:rPr lang="en-US" sz="1400" kern="100">
                          <a:effectLst/>
                        </a:rPr>
                        <a:t>CIredge</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dirty="0">
                          <a:effectLst/>
                        </a:rPr>
                        <a:t>(</a:t>
                      </a:r>
                      <a:r>
                        <a:rPr lang="en-US" sz="1400" kern="100" dirty="0" err="1">
                          <a:effectLst/>
                        </a:rPr>
                        <a:t>ρNIR</a:t>
                      </a:r>
                      <a:r>
                        <a:rPr lang="en-US" sz="1400" kern="100" dirty="0">
                          <a:effectLst/>
                        </a:rPr>
                        <a:t>/</a:t>
                      </a:r>
                      <a:r>
                        <a:rPr lang="en-US" sz="1400" kern="100" dirty="0" err="1">
                          <a:effectLst/>
                        </a:rPr>
                        <a:t>ρRed</a:t>
                      </a:r>
                      <a:r>
                        <a:rPr lang="en-US" sz="1400" kern="100" dirty="0">
                          <a:effectLst/>
                        </a:rPr>
                        <a:t>-edge)-1</a:t>
                      </a:r>
                      <a:endParaRPr lang="zh-CN" sz="1400" kern="100" dirty="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GitelsonAA</a:t>
                      </a:r>
                      <a:r>
                        <a:rPr lang="zh-CN" sz="1400" kern="100">
                          <a:effectLst/>
                        </a:rPr>
                        <a:t>等</a:t>
                      </a:r>
                      <a:r>
                        <a:rPr lang="en-US" sz="1400" kern="100">
                          <a:effectLst/>
                        </a:rPr>
                        <a:t>.2005</a:t>
                      </a:r>
                      <a:endParaRPr lang="zh-CN" sz="1400" kern="100">
                        <a:effectLst/>
                        <a:latin typeface="Times New Roman" panose="02020603050405020304" pitchFamily="18" charset="0"/>
                        <a:ea typeface="宋体" panose="02010600030101010101" pitchFamily="2" charset="-122"/>
                      </a:endParaRPr>
                    </a:p>
                  </a:txBody>
                  <a:tcPr marL="48073" marR="48073" marT="0" marB="0"/>
                </a:tc>
                <a:extLst>
                  <a:ext uri="{0D108BD9-81ED-4DB2-BD59-A6C34878D82A}">
                    <a16:rowId xmlns:a16="http://schemas.microsoft.com/office/drawing/2014/main" val="2470985063"/>
                  </a:ext>
                </a:extLst>
              </a:tr>
              <a:tr h="264145">
                <a:tc>
                  <a:txBody>
                    <a:bodyPr/>
                    <a:lstStyle/>
                    <a:p>
                      <a:pPr algn="ctr">
                        <a:spcAft>
                          <a:spcPts val="0"/>
                        </a:spcAft>
                      </a:pPr>
                      <a:r>
                        <a:rPr lang="en-US" sz="1400" kern="100">
                          <a:effectLst/>
                        </a:rPr>
                        <a:t>CIgreen</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(ρNIR/ρG)-1</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GitelsonAA</a:t>
                      </a:r>
                      <a:r>
                        <a:rPr lang="zh-CN" sz="1400" kern="100">
                          <a:effectLst/>
                        </a:rPr>
                        <a:t>等</a:t>
                      </a:r>
                      <a:r>
                        <a:rPr lang="en-US" sz="1400" kern="100">
                          <a:effectLst/>
                        </a:rPr>
                        <a:t>.2005</a:t>
                      </a:r>
                      <a:endParaRPr lang="zh-CN" sz="1400" kern="100">
                        <a:effectLst/>
                        <a:latin typeface="Times New Roman" panose="02020603050405020304" pitchFamily="18" charset="0"/>
                        <a:ea typeface="宋体" panose="02010600030101010101" pitchFamily="2" charset="-122"/>
                      </a:endParaRPr>
                    </a:p>
                  </a:txBody>
                  <a:tcPr marL="48073" marR="48073" marT="0" marB="0"/>
                </a:tc>
                <a:extLst>
                  <a:ext uri="{0D108BD9-81ED-4DB2-BD59-A6C34878D82A}">
                    <a16:rowId xmlns:a16="http://schemas.microsoft.com/office/drawing/2014/main" val="2039445580"/>
                  </a:ext>
                </a:extLst>
              </a:tr>
              <a:tr h="264145">
                <a:tc>
                  <a:txBody>
                    <a:bodyPr/>
                    <a:lstStyle/>
                    <a:p>
                      <a:pPr algn="ctr">
                        <a:spcAft>
                          <a:spcPts val="0"/>
                        </a:spcAft>
                      </a:pPr>
                      <a:r>
                        <a:rPr lang="en-US" sz="1400" kern="100">
                          <a:effectLst/>
                        </a:rPr>
                        <a:t>GNDVI</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(ρNIR-ρG)/(ρNIR+ρG)</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GitelsonAA</a:t>
                      </a:r>
                      <a:r>
                        <a:rPr lang="zh-CN" sz="1400" kern="100">
                          <a:effectLst/>
                        </a:rPr>
                        <a:t>等</a:t>
                      </a:r>
                      <a:r>
                        <a:rPr lang="en-US" sz="1400" kern="100">
                          <a:effectLst/>
                        </a:rPr>
                        <a:t>.1996</a:t>
                      </a:r>
                      <a:endParaRPr lang="zh-CN" sz="1400" kern="100">
                        <a:effectLst/>
                        <a:latin typeface="Times New Roman" panose="02020603050405020304" pitchFamily="18" charset="0"/>
                        <a:ea typeface="宋体" panose="02010600030101010101" pitchFamily="2" charset="-122"/>
                      </a:endParaRPr>
                    </a:p>
                  </a:txBody>
                  <a:tcPr marL="48073" marR="48073" marT="0" marB="0"/>
                </a:tc>
                <a:extLst>
                  <a:ext uri="{0D108BD9-81ED-4DB2-BD59-A6C34878D82A}">
                    <a16:rowId xmlns:a16="http://schemas.microsoft.com/office/drawing/2014/main" val="4195497915"/>
                  </a:ext>
                </a:extLst>
              </a:tr>
              <a:tr h="264145">
                <a:tc>
                  <a:txBody>
                    <a:bodyPr/>
                    <a:lstStyle/>
                    <a:p>
                      <a:pPr algn="ctr">
                        <a:spcAft>
                          <a:spcPts val="0"/>
                        </a:spcAft>
                      </a:pPr>
                      <a:r>
                        <a:rPr lang="en-US" sz="1400" kern="100">
                          <a:effectLst/>
                        </a:rPr>
                        <a:t>MTCI</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(ρNIR-ρRed-edge)/(ρRed-dedge-ρR)</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Dash</a:t>
                      </a:r>
                      <a:r>
                        <a:rPr lang="zh-CN" sz="1400" kern="100">
                          <a:effectLst/>
                        </a:rPr>
                        <a:t>等</a:t>
                      </a:r>
                      <a:r>
                        <a:rPr lang="en-US" sz="1400" kern="100">
                          <a:effectLst/>
                        </a:rPr>
                        <a:t>.2004</a:t>
                      </a:r>
                      <a:endParaRPr lang="zh-CN" sz="1400" kern="100">
                        <a:effectLst/>
                        <a:latin typeface="Times New Roman" panose="02020603050405020304" pitchFamily="18" charset="0"/>
                        <a:ea typeface="宋体" panose="02010600030101010101" pitchFamily="2" charset="-122"/>
                      </a:endParaRPr>
                    </a:p>
                  </a:txBody>
                  <a:tcPr marL="48073" marR="48073" marT="0" marB="0"/>
                </a:tc>
                <a:extLst>
                  <a:ext uri="{0D108BD9-81ED-4DB2-BD59-A6C34878D82A}">
                    <a16:rowId xmlns:a16="http://schemas.microsoft.com/office/drawing/2014/main" val="2508863267"/>
                  </a:ext>
                </a:extLst>
              </a:tr>
              <a:tr h="264145">
                <a:tc>
                  <a:txBody>
                    <a:bodyPr/>
                    <a:lstStyle/>
                    <a:p>
                      <a:pPr algn="ctr">
                        <a:spcAft>
                          <a:spcPts val="0"/>
                        </a:spcAft>
                      </a:pPr>
                      <a:r>
                        <a:rPr lang="en-US" sz="1400" kern="100">
                          <a:effectLst/>
                        </a:rPr>
                        <a:t>MSRredge</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(ρNIR/ρRed-edge-1)/(ρNIR/ρRed-edge+1)</a:t>
                      </a:r>
                      <a:r>
                        <a:rPr lang="zh-CN" sz="1400" kern="100">
                          <a:effectLst/>
                        </a:rPr>
                        <a:t>½</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Wu</a:t>
                      </a:r>
                      <a:r>
                        <a:rPr lang="zh-CN" sz="1400" kern="100">
                          <a:effectLst/>
                        </a:rPr>
                        <a:t>等</a:t>
                      </a:r>
                      <a:r>
                        <a:rPr lang="en-US" sz="1400" kern="100">
                          <a:effectLst/>
                        </a:rPr>
                        <a:t>.2008</a:t>
                      </a:r>
                      <a:endParaRPr lang="zh-CN" sz="1400" kern="100">
                        <a:effectLst/>
                        <a:latin typeface="Times New Roman" panose="02020603050405020304" pitchFamily="18" charset="0"/>
                        <a:ea typeface="宋体" panose="02010600030101010101" pitchFamily="2" charset="-122"/>
                      </a:endParaRPr>
                    </a:p>
                  </a:txBody>
                  <a:tcPr marL="48073" marR="48073" marT="0" marB="0"/>
                </a:tc>
                <a:extLst>
                  <a:ext uri="{0D108BD9-81ED-4DB2-BD59-A6C34878D82A}">
                    <a16:rowId xmlns:a16="http://schemas.microsoft.com/office/drawing/2014/main" val="2687912347"/>
                  </a:ext>
                </a:extLst>
              </a:tr>
              <a:tr h="264145">
                <a:tc>
                  <a:txBody>
                    <a:bodyPr/>
                    <a:lstStyle/>
                    <a:p>
                      <a:pPr algn="ctr">
                        <a:spcAft>
                          <a:spcPts val="0"/>
                        </a:spcAft>
                      </a:pPr>
                      <a:r>
                        <a:rPr lang="en-US" sz="1400" kern="100">
                          <a:effectLst/>
                        </a:rPr>
                        <a:t>SRredge</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ρNIR/ρRed-edge</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Sims</a:t>
                      </a:r>
                      <a:r>
                        <a:rPr lang="zh-CN" sz="1400" kern="100">
                          <a:effectLst/>
                        </a:rPr>
                        <a:t>等</a:t>
                      </a:r>
                      <a:r>
                        <a:rPr lang="en-US" sz="1400" kern="100">
                          <a:effectLst/>
                        </a:rPr>
                        <a:t>.2002</a:t>
                      </a:r>
                      <a:endParaRPr lang="zh-CN" sz="1400" kern="100">
                        <a:effectLst/>
                        <a:latin typeface="Times New Roman" panose="02020603050405020304" pitchFamily="18" charset="0"/>
                        <a:ea typeface="宋体" panose="02010600030101010101" pitchFamily="2" charset="-122"/>
                      </a:endParaRPr>
                    </a:p>
                  </a:txBody>
                  <a:tcPr marL="48073" marR="48073" marT="0" marB="0"/>
                </a:tc>
                <a:extLst>
                  <a:ext uri="{0D108BD9-81ED-4DB2-BD59-A6C34878D82A}">
                    <a16:rowId xmlns:a16="http://schemas.microsoft.com/office/drawing/2014/main" val="4155807272"/>
                  </a:ext>
                </a:extLst>
              </a:tr>
              <a:tr h="430657">
                <a:tc>
                  <a:txBody>
                    <a:bodyPr/>
                    <a:lstStyle/>
                    <a:p>
                      <a:pPr algn="ctr">
                        <a:spcAft>
                          <a:spcPts val="0"/>
                        </a:spcAft>
                      </a:pPr>
                      <a:r>
                        <a:rPr lang="en-US" sz="1400" kern="100">
                          <a:effectLst/>
                        </a:rPr>
                        <a:t>MTVI2</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1.5*[1.2*(ρNIR-ρG)-2.5*(ρR-ρG)]/sqrt((2ρR+1)²-(6NIR-5ρR½)-0.5)</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Haboudane</a:t>
                      </a:r>
                      <a:r>
                        <a:rPr lang="zh-CN" sz="1400" kern="100">
                          <a:effectLst/>
                        </a:rPr>
                        <a:t>等</a:t>
                      </a:r>
                      <a:r>
                        <a:rPr lang="en-US" sz="1400" kern="100">
                          <a:effectLst/>
                        </a:rPr>
                        <a:t>.2004</a:t>
                      </a:r>
                      <a:endParaRPr lang="zh-CN" sz="1400" kern="100">
                        <a:effectLst/>
                        <a:latin typeface="Times New Roman" panose="02020603050405020304" pitchFamily="18" charset="0"/>
                        <a:ea typeface="宋体" panose="02010600030101010101" pitchFamily="2" charset="-122"/>
                      </a:endParaRPr>
                    </a:p>
                  </a:txBody>
                  <a:tcPr marL="48073" marR="48073" marT="0" marB="0"/>
                </a:tc>
                <a:extLst>
                  <a:ext uri="{0D108BD9-81ED-4DB2-BD59-A6C34878D82A}">
                    <a16:rowId xmlns:a16="http://schemas.microsoft.com/office/drawing/2014/main" val="1577649304"/>
                  </a:ext>
                </a:extLst>
              </a:tr>
              <a:tr h="215329">
                <a:tc>
                  <a:txBody>
                    <a:bodyPr/>
                    <a:lstStyle/>
                    <a:p>
                      <a:pPr algn="ctr">
                        <a:spcAft>
                          <a:spcPts val="0"/>
                        </a:spcAft>
                      </a:pPr>
                      <a:r>
                        <a:rPr lang="en-US" sz="1400" kern="100">
                          <a:effectLst/>
                        </a:rPr>
                        <a:t>NLI</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(ρNIR²-ρR)/(ρNIR²+ρR)</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Gong.2003</a:t>
                      </a:r>
                      <a:endParaRPr lang="zh-CN" sz="1400" kern="100">
                        <a:effectLst/>
                        <a:latin typeface="Times New Roman" panose="02020603050405020304" pitchFamily="18" charset="0"/>
                        <a:ea typeface="宋体" panose="02010600030101010101" pitchFamily="2" charset="-122"/>
                      </a:endParaRPr>
                    </a:p>
                  </a:txBody>
                  <a:tcPr marL="48073" marR="48073" marT="0" marB="0"/>
                </a:tc>
                <a:extLst>
                  <a:ext uri="{0D108BD9-81ED-4DB2-BD59-A6C34878D82A}">
                    <a16:rowId xmlns:a16="http://schemas.microsoft.com/office/drawing/2014/main" val="2830208158"/>
                  </a:ext>
                </a:extLst>
              </a:tr>
              <a:tr h="264145">
                <a:tc>
                  <a:txBody>
                    <a:bodyPr/>
                    <a:lstStyle/>
                    <a:p>
                      <a:pPr algn="ctr">
                        <a:spcAft>
                          <a:spcPts val="0"/>
                        </a:spcAft>
                      </a:pPr>
                      <a:r>
                        <a:rPr lang="en-US" sz="1400" kern="100">
                          <a:effectLst/>
                        </a:rPr>
                        <a:t>NDGI</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(ρG-ρR)/(ρG+ρR)</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GeorgeE.2008</a:t>
                      </a:r>
                      <a:endParaRPr lang="zh-CN" sz="1400" kern="100">
                        <a:effectLst/>
                        <a:latin typeface="Times New Roman" panose="02020603050405020304" pitchFamily="18" charset="0"/>
                        <a:ea typeface="宋体" panose="02010600030101010101" pitchFamily="2" charset="-122"/>
                      </a:endParaRPr>
                    </a:p>
                  </a:txBody>
                  <a:tcPr marL="48073" marR="48073" marT="0" marB="0"/>
                </a:tc>
                <a:extLst>
                  <a:ext uri="{0D108BD9-81ED-4DB2-BD59-A6C34878D82A}">
                    <a16:rowId xmlns:a16="http://schemas.microsoft.com/office/drawing/2014/main" val="118492564"/>
                  </a:ext>
                </a:extLst>
              </a:tr>
              <a:tr h="264145">
                <a:tc>
                  <a:txBody>
                    <a:bodyPr/>
                    <a:lstStyle/>
                    <a:p>
                      <a:pPr algn="ctr">
                        <a:spcAft>
                          <a:spcPts val="0"/>
                        </a:spcAft>
                      </a:pPr>
                      <a:r>
                        <a:rPr lang="en-US" sz="1400" kern="100">
                          <a:effectLst/>
                        </a:rPr>
                        <a:t>NDVIred-edge</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a:effectLst/>
                        </a:rPr>
                        <a:t>(ρNIR-ρRededge)/(ρNIR+ρRed-edge)</a:t>
                      </a:r>
                      <a:endParaRPr lang="zh-CN" sz="1400" kern="100">
                        <a:effectLst/>
                        <a:latin typeface="Times New Roman" panose="02020603050405020304" pitchFamily="18" charset="0"/>
                        <a:ea typeface="宋体" panose="02010600030101010101" pitchFamily="2" charset="-122"/>
                      </a:endParaRPr>
                    </a:p>
                  </a:txBody>
                  <a:tcPr marL="48073" marR="48073" marT="0" marB="0"/>
                </a:tc>
                <a:tc>
                  <a:txBody>
                    <a:bodyPr/>
                    <a:lstStyle/>
                    <a:p>
                      <a:pPr algn="ctr">
                        <a:spcAft>
                          <a:spcPts val="0"/>
                        </a:spcAft>
                      </a:pPr>
                      <a:r>
                        <a:rPr lang="en-US" sz="1400" kern="100" dirty="0" err="1">
                          <a:effectLst/>
                        </a:rPr>
                        <a:t>GitelsonAA</a:t>
                      </a:r>
                      <a:r>
                        <a:rPr lang="zh-CN" sz="1400" kern="100" dirty="0">
                          <a:effectLst/>
                        </a:rPr>
                        <a:t>等</a:t>
                      </a:r>
                      <a:r>
                        <a:rPr lang="en-US" sz="1400" kern="100" dirty="0">
                          <a:effectLst/>
                        </a:rPr>
                        <a:t>.1997</a:t>
                      </a:r>
                      <a:endParaRPr lang="zh-CN" sz="1400" kern="100" dirty="0">
                        <a:effectLst/>
                        <a:latin typeface="Times New Roman" panose="02020603050405020304" pitchFamily="18" charset="0"/>
                        <a:ea typeface="宋体" panose="02010600030101010101" pitchFamily="2" charset="-122"/>
                      </a:endParaRPr>
                    </a:p>
                  </a:txBody>
                  <a:tcPr marL="48073" marR="48073" marT="0" marB="0"/>
                </a:tc>
                <a:extLst>
                  <a:ext uri="{0D108BD9-81ED-4DB2-BD59-A6C34878D82A}">
                    <a16:rowId xmlns:a16="http://schemas.microsoft.com/office/drawing/2014/main" val="2859964657"/>
                  </a:ext>
                </a:extLst>
              </a:tr>
            </a:tbl>
          </a:graphicData>
        </a:graphic>
      </p:graphicFrame>
      <p:cxnSp>
        <p:nvCxnSpPr>
          <p:cNvPr id="6" name="直接连接符 5">
            <a:extLst>
              <a:ext uri="{FF2B5EF4-FFF2-40B4-BE49-F238E27FC236}">
                <a16:creationId xmlns:a16="http://schemas.microsoft.com/office/drawing/2014/main" id="{EB12DD1A-B509-472B-BA83-2314F5B47CAE}"/>
              </a:ext>
            </a:extLst>
          </p:cNvPr>
          <p:cNvCxnSpPr/>
          <p:nvPr/>
        </p:nvCxnSpPr>
        <p:spPr>
          <a:xfrm>
            <a:off x="251520" y="644616"/>
            <a:ext cx="8429684" cy="1588"/>
          </a:xfrm>
          <a:prstGeom prst="line">
            <a:avLst/>
          </a:prstGeom>
          <a:ln>
            <a:solidFill>
              <a:srgbClr val="FF0000"/>
            </a:solidFill>
          </a:ln>
          <a:effectLst>
            <a:outerShdw blurRad="63500" sx="102000" sy="1020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7" name="TextBox 1">
            <a:extLst>
              <a:ext uri="{FF2B5EF4-FFF2-40B4-BE49-F238E27FC236}">
                <a16:creationId xmlns:a16="http://schemas.microsoft.com/office/drawing/2014/main" id="{F2D0C15F-E09C-4121-B42E-4B65CDC1332F}"/>
              </a:ext>
            </a:extLst>
          </p:cNvPr>
          <p:cNvSpPr txBox="1"/>
          <p:nvPr/>
        </p:nvSpPr>
        <p:spPr>
          <a:xfrm>
            <a:off x="2411760" y="148423"/>
            <a:ext cx="3931777" cy="369332"/>
          </a:xfrm>
          <a:prstGeom prst="rect">
            <a:avLst/>
          </a:prstGeom>
          <a:solidFill>
            <a:schemeClr val="bg1">
              <a:lumMod val="85000"/>
            </a:schemeClr>
          </a:solidFill>
          <a:ln>
            <a:solidFill>
              <a:schemeClr val="bg1">
                <a:lumMod val="75000"/>
              </a:schemeClr>
            </a:solidFill>
          </a:ln>
        </p:spPr>
        <p:txBody>
          <a:bodyPr wrap="square" rtlCol="0">
            <a:spAutoFit/>
          </a:bodyPr>
          <a:lstStyle/>
          <a:p>
            <a:r>
              <a:rPr lang="en-US" altLang="zh-CN" b="1" dirty="0">
                <a:effectLst>
                  <a:outerShdw blurRad="38100" dist="38100" dir="2700000" algn="tl">
                    <a:srgbClr val="000000">
                      <a:alpha val="43137"/>
                    </a:srgbClr>
                  </a:outerShdw>
                </a:effectLst>
                <a:cs typeface="+mn-ea"/>
                <a:sym typeface="+mn-lt"/>
              </a:rPr>
              <a:t>Above ground biomass estimation</a:t>
            </a:r>
            <a:endParaRPr lang="zh-CN" altLang="en-US"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3962384224"/>
      </p:ext>
    </p:extLst>
  </p:cSld>
  <p:clrMapOvr>
    <a:masterClrMapping/>
  </p:clrMapOvr>
  <p:transition>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51520" y="644616"/>
            <a:ext cx="8429684" cy="1588"/>
          </a:xfrm>
          <a:prstGeom prst="line">
            <a:avLst/>
          </a:prstGeom>
          <a:ln>
            <a:solidFill>
              <a:srgbClr val="FF0000"/>
            </a:solidFill>
          </a:ln>
          <a:effectLst>
            <a:outerShdw blurRad="63500" sx="102000" sy="1020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7170"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cs typeface="+mn-ea"/>
              <a:sym typeface="+mn-lt"/>
            </a:endParaRPr>
          </a:p>
        </p:txBody>
      </p:sp>
      <p:grpSp>
        <p:nvGrpSpPr>
          <p:cNvPr id="7" name="组合 6"/>
          <p:cNvGrpSpPr/>
          <p:nvPr/>
        </p:nvGrpSpPr>
        <p:grpSpPr>
          <a:xfrm>
            <a:off x="667897" y="802681"/>
            <a:ext cx="7808203" cy="5800054"/>
            <a:chOff x="363960" y="825727"/>
            <a:chExt cx="7808203" cy="5800054"/>
          </a:xfrm>
        </p:grpSpPr>
        <p:sp>
          <p:nvSpPr>
            <p:cNvPr id="12" name="object 9"/>
            <p:cNvSpPr/>
            <p:nvPr/>
          </p:nvSpPr>
          <p:spPr>
            <a:xfrm>
              <a:off x="363960" y="922973"/>
              <a:ext cx="3779520" cy="5702808"/>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cs typeface="+mn-ea"/>
                <a:sym typeface="+mn-lt"/>
              </a:endParaRPr>
            </a:p>
          </p:txBody>
        </p:sp>
        <p:sp>
          <p:nvSpPr>
            <p:cNvPr id="5" name="矩形 4"/>
            <p:cNvSpPr/>
            <p:nvPr/>
          </p:nvSpPr>
          <p:spPr>
            <a:xfrm>
              <a:off x="899592" y="3861048"/>
              <a:ext cx="2232248"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 name="图片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16016" y="825727"/>
              <a:ext cx="3456147" cy="5601761"/>
            </a:xfrm>
            <a:prstGeom prst="rect">
              <a:avLst/>
            </a:prstGeom>
          </p:spPr>
        </p:pic>
        <p:sp>
          <p:nvSpPr>
            <p:cNvPr id="15" name="矩形 14"/>
            <p:cNvSpPr/>
            <p:nvPr/>
          </p:nvSpPr>
          <p:spPr>
            <a:xfrm>
              <a:off x="4716015" y="3933056"/>
              <a:ext cx="3369493"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0" name="TextBox 1">
            <a:extLst>
              <a:ext uri="{FF2B5EF4-FFF2-40B4-BE49-F238E27FC236}">
                <a16:creationId xmlns:a16="http://schemas.microsoft.com/office/drawing/2014/main" id="{A17E7E9C-0425-4B41-879A-C179A4E6DF44}"/>
              </a:ext>
            </a:extLst>
          </p:cNvPr>
          <p:cNvSpPr txBox="1"/>
          <p:nvPr/>
        </p:nvSpPr>
        <p:spPr>
          <a:xfrm>
            <a:off x="2411760" y="148423"/>
            <a:ext cx="3931777" cy="369332"/>
          </a:xfrm>
          <a:prstGeom prst="rect">
            <a:avLst/>
          </a:prstGeom>
          <a:solidFill>
            <a:schemeClr val="bg1">
              <a:lumMod val="85000"/>
            </a:schemeClr>
          </a:solidFill>
          <a:ln>
            <a:solidFill>
              <a:schemeClr val="bg1">
                <a:lumMod val="75000"/>
              </a:schemeClr>
            </a:solidFill>
          </a:ln>
        </p:spPr>
        <p:txBody>
          <a:bodyPr wrap="square" rtlCol="0">
            <a:spAutoFit/>
          </a:bodyPr>
          <a:lstStyle/>
          <a:p>
            <a:r>
              <a:rPr lang="en-US" altLang="zh-CN" b="1" dirty="0">
                <a:effectLst>
                  <a:outerShdw blurRad="38100" dist="38100" dir="2700000" algn="tl">
                    <a:srgbClr val="000000">
                      <a:alpha val="43137"/>
                    </a:srgbClr>
                  </a:outerShdw>
                </a:effectLst>
                <a:cs typeface="+mn-ea"/>
                <a:sym typeface="+mn-lt"/>
              </a:rPr>
              <a:t>Above ground biomass estimation</a:t>
            </a:r>
            <a:endParaRPr lang="zh-CN" altLang="en-US" b="1" dirty="0">
              <a:effectLst>
                <a:outerShdw blurRad="38100" dist="38100" dir="2700000" algn="tl">
                  <a:srgbClr val="000000">
                    <a:alpha val="43137"/>
                  </a:srgbClr>
                </a:outerShdw>
              </a:effectLst>
              <a:cs typeface="+mn-ea"/>
              <a:sym typeface="+mn-lt"/>
            </a:endParaRPr>
          </a:p>
        </p:txBody>
      </p:sp>
    </p:spTree>
    <p:custDataLst>
      <p:tags r:id="rId1"/>
    </p:custDataLst>
    <p:extLst>
      <p:ext uri="{BB962C8B-B14F-4D97-AF65-F5344CB8AC3E}">
        <p14:creationId xmlns:p14="http://schemas.microsoft.com/office/powerpoint/2010/main" val="3533046349"/>
      </p:ext>
    </p:extLst>
  </p:cSld>
  <p:clrMapOvr>
    <a:masterClrMapping/>
  </p:clrMapOvr>
  <p:transition advTm="2360">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cs typeface="+mn-ea"/>
              <a:sym typeface="+mn-lt"/>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66900" y="1340768"/>
            <a:ext cx="5410200" cy="456247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12"/>
          <p:cNvGrpSpPr/>
          <p:nvPr/>
        </p:nvGrpSpPr>
        <p:grpSpPr>
          <a:xfrm>
            <a:off x="1848916" y="3843086"/>
            <a:ext cx="5459388" cy="2060157"/>
            <a:chOff x="1848916" y="3356992"/>
            <a:chExt cx="5459388" cy="2060157"/>
          </a:xfrm>
        </p:grpSpPr>
        <p:sp>
          <p:nvSpPr>
            <p:cNvPr id="5" name="椭圆 4"/>
            <p:cNvSpPr/>
            <p:nvPr/>
          </p:nvSpPr>
          <p:spPr>
            <a:xfrm>
              <a:off x="6804248" y="5013176"/>
              <a:ext cx="504056" cy="4039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椭圆 13"/>
            <p:cNvSpPr/>
            <p:nvPr/>
          </p:nvSpPr>
          <p:spPr>
            <a:xfrm>
              <a:off x="1850479" y="3356992"/>
              <a:ext cx="504056" cy="4039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4"/>
            <p:cNvSpPr/>
            <p:nvPr/>
          </p:nvSpPr>
          <p:spPr>
            <a:xfrm>
              <a:off x="1848916" y="4621754"/>
              <a:ext cx="504056" cy="4039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1">
            <a:extLst>
              <a:ext uri="{FF2B5EF4-FFF2-40B4-BE49-F238E27FC236}">
                <a16:creationId xmlns:a16="http://schemas.microsoft.com/office/drawing/2014/main" id="{1AC56309-03C2-42CE-A33C-68FCAC0DFA8F}"/>
              </a:ext>
            </a:extLst>
          </p:cNvPr>
          <p:cNvSpPr txBox="1"/>
          <p:nvPr/>
        </p:nvSpPr>
        <p:spPr>
          <a:xfrm>
            <a:off x="58125" y="245728"/>
            <a:ext cx="3931777" cy="369332"/>
          </a:xfrm>
          <a:prstGeom prst="rect">
            <a:avLst/>
          </a:prstGeom>
          <a:solidFill>
            <a:schemeClr val="bg1">
              <a:lumMod val="85000"/>
            </a:schemeClr>
          </a:solidFill>
          <a:ln>
            <a:solidFill>
              <a:schemeClr val="bg1">
                <a:lumMod val="75000"/>
              </a:schemeClr>
            </a:solidFill>
          </a:ln>
        </p:spPr>
        <p:txBody>
          <a:bodyPr wrap="square" rtlCol="0">
            <a:spAutoFit/>
          </a:bodyPr>
          <a:lstStyle/>
          <a:p>
            <a:r>
              <a:rPr lang="en-US" altLang="zh-CN" b="1" dirty="0">
                <a:effectLst>
                  <a:outerShdw blurRad="38100" dist="38100" dir="2700000" algn="tl">
                    <a:srgbClr val="000000">
                      <a:alpha val="43137"/>
                    </a:srgbClr>
                  </a:outerShdw>
                </a:effectLst>
                <a:cs typeface="+mn-ea"/>
                <a:sym typeface="+mn-lt"/>
              </a:rPr>
              <a:t>Above ground biomass estimation</a:t>
            </a:r>
            <a:endParaRPr lang="zh-CN" altLang="en-US" b="1" dirty="0">
              <a:effectLst>
                <a:outerShdw blurRad="38100" dist="38100" dir="2700000" algn="tl">
                  <a:srgbClr val="000000">
                    <a:alpha val="43137"/>
                  </a:srgbClr>
                </a:outerShdw>
              </a:effectLst>
              <a:cs typeface="+mn-ea"/>
              <a:sym typeface="+mn-lt"/>
            </a:endParaRPr>
          </a:p>
        </p:txBody>
      </p:sp>
    </p:spTree>
    <p:custDataLst>
      <p:tags r:id="rId1"/>
    </p:custDataLst>
    <p:extLst>
      <p:ext uri="{BB962C8B-B14F-4D97-AF65-F5344CB8AC3E}">
        <p14:creationId xmlns:p14="http://schemas.microsoft.com/office/powerpoint/2010/main" val="4144877749"/>
      </p:ext>
    </p:extLst>
  </p:cSld>
  <p:clrMapOvr>
    <a:masterClrMapping/>
  </p:clrMapOvr>
  <p:transition advTm="2360">
    <p:cove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81AEFAD-1154-4F55-8CF5-76C8EAE2F0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1196752"/>
            <a:ext cx="8829675" cy="3098161"/>
          </a:xfrm>
          <a:prstGeom prst="rect">
            <a:avLst/>
          </a:prstGeom>
        </p:spPr>
      </p:pic>
      <p:sp>
        <p:nvSpPr>
          <p:cNvPr id="2" name="矩形 1">
            <a:extLst>
              <a:ext uri="{FF2B5EF4-FFF2-40B4-BE49-F238E27FC236}">
                <a16:creationId xmlns:a16="http://schemas.microsoft.com/office/drawing/2014/main" id="{E8ADAF04-F939-4796-84B6-65379FDED8CF}"/>
              </a:ext>
            </a:extLst>
          </p:cNvPr>
          <p:cNvSpPr/>
          <p:nvPr/>
        </p:nvSpPr>
        <p:spPr>
          <a:xfrm>
            <a:off x="215340" y="4294913"/>
            <a:ext cx="8496944" cy="2031325"/>
          </a:xfrm>
          <a:prstGeom prst="rect">
            <a:avLst/>
          </a:prstGeom>
        </p:spPr>
        <p:txBody>
          <a:bodyPr wrap="square">
            <a:spAutoFit/>
          </a:bodyPr>
          <a:lstStyle/>
          <a:p>
            <a:pPr marL="342900" indent="-342900" algn="just">
              <a:buAutoNum type="arabicPeriod"/>
            </a:pPr>
            <a:r>
              <a:rPr lang="en-US" altLang="zh-CN" dirty="0">
                <a:cs typeface="+mn-ea"/>
                <a:sym typeface="+mn-lt"/>
              </a:rPr>
              <a:t>The correlation between the improved red edge index and biomass was the highest among the single variables.</a:t>
            </a:r>
          </a:p>
          <a:p>
            <a:pPr marL="342900" indent="-342900" algn="just">
              <a:buAutoNum type="arabicPeriod"/>
            </a:pPr>
            <a:endParaRPr lang="en-US" altLang="zh-CN" dirty="0">
              <a:cs typeface="+mn-ea"/>
              <a:sym typeface="+mn-lt"/>
            </a:endParaRPr>
          </a:p>
          <a:p>
            <a:pPr marL="342900" indent="-342900" algn="just">
              <a:buAutoNum type="arabicPeriod"/>
            </a:pPr>
            <a:r>
              <a:rPr lang="en-US" altLang="zh-CN" dirty="0">
                <a:cs typeface="+mn-ea"/>
                <a:sym typeface="+mn-lt"/>
              </a:rPr>
              <a:t>However, there is serious </a:t>
            </a:r>
            <a:r>
              <a:rPr lang="en-US" altLang="zh-CN" b="1" dirty="0">
                <a:solidFill>
                  <a:srgbClr val="FF0000"/>
                </a:solidFill>
                <a:effectLst>
                  <a:outerShdw blurRad="38100" dist="38100" dir="2700000" algn="tl">
                    <a:srgbClr val="000000">
                      <a:alpha val="43137"/>
                    </a:srgbClr>
                  </a:outerShdw>
                </a:effectLst>
                <a:cs typeface="+mn-ea"/>
                <a:sym typeface="+mn-lt"/>
              </a:rPr>
              <a:t>collinearity </a:t>
            </a:r>
            <a:r>
              <a:rPr lang="en-US" altLang="zh-CN" dirty="0">
                <a:cs typeface="+mn-ea"/>
                <a:sym typeface="+mn-lt"/>
              </a:rPr>
              <a:t>between the red-edge band indices. Therefore, besides the combination of red-edge band and near-red band, the </a:t>
            </a:r>
            <a:r>
              <a:rPr lang="en-US" altLang="zh-CN" b="1" dirty="0">
                <a:effectLst>
                  <a:outerShdw blurRad="38100" dist="38100" dir="2700000" algn="tl">
                    <a:srgbClr val="000000">
                      <a:alpha val="43137"/>
                    </a:srgbClr>
                  </a:outerShdw>
                </a:effectLst>
                <a:cs typeface="+mn-ea"/>
                <a:sym typeface="+mn-lt"/>
              </a:rPr>
              <a:t>combination index between green band, red band and near-red band should be considered to further improve the accuracy of the model.</a:t>
            </a:r>
            <a:endParaRPr lang="zh-CN" altLang="en-US" b="1" dirty="0">
              <a:effectLst>
                <a:outerShdw blurRad="38100" dist="38100" dir="2700000" algn="tl">
                  <a:srgbClr val="000000">
                    <a:alpha val="43137"/>
                  </a:srgbClr>
                </a:outerShdw>
              </a:effectLst>
              <a:cs typeface="+mn-ea"/>
              <a:sym typeface="+mn-lt"/>
            </a:endParaRPr>
          </a:p>
        </p:txBody>
      </p:sp>
      <p:sp>
        <p:nvSpPr>
          <p:cNvPr id="5" name="TextBox 1">
            <a:extLst>
              <a:ext uri="{FF2B5EF4-FFF2-40B4-BE49-F238E27FC236}">
                <a16:creationId xmlns:a16="http://schemas.microsoft.com/office/drawing/2014/main" id="{9D5B81E8-17B4-4116-81FA-F8F5F6AC88EB}"/>
              </a:ext>
            </a:extLst>
          </p:cNvPr>
          <p:cNvSpPr txBox="1"/>
          <p:nvPr/>
        </p:nvSpPr>
        <p:spPr>
          <a:xfrm>
            <a:off x="107504" y="404664"/>
            <a:ext cx="3931777" cy="369332"/>
          </a:xfrm>
          <a:prstGeom prst="rect">
            <a:avLst/>
          </a:prstGeom>
          <a:solidFill>
            <a:schemeClr val="bg1">
              <a:lumMod val="85000"/>
            </a:schemeClr>
          </a:solidFill>
          <a:ln>
            <a:solidFill>
              <a:schemeClr val="bg1">
                <a:lumMod val="75000"/>
              </a:schemeClr>
            </a:solidFill>
          </a:ln>
        </p:spPr>
        <p:txBody>
          <a:bodyPr wrap="square" rtlCol="0">
            <a:spAutoFit/>
          </a:bodyPr>
          <a:lstStyle/>
          <a:p>
            <a:r>
              <a:rPr lang="en-US" altLang="zh-CN" b="1" dirty="0">
                <a:effectLst>
                  <a:outerShdw blurRad="38100" dist="38100" dir="2700000" algn="tl">
                    <a:srgbClr val="000000">
                      <a:alpha val="43137"/>
                    </a:srgbClr>
                  </a:outerShdw>
                </a:effectLst>
                <a:cs typeface="+mn-ea"/>
                <a:sym typeface="+mn-lt"/>
              </a:rPr>
              <a:t>Above ground biomass estimation</a:t>
            </a:r>
            <a:endParaRPr lang="zh-CN" altLang="en-US" b="1" dirty="0">
              <a:effectLst>
                <a:outerShdw blurRad="38100" dist="38100" dir="2700000" algn="tl">
                  <a:srgbClr val="000000">
                    <a:alpha val="43137"/>
                  </a:srgbClr>
                </a:outerShdw>
              </a:effectLst>
              <a:cs typeface="+mn-ea"/>
              <a:sym typeface="+mn-lt"/>
            </a:endParaRPr>
          </a:p>
        </p:txBody>
      </p:sp>
    </p:spTree>
    <p:extLst>
      <p:ext uri="{BB962C8B-B14F-4D97-AF65-F5344CB8AC3E}">
        <p14:creationId xmlns:p14="http://schemas.microsoft.com/office/powerpoint/2010/main" val="1481106984"/>
      </p:ext>
    </p:extLst>
  </p:cSld>
  <p:clrMapOvr>
    <a:masterClrMapping/>
  </p:clrMapOvr>
  <p:transition>
    <p:cove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cs typeface="+mn-ea"/>
              <a:sym typeface="+mn-lt"/>
            </a:endParaRPr>
          </a:p>
        </p:txBody>
      </p:sp>
      <p:grpSp>
        <p:nvGrpSpPr>
          <p:cNvPr id="2" name="组合 1"/>
          <p:cNvGrpSpPr/>
          <p:nvPr/>
        </p:nvGrpSpPr>
        <p:grpSpPr>
          <a:xfrm>
            <a:off x="2087141" y="454931"/>
            <a:ext cx="7052617" cy="2049079"/>
            <a:chOff x="2087141" y="454931"/>
            <a:chExt cx="7052617" cy="2049079"/>
          </a:xfrm>
        </p:grpSpPr>
        <p:pic>
          <p:nvPicPr>
            <p:cNvPr id="23" name="图片 22"/>
            <p:cNvPicPr/>
            <p:nvPr/>
          </p:nvPicPr>
          <p:blipFill>
            <a:blip r:embed="rId4" cstate="email">
              <a:extLst>
                <a:ext uri="{28A0092B-C50C-407E-A947-70E740481C1C}">
                  <a14:useLocalDpi xmlns:a14="http://schemas.microsoft.com/office/drawing/2010/main"/>
                </a:ext>
              </a:extLst>
            </a:blip>
            <a:srcRect/>
            <a:stretch>
              <a:fillRect/>
            </a:stretch>
          </p:blipFill>
          <p:spPr bwMode="auto">
            <a:xfrm>
              <a:off x="2087141" y="466762"/>
              <a:ext cx="2395705" cy="2019523"/>
            </a:xfrm>
            <a:prstGeom prst="rect">
              <a:avLst/>
            </a:prstGeom>
            <a:noFill/>
            <a:ln>
              <a:solidFill>
                <a:schemeClr val="bg1">
                  <a:lumMod val="65000"/>
                </a:schemeClr>
              </a:solidFill>
            </a:ln>
          </p:spPr>
        </p:pic>
        <p:pic>
          <p:nvPicPr>
            <p:cNvPr id="24" name="图片 23"/>
            <p:cNvPicPr/>
            <p:nvPr/>
          </p:nvPicPr>
          <p:blipFill>
            <a:blip r:embed="rId5" cstate="email">
              <a:extLst>
                <a:ext uri="{28A0092B-C50C-407E-A947-70E740481C1C}">
                  <a14:useLocalDpi xmlns:a14="http://schemas.microsoft.com/office/drawing/2010/main"/>
                </a:ext>
              </a:extLst>
            </a:blip>
            <a:srcRect/>
            <a:stretch>
              <a:fillRect/>
            </a:stretch>
          </p:blipFill>
          <p:spPr bwMode="auto">
            <a:xfrm>
              <a:off x="4776831" y="466763"/>
              <a:ext cx="2162548" cy="2037247"/>
            </a:xfrm>
            <a:prstGeom prst="rect">
              <a:avLst/>
            </a:prstGeom>
            <a:noFill/>
            <a:ln>
              <a:solidFill>
                <a:schemeClr val="bg1">
                  <a:lumMod val="65000"/>
                </a:schemeClr>
              </a:solidFill>
            </a:ln>
          </p:spPr>
        </p:pic>
        <p:pic>
          <p:nvPicPr>
            <p:cNvPr id="25" name="图片 24"/>
            <p:cNvPicPr/>
            <p:nvPr/>
          </p:nvPicPr>
          <p:blipFill>
            <a:blip r:embed="rId6" cstate="email">
              <a:extLst>
                <a:ext uri="{28A0092B-C50C-407E-A947-70E740481C1C}">
                  <a14:useLocalDpi xmlns:a14="http://schemas.microsoft.com/office/drawing/2010/main"/>
                </a:ext>
              </a:extLst>
            </a:blip>
            <a:srcRect/>
            <a:stretch>
              <a:fillRect/>
            </a:stretch>
          </p:blipFill>
          <p:spPr bwMode="auto">
            <a:xfrm>
              <a:off x="7051526" y="454931"/>
              <a:ext cx="2088232" cy="2006365"/>
            </a:xfrm>
            <a:prstGeom prst="rect">
              <a:avLst/>
            </a:prstGeom>
            <a:noFill/>
            <a:ln>
              <a:solidFill>
                <a:schemeClr val="bg1">
                  <a:lumMod val="65000"/>
                </a:schemeClr>
              </a:solidFill>
            </a:ln>
          </p:spPr>
        </p:pic>
      </p:grpSp>
      <p:grpSp>
        <p:nvGrpSpPr>
          <p:cNvPr id="10" name="组合 9"/>
          <p:cNvGrpSpPr/>
          <p:nvPr/>
        </p:nvGrpSpPr>
        <p:grpSpPr>
          <a:xfrm>
            <a:off x="2087141" y="2562249"/>
            <a:ext cx="7039669" cy="1876028"/>
            <a:chOff x="2087141" y="2562249"/>
            <a:chExt cx="7039669" cy="1876028"/>
          </a:xfrm>
        </p:grpSpPr>
        <p:pic>
          <p:nvPicPr>
            <p:cNvPr id="26" name="图片 25"/>
            <p:cNvPicPr/>
            <p:nvPr/>
          </p:nvPicPr>
          <p:blipFill>
            <a:blip r:embed="rId7" cstate="email">
              <a:extLst>
                <a:ext uri="{28A0092B-C50C-407E-A947-70E740481C1C}">
                  <a14:useLocalDpi xmlns:a14="http://schemas.microsoft.com/office/drawing/2010/main"/>
                </a:ext>
              </a:extLst>
            </a:blip>
            <a:srcRect/>
            <a:stretch>
              <a:fillRect/>
            </a:stretch>
          </p:blipFill>
          <p:spPr bwMode="auto">
            <a:xfrm>
              <a:off x="2087141" y="2562249"/>
              <a:ext cx="2407884" cy="1872208"/>
            </a:xfrm>
            <a:prstGeom prst="rect">
              <a:avLst/>
            </a:prstGeom>
            <a:noFill/>
            <a:ln>
              <a:solidFill>
                <a:schemeClr val="bg1">
                  <a:lumMod val="65000"/>
                </a:schemeClr>
              </a:solidFill>
            </a:ln>
          </p:spPr>
        </p:pic>
        <p:grpSp>
          <p:nvGrpSpPr>
            <p:cNvPr id="8" name="组合 7"/>
            <p:cNvGrpSpPr/>
            <p:nvPr/>
          </p:nvGrpSpPr>
          <p:grpSpPr>
            <a:xfrm>
              <a:off x="4776831" y="2562249"/>
              <a:ext cx="4349979" cy="1876028"/>
              <a:chOff x="4776831" y="2562249"/>
              <a:chExt cx="4349979" cy="1876028"/>
            </a:xfrm>
          </p:grpSpPr>
          <p:pic>
            <p:nvPicPr>
              <p:cNvPr id="28" name="图片 27"/>
              <p:cNvPicPr/>
              <p:nvPr/>
            </p:nvPicPr>
            <p:blipFill>
              <a:blip r:embed="rId8" cstate="email">
                <a:extLst>
                  <a:ext uri="{28A0092B-C50C-407E-A947-70E740481C1C}">
                    <a14:useLocalDpi xmlns:a14="http://schemas.microsoft.com/office/drawing/2010/main"/>
                  </a:ext>
                </a:extLst>
              </a:blip>
              <a:srcRect/>
              <a:stretch>
                <a:fillRect/>
              </a:stretch>
            </p:blipFill>
            <p:spPr bwMode="auto">
              <a:xfrm>
                <a:off x="4776831" y="2566069"/>
                <a:ext cx="2162548" cy="1872208"/>
              </a:xfrm>
              <a:prstGeom prst="rect">
                <a:avLst/>
              </a:prstGeom>
              <a:noFill/>
              <a:ln>
                <a:solidFill>
                  <a:schemeClr val="bg1">
                    <a:lumMod val="65000"/>
                  </a:schemeClr>
                </a:solidFill>
              </a:ln>
            </p:spPr>
          </p:pic>
          <p:pic>
            <p:nvPicPr>
              <p:cNvPr id="29" name="图片 28"/>
              <p:cNvPicPr/>
              <p:nvPr/>
            </p:nvPicPr>
            <p:blipFill>
              <a:blip r:embed="rId9" cstate="email">
                <a:extLst>
                  <a:ext uri="{28A0092B-C50C-407E-A947-70E740481C1C}">
                    <a14:useLocalDpi xmlns:a14="http://schemas.microsoft.com/office/drawing/2010/main"/>
                  </a:ext>
                </a:extLst>
              </a:blip>
              <a:srcRect/>
              <a:stretch>
                <a:fillRect/>
              </a:stretch>
            </p:blipFill>
            <p:spPr bwMode="auto">
              <a:xfrm>
                <a:off x="7038578" y="2562249"/>
                <a:ext cx="2088232" cy="1872208"/>
              </a:xfrm>
              <a:prstGeom prst="rect">
                <a:avLst/>
              </a:prstGeom>
              <a:noFill/>
              <a:ln>
                <a:solidFill>
                  <a:schemeClr val="bg1">
                    <a:lumMod val="65000"/>
                  </a:schemeClr>
                </a:solidFill>
              </a:ln>
            </p:spPr>
          </p:pic>
        </p:grpSp>
      </p:grpSp>
      <p:grpSp>
        <p:nvGrpSpPr>
          <p:cNvPr id="11" name="组合 10"/>
          <p:cNvGrpSpPr/>
          <p:nvPr/>
        </p:nvGrpSpPr>
        <p:grpSpPr>
          <a:xfrm>
            <a:off x="2087141" y="4487613"/>
            <a:ext cx="7051054" cy="2132856"/>
            <a:chOff x="2087141" y="4487613"/>
            <a:chExt cx="7051054" cy="2132856"/>
          </a:xfrm>
        </p:grpSpPr>
        <p:pic>
          <p:nvPicPr>
            <p:cNvPr id="27" name="图片 26"/>
            <p:cNvPicPr/>
            <p:nvPr/>
          </p:nvPicPr>
          <p:blipFill>
            <a:blip r:embed="rId10" cstate="email">
              <a:extLst>
                <a:ext uri="{28A0092B-C50C-407E-A947-70E740481C1C}">
                  <a14:useLocalDpi xmlns:a14="http://schemas.microsoft.com/office/drawing/2010/main"/>
                </a:ext>
              </a:extLst>
            </a:blip>
            <a:srcRect/>
            <a:stretch>
              <a:fillRect/>
            </a:stretch>
          </p:blipFill>
          <p:spPr bwMode="auto">
            <a:xfrm>
              <a:off x="2087141" y="4487613"/>
              <a:ext cx="2448272" cy="2132856"/>
            </a:xfrm>
            <a:prstGeom prst="rect">
              <a:avLst/>
            </a:prstGeom>
            <a:noFill/>
            <a:ln>
              <a:solidFill>
                <a:schemeClr val="bg1">
                  <a:lumMod val="65000"/>
                </a:schemeClr>
              </a:solidFill>
            </a:ln>
          </p:spPr>
        </p:pic>
        <p:pic>
          <p:nvPicPr>
            <p:cNvPr id="30" name="图片 29"/>
            <p:cNvPicPr/>
            <p:nvPr/>
          </p:nvPicPr>
          <p:blipFill>
            <a:blip r:embed="rId11" cstate="email">
              <a:extLst>
                <a:ext uri="{28A0092B-C50C-407E-A947-70E740481C1C}">
                  <a14:useLocalDpi xmlns:a14="http://schemas.microsoft.com/office/drawing/2010/main"/>
                </a:ext>
              </a:extLst>
            </a:blip>
            <a:srcRect/>
            <a:stretch>
              <a:fillRect/>
            </a:stretch>
          </p:blipFill>
          <p:spPr bwMode="auto">
            <a:xfrm>
              <a:off x="4681581" y="4487613"/>
              <a:ext cx="2257798" cy="2114154"/>
            </a:xfrm>
            <a:prstGeom prst="rect">
              <a:avLst/>
            </a:prstGeom>
            <a:noFill/>
            <a:ln>
              <a:solidFill>
                <a:schemeClr val="bg1">
                  <a:lumMod val="65000"/>
                </a:schemeClr>
              </a:solidFill>
            </a:ln>
          </p:spPr>
        </p:pic>
        <p:pic>
          <p:nvPicPr>
            <p:cNvPr id="31" name="图片 30"/>
            <p:cNvPicPr/>
            <p:nvPr/>
          </p:nvPicPr>
          <p:blipFill>
            <a:blip r:embed="rId12" cstate="email">
              <a:extLst>
                <a:ext uri="{28A0092B-C50C-407E-A947-70E740481C1C}">
                  <a14:useLocalDpi xmlns:a14="http://schemas.microsoft.com/office/drawing/2010/main"/>
                </a:ext>
              </a:extLst>
            </a:blip>
            <a:srcRect/>
            <a:stretch>
              <a:fillRect/>
            </a:stretch>
          </p:blipFill>
          <p:spPr bwMode="auto">
            <a:xfrm>
              <a:off x="7032296" y="4498279"/>
              <a:ext cx="2105899" cy="2092822"/>
            </a:xfrm>
            <a:prstGeom prst="rect">
              <a:avLst/>
            </a:prstGeom>
            <a:noFill/>
            <a:ln>
              <a:solidFill>
                <a:schemeClr val="bg1">
                  <a:lumMod val="65000"/>
                </a:schemeClr>
              </a:solidFill>
            </a:ln>
          </p:spPr>
        </p:pic>
      </p:grpSp>
      <p:sp>
        <p:nvSpPr>
          <p:cNvPr id="5" name="矩形 4"/>
          <p:cNvSpPr/>
          <p:nvPr/>
        </p:nvSpPr>
        <p:spPr>
          <a:xfrm>
            <a:off x="2204621" y="6591101"/>
            <a:ext cx="7025164" cy="307777"/>
          </a:xfrm>
          <a:prstGeom prst="rect">
            <a:avLst/>
          </a:prstGeom>
        </p:spPr>
        <p:txBody>
          <a:bodyPr wrap="square">
            <a:spAutoFit/>
          </a:bodyPr>
          <a:lstStyle/>
          <a:p>
            <a:r>
              <a:rPr lang="en-US" altLang="zh-CN" sz="1400" b="1" dirty="0">
                <a:cs typeface="+mn-ea"/>
                <a:sym typeface="+mn-lt"/>
              </a:rPr>
              <a:t>             a:</a:t>
            </a:r>
            <a:r>
              <a:rPr lang="zh-CN" altLang="zh-CN" sz="1400" b="1" dirty="0">
                <a:cs typeface="+mn-ea"/>
                <a:sym typeface="+mn-lt"/>
              </a:rPr>
              <a:t>样本建模</a:t>
            </a:r>
            <a:r>
              <a:rPr lang="en-US" altLang="zh-CN" sz="1400" b="1" dirty="0">
                <a:cs typeface="+mn-ea"/>
                <a:sym typeface="+mn-lt"/>
              </a:rPr>
              <a:t>;                                     b:</a:t>
            </a:r>
            <a:r>
              <a:rPr lang="zh-CN" altLang="zh-CN" sz="1400" b="1" dirty="0">
                <a:cs typeface="+mn-ea"/>
                <a:sym typeface="+mn-lt"/>
              </a:rPr>
              <a:t>样本验证</a:t>
            </a:r>
            <a:r>
              <a:rPr lang="en-US" altLang="zh-CN" sz="1400" b="1" dirty="0">
                <a:cs typeface="+mn-ea"/>
                <a:sym typeface="+mn-lt"/>
              </a:rPr>
              <a:t>                          c:</a:t>
            </a:r>
            <a:r>
              <a:rPr lang="zh-CN" altLang="zh-CN" sz="1400" b="1" dirty="0">
                <a:cs typeface="+mn-ea"/>
                <a:sym typeface="+mn-lt"/>
              </a:rPr>
              <a:t>交叉验证</a:t>
            </a:r>
          </a:p>
        </p:txBody>
      </p:sp>
      <p:sp>
        <p:nvSpPr>
          <p:cNvPr id="6" name="矩形 5"/>
          <p:cNvSpPr/>
          <p:nvPr/>
        </p:nvSpPr>
        <p:spPr>
          <a:xfrm>
            <a:off x="35099" y="1052736"/>
            <a:ext cx="1587133" cy="576064"/>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rgbClr val="FF0000"/>
                </a:solidFill>
                <a:cs typeface="+mn-ea"/>
                <a:sym typeface="+mn-lt"/>
              </a:rPr>
              <a:t>MVIre</a:t>
            </a:r>
            <a:r>
              <a:rPr lang="en-US" altLang="zh-CN" dirty="0">
                <a:solidFill>
                  <a:schemeClr val="tx1"/>
                </a:solidFill>
                <a:cs typeface="+mn-ea"/>
                <a:sym typeface="+mn-lt"/>
              </a:rPr>
              <a:t>- Power model</a:t>
            </a:r>
            <a:endParaRPr lang="zh-CN" altLang="en-US" dirty="0">
              <a:solidFill>
                <a:schemeClr val="tx1"/>
              </a:solidFill>
              <a:cs typeface="+mn-ea"/>
              <a:sym typeface="+mn-lt"/>
            </a:endParaRPr>
          </a:p>
        </p:txBody>
      </p:sp>
      <p:sp>
        <p:nvSpPr>
          <p:cNvPr id="7" name="右箭头 6"/>
          <p:cNvSpPr/>
          <p:nvPr/>
        </p:nvSpPr>
        <p:spPr>
          <a:xfrm>
            <a:off x="1713120" y="1291704"/>
            <a:ext cx="308392" cy="193682"/>
          </a:xfrm>
          <a:prstGeom prst="rightArrow">
            <a:avLst/>
          </a:prstGeom>
          <a:solidFill>
            <a:schemeClr val="bg1">
              <a:lumMod val="85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 name="矩形 32"/>
          <p:cNvSpPr/>
          <p:nvPr/>
        </p:nvSpPr>
        <p:spPr>
          <a:xfrm>
            <a:off x="67254" y="2398123"/>
            <a:ext cx="1408402" cy="1929198"/>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err="1">
                <a:solidFill>
                  <a:srgbClr val="FF0000"/>
                </a:solidFill>
                <a:cs typeface="+mn-ea"/>
                <a:sym typeface="+mn-lt"/>
              </a:rPr>
              <a:t>MVIre</a:t>
            </a:r>
            <a:r>
              <a:rPr lang="zh-CN" altLang="en-US" dirty="0">
                <a:solidFill>
                  <a:srgbClr val="FF0000"/>
                </a:solidFill>
                <a:cs typeface="+mn-ea"/>
                <a:sym typeface="+mn-lt"/>
              </a:rPr>
              <a:t>、</a:t>
            </a:r>
            <a:r>
              <a:rPr lang="en-US" altLang="zh-CN" dirty="0">
                <a:solidFill>
                  <a:srgbClr val="FF0000"/>
                </a:solidFill>
                <a:cs typeface="+mn-ea"/>
                <a:sym typeface="+mn-lt"/>
              </a:rPr>
              <a:t>GNDVI</a:t>
            </a:r>
            <a:r>
              <a:rPr lang="zh-CN" altLang="en-US" dirty="0">
                <a:solidFill>
                  <a:srgbClr val="FF0000"/>
                </a:solidFill>
                <a:cs typeface="+mn-ea"/>
                <a:sym typeface="+mn-lt"/>
              </a:rPr>
              <a:t>、</a:t>
            </a:r>
            <a:r>
              <a:rPr lang="en-US" altLang="zh-CN" dirty="0">
                <a:solidFill>
                  <a:srgbClr val="FF0000"/>
                </a:solidFill>
                <a:cs typeface="+mn-ea"/>
                <a:sym typeface="+mn-lt"/>
              </a:rPr>
              <a:t>NDVI</a:t>
            </a:r>
            <a:r>
              <a:rPr lang="en-US" altLang="zh-CN" dirty="0">
                <a:solidFill>
                  <a:schemeClr val="tx1"/>
                </a:solidFill>
                <a:cs typeface="+mn-ea"/>
                <a:sym typeface="+mn-lt"/>
              </a:rPr>
              <a:t>- Multivariate stepwise regression model</a:t>
            </a:r>
            <a:endParaRPr lang="zh-CN" altLang="en-US" dirty="0">
              <a:solidFill>
                <a:schemeClr val="tx1"/>
              </a:solidFill>
              <a:cs typeface="+mn-ea"/>
              <a:sym typeface="+mn-lt"/>
            </a:endParaRPr>
          </a:p>
        </p:txBody>
      </p:sp>
      <p:sp>
        <p:nvSpPr>
          <p:cNvPr id="34" name="右箭头 33"/>
          <p:cNvSpPr/>
          <p:nvPr/>
        </p:nvSpPr>
        <p:spPr>
          <a:xfrm>
            <a:off x="1664115" y="3265881"/>
            <a:ext cx="308392" cy="193682"/>
          </a:xfrm>
          <a:prstGeom prst="rightArrow">
            <a:avLst/>
          </a:prstGeom>
          <a:solidFill>
            <a:schemeClr val="bg1">
              <a:lumMod val="85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矩形 34"/>
          <p:cNvSpPr/>
          <p:nvPr/>
        </p:nvSpPr>
        <p:spPr>
          <a:xfrm>
            <a:off x="35100" y="4725144"/>
            <a:ext cx="1549848" cy="1284684"/>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0000"/>
                </a:solidFill>
                <a:cs typeface="+mn-ea"/>
                <a:sym typeface="+mn-lt"/>
              </a:rPr>
              <a:t>MTVI2re</a:t>
            </a:r>
            <a:r>
              <a:rPr lang="zh-CN" altLang="en-US" dirty="0">
                <a:solidFill>
                  <a:srgbClr val="FF0000"/>
                </a:solidFill>
                <a:cs typeface="+mn-ea"/>
                <a:sym typeface="+mn-lt"/>
              </a:rPr>
              <a:t>、</a:t>
            </a:r>
            <a:r>
              <a:rPr lang="en-US" altLang="zh-CN" dirty="0">
                <a:solidFill>
                  <a:srgbClr val="FF0000"/>
                </a:solidFill>
                <a:cs typeface="+mn-ea"/>
                <a:sym typeface="+mn-lt"/>
              </a:rPr>
              <a:t>GNDVI</a:t>
            </a:r>
            <a:r>
              <a:rPr lang="en-US" altLang="zh-CN" dirty="0">
                <a:solidFill>
                  <a:schemeClr val="tx1"/>
                </a:solidFill>
                <a:cs typeface="+mn-ea"/>
                <a:sym typeface="+mn-lt"/>
              </a:rPr>
              <a:t>-BPNN</a:t>
            </a:r>
            <a:endParaRPr lang="zh-CN" altLang="en-US" dirty="0">
              <a:solidFill>
                <a:schemeClr val="tx1"/>
              </a:solidFill>
              <a:cs typeface="+mn-ea"/>
              <a:sym typeface="+mn-lt"/>
            </a:endParaRPr>
          </a:p>
        </p:txBody>
      </p:sp>
      <p:sp>
        <p:nvSpPr>
          <p:cNvPr id="38" name="右箭头 37"/>
          <p:cNvSpPr/>
          <p:nvPr/>
        </p:nvSpPr>
        <p:spPr>
          <a:xfrm>
            <a:off x="1645897" y="5270645"/>
            <a:ext cx="308392" cy="193682"/>
          </a:xfrm>
          <a:prstGeom prst="rightArrow">
            <a:avLst/>
          </a:prstGeom>
          <a:solidFill>
            <a:schemeClr val="bg1">
              <a:lumMod val="85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 name="TextBox 1">
            <a:extLst>
              <a:ext uri="{FF2B5EF4-FFF2-40B4-BE49-F238E27FC236}">
                <a16:creationId xmlns:a16="http://schemas.microsoft.com/office/drawing/2014/main" id="{0EFF9F68-0B39-4ADA-9D15-3FD1F1BBD502}"/>
              </a:ext>
            </a:extLst>
          </p:cNvPr>
          <p:cNvSpPr txBox="1"/>
          <p:nvPr/>
        </p:nvSpPr>
        <p:spPr>
          <a:xfrm>
            <a:off x="119121" y="64703"/>
            <a:ext cx="3931777" cy="369332"/>
          </a:xfrm>
          <a:prstGeom prst="rect">
            <a:avLst/>
          </a:prstGeom>
          <a:solidFill>
            <a:schemeClr val="bg1">
              <a:lumMod val="85000"/>
            </a:schemeClr>
          </a:solidFill>
          <a:ln>
            <a:solidFill>
              <a:schemeClr val="bg1">
                <a:lumMod val="75000"/>
              </a:schemeClr>
            </a:solidFill>
          </a:ln>
        </p:spPr>
        <p:txBody>
          <a:bodyPr wrap="square" rtlCol="0">
            <a:spAutoFit/>
          </a:bodyPr>
          <a:lstStyle/>
          <a:p>
            <a:r>
              <a:rPr lang="en-US" altLang="zh-CN" b="1" dirty="0">
                <a:effectLst>
                  <a:outerShdw blurRad="38100" dist="38100" dir="2700000" algn="tl">
                    <a:srgbClr val="000000">
                      <a:alpha val="43137"/>
                    </a:srgbClr>
                  </a:outerShdw>
                </a:effectLst>
                <a:cs typeface="+mn-ea"/>
                <a:sym typeface="+mn-lt"/>
              </a:rPr>
              <a:t>Above ground biomass estimation</a:t>
            </a:r>
            <a:endParaRPr lang="zh-CN" altLang="en-US" b="1" dirty="0">
              <a:effectLst>
                <a:outerShdw blurRad="38100" dist="38100" dir="2700000" algn="tl">
                  <a:srgbClr val="000000">
                    <a:alpha val="43137"/>
                  </a:srgbClr>
                </a:outerShdw>
              </a:effectLst>
              <a:cs typeface="+mn-ea"/>
              <a:sym typeface="+mn-lt"/>
            </a:endParaRPr>
          </a:p>
        </p:txBody>
      </p:sp>
    </p:spTree>
    <p:custDataLst>
      <p:tags r:id="rId1"/>
    </p:custDataLst>
    <p:extLst>
      <p:ext uri="{BB962C8B-B14F-4D97-AF65-F5344CB8AC3E}">
        <p14:creationId xmlns:p14="http://schemas.microsoft.com/office/powerpoint/2010/main" val="3422230207"/>
      </p:ext>
    </p:extLst>
  </p:cSld>
  <p:clrMapOvr>
    <a:masterClrMapping/>
  </p:clrMapOvr>
  <p:transition advTm="2360">
    <p:cove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47564" y="644937"/>
            <a:ext cx="8429684" cy="1588"/>
          </a:xfrm>
          <a:prstGeom prst="line">
            <a:avLst/>
          </a:prstGeom>
          <a:ln>
            <a:solidFill>
              <a:srgbClr val="FF0000"/>
            </a:solidFill>
          </a:ln>
          <a:effectLst>
            <a:outerShdw blurRad="63500" sx="102000" sy="1020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7170" name="Rectangle 2"/>
          <p:cNvSpPr>
            <a:spLocks noChangeArrowheads="1"/>
          </p:cNvSpPr>
          <p:nvPr/>
        </p:nvSpPr>
        <p:spPr bwMode="auto">
          <a:xfrm>
            <a:off x="1606216" y="586652"/>
            <a:ext cx="449839" cy="8434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zh-CN" altLang="en-US">
              <a:cs typeface="+mn-ea"/>
              <a:sym typeface="+mn-lt"/>
            </a:endParaRPr>
          </a:p>
        </p:txBody>
      </p:sp>
      <p:sp>
        <p:nvSpPr>
          <p:cNvPr id="8" name="TextBox 7"/>
          <p:cNvSpPr txBox="1"/>
          <p:nvPr/>
        </p:nvSpPr>
        <p:spPr>
          <a:xfrm>
            <a:off x="1606216" y="64525"/>
            <a:ext cx="7056785" cy="523220"/>
          </a:xfrm>
          <a:prstGeom prst="rect">
            <a:avLst/>
          </a:prstGeom>
          <a:noFill/>
        </p:spPr>
        <p:txBody>
          <a:bodyPr wrap="square" rtlCol="0">
            <a:spAutoFit/>
          </a:bodyPr>
          <a:lstStyle/>
          <a:p>
            <a:r>
              <a:rPr lang="en-US" altLang="zh-CN" sz="2800" dirty="0">
                <a:cs typeface="+mn-ea"/>
                <a:sym typeface="+mn-lt"/>
              </a:rPr>
              <a:t>AGB (Above Ground Biomass)  estimation</a:t>
            </a:r>
          </a:p>
        </p:txBody>
      </p:sp>
      <p:grpSp>
        <p:nvGrpSpPr>
          <p:cNvPr id="12" name="组合 2208">
            <a:extLst>
              <a:ext uri="{FF2B5EF4-FFF2-40B4-BE49-F238E27FC236}">
                <a16:creationId xmlns:a16="http://schemas.microsoft.com/office/drawing/2014/main" id="{515D348B-3B53-4AE1-A484-5980C3F3B892}"/>
              </a:ext>
            </a:extLst>
          </p:cNvPr>
          <p:cNvGrpSpPr>
            <a:grpSpLocks/>
          </p:cNvGrpSpPr>
          <p:nvPr/>
        </p:nvGrpSpPr>
        <p:grpSpPr bwMode="auto">
          <a:xfrm>
            <a:off x="1763688" y="908720"/>
            <a:ext cx="6248374" cy="5663014"/>
            <a:chOff x="9545" y="158132"/>
            <a:chExt cx="4603" cy="4646"/>
          </a:xfrm>
        </p:grpSpPr>
        <p:grpSp>
          <p:nvGrpSpPr>
            <p:cNvPr id="13" name="组合 2209">
              <a:extLst>
                <a:ext uri="{FF2B5EF4-FFF2-40B4-BE49-F238E27FC236}">
                  <a16:creationId xmlns:a16="http://schemas.microsoft.com/office/drawing/2014/main" id="{40DE5774-75C0-411B-BF33-C1DA65942959}"/>
                </a:ext>
              </a:extLst>
            </p:cNvPr>
            <p:cNvGrpSpPr>
              <a:grpSpLocks/>
            </p:cNvGrpSpPr>
            <p:nvPr/>
          </p:nvGrpSpPr>
          <p:grpSpPr bwMode="auto">
            <a:xfrm>
              <a:off x="9545" y="158132"/>
              <a:ext cx="4603" cy="4646"/>
              <a:chOff x="7631" y="157759"/>
              <a:chExt cx="4603" cy="4646"/>
            </a:xfrm>
          </p:grpSpPr>
          <p:pic>
            <p:nvPicPr>
              <p:cNvPr id="2060" name="图片 2210" descr="ngrdi反演图">
                <a:extLst>
                  <a:ext uri="{FF2B5EF4-FFF2-40B4-BE49-F238E27FC236}">
                    <a16:creationId xmlns:a16="http://schemas.microsoft.com/office/drawing/2014/main" id="{DAF28992-2B53-411D-A2C0-B364A6C01F0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31" y="157759"/>
                <a:ext cx="3927" cy="4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图片 2211" descr="NGRDI图例">
                <a:extLst>
                  <a:ext uri="{FF2B5EF4-FFF2-40B4-BE49-F238E27FC236}">
                    <a16:creationId xmlns:a16="http://schemas.microsoft.com/office/drawing/2014/main" id="{2F35816F-54C9-4BE8-9179-0680E8F76BB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162" y="161031"/>
                <a:ext cx="1072" cy="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直线 2212">
                <a:extLst>
                  <a:ext uri="{FF2B5EF4-FFF2-40B4-BE49-F238E27FC236}">
                    <a16:creationId xmlns:a16="http://schemas.microsoft.com/office/drawing/2014/main" id="{A48B1C2F-4887-49C5-8157-A910E8DFFAF7}"/>
                  </a:ext>
                </a:extLst>
              </p:cNvPr>
              <p:cNvSpPr>
                <a:spLocks noChangeShapeType="1"/>
              </p:cNvSpPr>
              <p:nvPr/>
            </p:nvSpPr>
            <p:spPr bwMode="auto">
              <a:xfrm flipV="1">
                <a:off x="8450" y="158411"/>
                <a:ext cx="236" cy="1124"/>
              </a:xfrm>
              <a:prstGeom prst="line">
                <a:avLst/>
              </a:prstGeom>
              <a:noFill/>
              <a:ln w="12700">
                <a:solidFill>
                  <a:srgbClr val="0070C0"/>
                </a:solidFill>
                <a:round/>
                <a:headEnd/>
                <a:tailEnd type="stealth"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直线 2213">
                <a:extLst>
                  <a:ext uri="{FF2B5EF4-FFF2-40B4-BE49-F238E27FC236}">
                    <a16:creationId xmlns:a16="http://schemas.microsoft.com/office/drawing/2014/main" id="{9A6BCECA-5F32-41E8-9743-402F673CA4DF}"/>
                  </a:ext>
                </a:extLst>
              </p:cNvPr>
              <p:cNvSpPr>
                <a:spLocks noChangeShapeType="1"/>
              </p:cNvSpPr>
              <p:nvPr/>
            </p:nvSpPr>
            <p:spPr bwMode="auto">
              <a:xfrm flipV="1">
                <a:off x="8878" y="159039"/>
                <a:ext cx="1586" cy="1208"/>
              </a:xfrm>
              <a:prstGeom prst="line">
                <a:avLst/>
              </a:prstGeom>
              <a:noFill/>
              <a:ln w="12700">
                <a:solidFill>
                  <a:srgbClr val="000000"/>
                </a:solidFill>
                <a:round/>
                <a:headEnd/>
                <a:tailEnd type="stealth"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直线 2214">
                <a:extLst>
                  <a:ext uri="{FF2B5EF4-FFF2-40B4-BE49-F238E27FC236}">
                    <a16:creationId xmlns:a16="http://schemas.microsoft.com/office/drawing/2014/main" id="{4CF67EED-D47F-4DCD-9480-A6952EBFCB2A}"/>
                  </a:ext>
                </a:extLst>
              </p:cNvPr>
              <p:cNvSpPr>
                <a:spLocks noChangeShapeType="1"/>
              </p:cNvSpPr>
              <p:nvPr/>
            </p:nvSpPr>
            <p:spPr bwMode="auto">
              <a:xfrm>
                <a:off x="8955" y="160925"/>
                <a:ext cx="1687" cy="443"/>
              </a:xfrm>
              <a:prstGeom prst="line">
                <a:avLst/>
              </a:prstGeom>
              <a:noFill/>
              <a:ln w="12700">
                <a:solidFill>
                  <a:srgbClr val="FF0000"/>
                </a:solidFill>
                <a:round/>
                <a:headEnd/>
                <a:tailEnd type="stealth"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4" name="矩形 2215">
              <a:extLst>
                <a:ext uri="{FF2B5EF4-FFF2-40B4-BE49-F238E27FC236}">
                  <a16:creationId xmlns:a16="http://schemas.microsoft.com/office/drawing/2014/main" id="{A0823A94-61B0-4D55-9C90-E63A131935EA}"/>
                </a:ext>
              </a:extLst>
            </p:cNvPr>
            <p:cNvSpPr>
              <a:spLocks noChangeArrowheads="1"/>
            </p:cNvSpPr>
            <p:nvPr/>
          </p:nvSpPr>
          <p:spPr bwMode="auto">
            <a:xfrm>
              <a:off x="9714" y="162011"/>
              <a:ext cx="1350" cy="275"/>
            </a:xfrm>
            <a:prstGeom prst="rect">
              <a:avLst/>
            </a:prstGeom>
            <a:noFill/>
            <a:ln w="19050">
              <a:solidFill>
                <a:srgbClr val="7F7F7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spTree>
    <p:custDataLst>
      <p:tags r:id="rId1"/>
    </p:custDataLst>
    <p:extLst>
      <p:ext uri="{BB962C8B-B14F-4D97-AF65-F5344CB8AC3E}">
        <p14:creationId xmlns:p14="http://schemas.microsoft.com/office/powerpoint/2010/main" val="4263450389"/>
      </p:ext>
    </p:extLst>
  </p:cSld>
  <p:clrMapOvr>
    <a:masterClrMapping/>
  </p:clrMapOvr>
  <p:transition advTm="2938">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51520" y="730268"/>
            <a:ext cx="8429684" cy="1588"/>
          </a:xfrm>
          <a:prstGeom prst="line">
            <a:avLst/>
          </a:prstGeom>
          <a:ln>
            <a:solidFill>
              <a:srgbClr val="FF0000"/>
            </a:solidFill>
          </a:ln>
          <a:effectLst>
            <a:outerShdw blurRad="63500" sx="102000" sy="1020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7170"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cs typeface="+mn-ea"/>
              <a:sym typeface="+mn-lt"/>
            </a:endParaRPr>
          </a:p>
        </p:txBody>
      </p:sp>
      <p:pic>
        <p:nvPicPr>
          <p:cNvPr id="2" name="图片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60330" y="980728"/>
            <a:ext cx="7400102" cy="5639828"/>
          </a:xfrm>
          <a:prstGeom prst="rect">
            <a:avLst/>
          </a:prstGeom>
        </p:spPr>
      </p:pic>
      <p:sp>
        <p:nvSpPr>
          <p:cNvPr id="7" name="TextBox 7">
            <a:extLst>
              <a:ext uri="{FF2B5EF4-FFF2-40B4-BE49-F238E27FC236}">
                <a16:creationId xmlns:a16="http://schemas.microsoft.com/office/drawing/2014/main" id="{485E9B6F-AA62-4D48-B558-1B840A9AAA74}"/>
              </a:ext>
            </a:extLst>
          </p:cNvPr>
          <p:cNvSpPr txBox="1"/>
          <p:nvPr/>
        </p:nvSpPr>
        <p:spPr>
          <a:xfrm>
            <a:off x="3205481" y="184666"/>
            <a:ext cx="3109800" cy="523220"/>
          </a:xfrm>
          <a:prstGeom prst="rect">
            <a:avLst/>
          </a:prstGeom>
          <a:noFill/>
        </p:spPr>
        <p:txBody>
          <a:bodyPr wrap="square" rtlCol="0">
            <a:spAutoFit/>
          </a:bodyPr>
          <a:lstStyle/>
          <a:p>
            <a:r>
              <a:rPr lang="en-US" altLang="zh-CN" sz="2800" dirty="0">
                <a:cs typeface="+mn-ea"/>
                <a:sym typeface="+mn-lt"/>
              </a:rPr>
              <a:t>SPAD estimation</a:t>
            </a:r>
          </a:p>
        </p:txBody>
      </p:sp>
    </p:spTree>
    <p:custDataLst>
      <p:tags r:id="rId1"/>
    </p:custDataLst>
    <p:extLst>
      <p:ext uri="{BB962C8B-B14F-4D97-AF65-F5344CB8AC3E}">
        <p14:creationId xmlns:p14="http://schemas.microsoft.com/office/powerpoint/2010/main" val="150843650"/>
      </p:ext>
    </p:extLst>
  </p:cSld>
  <p:clrMapOvr>
    <a:masterClrMapping/>
  </p:clrMapOvr>
  <p:transition advTm="2938">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251520" y="681866"/>
            <a:ext cx="8429684" cy="1588"/>
          </a:xfrm>
          <a:prstGeom prst="line">
            <a:avLst/>
          </a:prstGeom>
          <a:ln>
            <a:solidFill>
              <a:srgbClr val="FF0000"/>
            </a:solidFill>
          </a:ln>
          <a:effectLst>
            <a:outerShdw blurRad="63500" sx="102000" sy="102000" algn="c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7170"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cs typeface="+mn-ea"/>
              <a:sym typeface="+mn-lt"/>
            </a:endParaRPr>
          </a:p>
        </p:txBody>
      </p:sp>
      <p:pic>
        <p:nvPicPr>
          <p:cNvPr id="4" name="图片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5616" y="846241"/>
            <a:ext cx="7166407" cy="5487486"/>
          </a:xfrm>
          <a:prstGeom prst="rect">
            <a:avLst/>
          </a:prstGeom>
        </p:spPr>
      </p:pic>
      <p:sp>
        <p:nvSpPr>
          <p:cNvPr id="6" name="TextBox 7">
            <a:extLst>
              <a:ext uri="{FF2B5EF4-FFF2-40B4-BE49-F238E27FC236}">
                <a16:creationId xmlns:a16="http://schemas.microsoft.com/office/drawing/2014/main" id="{9623B84B-02F6-463C-99DD-E204ADC09980}"/>
              </a:ext>
            </a:extLst>
          </p:cNvPr>
          <p:cNvSpPr txBox="1"/>
          <p:nvPr/>
        </p:nvSpPr>
        <p:spPr>
          <a:xfrm>
            <a:off x="2195737" y="79323"/>
            <a:ext cx="5400600" cy="523220"/>
          </a:xfrm>
          <a:prstGeom prst="rect">
            <a:avLst/>
          </a:prstGeom>
          <a:noFill/>
        </p:spPr>
        <p:txBody>
          <a:bodyPr wrap="square" rtlCol="0">
            <a:spAutoFit/>
          </a:bodyPr>
          <a:lstStyle/>
          <a:p>
            <a:r>
              <a:rPr lang="en-US" altLang="zh-CN" sz="2800" dirty="0">
                <a:cs typeface="+mn-ea"/>
                <a:sym typeface="+mn-lt"/>
              </a:rPr>
              <a:t>LAI (Leaf Area Index)  estimation</a:t>
            </a:r>
          </a:p>
        </p:txBody>
      </p:sp>
    </p:spTree>
    <p:custDataLst>
      <p:tags r:id="rId1"/>
    </p:custDataLst>
    <p:extLst>
      <p:ext uri="{BB962C8B-B14F-4D97-AF65-F5344CB8AC3E}">
        <p14:creationId xmlns:p14="http://schemas.microsoft.com/office/powerpoint/2010/main" val="1488479533"/>
      </p:ext>
    </p:extLst>
  </p:cSld>
  <p:clrMapOvr>
    <a:masterClrMapping/>
  </p:clrMapOvr>
  <p:transition advTm="2938">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900671" y="554736"/>
            <a:ext cx="36830" cy="85725"/>
          </a:xfrm>
          <a:custGeom>
            <a:avLst/>
            <a:gdLst/>
            <a:ahLst/>
            <a:cxnLst/>
            <a:rect l="l" t="t" r="r" b="b"/>
            <a:pathLst>
              <a:path w="36829" h="85725">
                <a:moveTo>
                  <a:pt x="0" y="85344"/>
                </a:moveTo>
                <a:lnTo>
                  <a:pt x="36575" y="85344"/>
                </a:lnTo>
                <a:lnTo>
                  <a:pt x="36575" y="0"/>
                </a:lnTo>
                <a:lnTo>
                  <a:pt x="0" y="0"/>
                </a:lnTo>
                <a:lnTo>
                  <a:pt x="0" y="85344"/>
                </a:lnTo>
                <a:close/>
              </a:path>
            </a:pathLst>
          </a:custGeom>
          <a:solidFill>
            <a:srgbClr val="F1F1F1"/>
          </a:solidFill>
        </p:spPr>
        <p:txBody>
          <a:bodyPr wrap="square" lIns="0" tIns="0" rIns="0" bIns="0" rtlCol="0"/>
          <a:lstStyle/>
          <a:p>
            <a:endParaRPr>
              <a:cs typeface="+mn-ea"/>
              <a:sym typeface="+mn-lt"/>
            </a:endParaRPr>
          </a:p>
        </p:txBody>
      </p:sp>
      <p:sp>
        <p:nvSpPr>
          <p:cNvPr id="4" name="object 4"/>
          <p:cNvSpPr/>
          <p:nvPr/>
        </p:nvSpPr>
        <p:spPr>
          <a:xfrm>
            <a:off x="6828281" y="554736"/>
            <a:ext cx="0" cy="155575"/>
          </a:xfrm>
          <a:custGeom>
            <a:avLst/>
            <a:gdLst/>
            <a:ahLst/>
            <a:cxnLst/>
            <a:rect l="l" t="t" r="r" b="b"/>
            <a:pathLst>
              <a:path h="155575">
                <a:moveTo>
                  <a:pt x="0" y="0"/>
                </a:moveTo>
                <a:lnTo>
                  <a:pt x="0" y="155448"/>
                </a:lnTo>
              </a:path>
            </a:pathLst>
          </a:custGeom>
          <a:ln w="41148">
            <a:solidFill>
              <a:srgbClr val="F1F1F1"/>
            </a:solidFill>
          </a:ln>
        </p:spPr>
        <p:txBody>
          <a:bodyPr wrap="square" lIns="0" tIns="0" rIns="0" bIns="0" rtlCol="0"/>
          <a:lstStyle/>
          <a:p>
            <a:endParaRPr>
              <a:cs typeface="+mn-ea"/>
              <a:sym typeface="+mn-lt"/>
            </a:endParaRPr>
          </a:p>
        </p:txBody>
      </p:sp>
      <p:sp>
        <p:nvSpPr>
          <p:cNvPr id="5" name="object 5"/>
          <p:cNvSpPr/>
          <p:nvPr/>
        </p:nvSpPr>
        <p:spPr>
          <a:xfrm>
            <a:off x="6807707" y="758951"/>
            <a:ext cx="41275" cy="79375"/>
          </a:xfrm>
          <a:custGeom>
            <a:avLst/>
            <a:gdLst/>
            <a:ahLst/>
            <a:cxnLst/>
            <a:rect l="l" t="t" r="r" b="b"/>
            <a:pathLst>
              <a:path w="41275" h="79375">
                <a:moveTo>
                  <a:pt x="0" y="79248"/>
                </a:moveTo>
                <a:lnTo>
                  <a:pt x="41148" y="79248"/>
                </a:lnTo>
                <a:lnTo>
                  <a:pt x="41148" y="0"/>
                </a:lnTo>
                <a:lnTo>
                  <a:pt x="0" y="0"/>
                </a:lnTo>
                <a:lnTo>
                  <a:pt x="0" y="79248"/>
                </a:lnTo>
                <a:close/>
              </a:path>
            </a:pathLst>
          </a:custGeom>
          <a:solidFill>
            <a:srgbClr val="F1F1F1"/>
          </a:solidFill>
        </p:spPr>
        <p:txBody>
          <a:bodyPr wrap="square" lIns="0" tIns="0" rIns="0" bIns="0" rtlCol="0"/>
          <a:lstStyle/>
          <a:p>
            <a:endParaRPr>
              <a:cs typeface="+mn-ea"/>
              <a:sym typeface="+mn-lt"/>
            </a:endParaRPr>
          </a:p>
        </p:txBody>
      </p:sp>
      <p:sp>
        <p:nvSpPr>
          <p:cNvPr id="6" name="object 6"/>
          <p:cNvSpPr/>
          <p:nvPr/>
        </p:nvSpPr>
        <p:spPr>
          <a:xfrm>
            <a:off x="6717792" y="554736"/>
            <a:ext cx="38100" cy="26034"/>
          </a:xfrm>
          <a:custGeom>
            <a:avLst/>
            <a:gdLst/>
            <a:ahLst/>
            <a:cxnLst/>
            <a:rect l="l" t="t" r="r" b="b"/>
            <a:pathLst>
              <a:path w="38100" h="26034">
                <a:moveTo>
                  <a:pt x="0" y="25908"/>
                </a:moveTo>
                <a:lnTo>
                  <a:pt x="38100" y="25908"/>
                </a:lnTo>
                <a:lnTo>
                  <a:pt x="38100" y="0"/>
                </a:lnTo>
                <a:lnTo>
                  <a:pt x="0" y="0"/>
                </a:lnTo>
                <a:lnTo>
                  <a:pt x="0" y="25908"/>
                </a:lnTo>
                <a:close/>
              </a:path>
            </a:pathLst>
          </a:custGeom>
          <a:solidFill>
            <a:srgbClr val="F1F1F1"/>
          </a:solidFill>
        </p:spPr>
        <p:txBody>
          <a:bodyPr wrap="square" lIns="0" tIns="0" rIns="0" bIns="0" rtlCol="0"/>
          <a:lstStyle/>
          <a:p>
            <a:endParaRPr>
              <a:cs typeface="+mn-ea"/>
              <a:sym typeface="+mn-lt"/>
            </a:endParaRPr>
          </a:p>
        </p:txBody>
      </p:sp>
      <p:sp>
        <p:nvSpPr>
          <p:cNvPr id="7" name="object 7"/>
          <p:cNvSpPr/>
          <p:nvPr/>
        </p:nvSpPr>
        <p:spPr>
          <a:xfrm>
            <a:off x="6736842" y="624840"/>
            <a:ext cx="0" cy="213360"/>
          </a:xfrm>
          <a:custGeom>
            <a:avLst/>
            <a:gdLst/>
            <a:ahLst/>
            <a:cxnLst/>
            <a:rect l="l" t="t" r="r" b="b"/>
            <a:pathLst>
              <a:path h="213359">
                <a:moveTo>
                  <a:pt x="0" y="0"/>
                </a:moveTo>
                <a:lnTo>
                  <a:pt x="0" y="213360"/>
                </a:lnTo>
              </a:path>
            </a:pathLst>
          </a:custGeom>
          <a:ln w="38100">
            <a:solidFill>
              <a:srgbClr val="F1F1F1"/>
            </a:solidFill>
          </a:ln>
        </p:spPr>
        <p:txBody>
          <a:bodyPr wrap="square" lIns="0" tIns="0" rIns="0" bIns="0" rtlCol="0"/>
          <a:lstStyle/>
          <a:p>
            <a:endParaRPr>
              <a:cs typeface="+mn-ea"/>
              <a:sym typeface="+mn-lt"/>
            </a:endParaRPr>
          </a:p>
        </p:txBody>
      </p:sp>
      <p:sp>
        <p:nvSpPr>
          <p:cNvPr id="8" name="object 8"/>
          <p:cNvSpPr/>
          <p:nvPr/>
        </p:nvSpPr>
        <p:spPr>
          <a:xfrm>
            <a:off x="6702552" y="586740"/>
            <a:ext cx="67310" cy="30480"/>
          </a:xfrm>
          <a:custGeom>
            <a:avLst/>
            <a:gdLst/>
            <a:ahLst/>
            <a:cxnLst/>
            <a:rect l="l" t="t" r="r" b="b"/>
            <a:pathLst>
              <a:path w="67309" h="30479">
                <a:moveTo>
                  <a:pt x="0" y="0"/>
                </a:moveTo>
                <a:lnTo>
                  <a:pt x="0" y="30480"/>
                </a:lnTo>
                <a:lnTo>
                  <a:pt x="67055" y="30480"/>
                </a:lnTo>
                <a:lnTo>
                  <a:pt x="67055" y="0"/>
                </a:lnTo>
                <a:lnTo>
                  <a:pt x="0" y="0"/>
                </a:lnTo>
                <a:close/>
              </a:path>
            </a:pathLst>
          </a:custGeom>
          <a:solidFill>
            <a:srgbClr val="F1F1F1"/>
          </a:solidFill>
        </p:spPr>
        <p:txBody>
          <a:bodyPr wrap="square" lIns="0" tIns="0" rIns="0" bIns="0" rtlCol="0"/>
          <a:lstStyle/>
          <a:p>
            <a:endParaRPr>
              <a:cs typeface="+mn-ea"/>
              <a:sym typeface="+mn-lt"/>
            </a:endParaRPr>
          </a:p>
        </p:txBody>
      </p:sp>
      <p:sp>
        <p:nvSpPr>
          <p:cNvPr id="9" name="object 9"/>
          <p:cNvSpPr/>
          <p:nvPr/>
        </p:nvSpPr>
        <p:spPr>
          <a:xfrm>
            <a:off x="6792468" y="717804"/>
            <a:ext cx="70485" cy="30480"/>
          </a:xfrm>
          <a:custGeom>
            <a:avLst/>
            <a:gdLst/>
            <a:ahLst/>
            <a:cxnLst/>
            <a:rect l="l" t="t" r="r" b="b"/>
            <a:pathLst>
              <a:path w="70484" h="30479">
                <a:moveTo>
                  <a:pt x="0" y="0"/>
                </a:moveTo>
                <a:lnTo>
                  <a:pt x="0" y="30480"/>
                </a:lnTo>
                <a:lnTo>
                  <a:pt x="70103" y="30480"/>
                </a:lnTo>
                <a:lnTo>
                  <a:pt x="70103" y="0"/>
                </a:lnTo>
                <a:lnTo>
                  <a:pt x="0" y="0"/>
                </a:lnTo>
                <a:close/>
              </a:path>
            </a:pathLst>
          </a:custGeom>
          <a:solidFill>
            <a:srgbClr val="F1F1F1"/>
          </a:solidFill>
        </p:spPr>
        <p:txBody>
          <a:bodyPr wrap="square" lIns="0" tIns="0" rIns="0" bIns="0" rtlCol="0"/>
          <a:lstStyle/>
          <a:p>
            <a:endParaRPr>
              <a:cs typeface="+mn-ea"/>
              <a:sym typeface="+mn-lt"/>
            </a:endParaRPr>
          </a:p>
        </p:txBody>
      </p:sp>
      <p:sp>
        <p:nvSpPr>
          <p:cNvPr id="10" name="object 10"/>
          <p:cNvSpPr/>
          <p:nvPr/>
        </p:nvSpPr>
        <p:spPr>
          <a:xfrm>
            <a:off x="6885431" y="647700"/>
            <a:ext cx="71755" cy="30480"/>
          </a:xfrm>
          <a:custGeom>
            <a:avLst/>
            <a:gdLst/>
            <a:ahLst/>
            <a:cxnLst/>
            <a:rect l="l" t="t" r="r" b="b"/>
            <a:pathLst>
              <a:path w="71754" h="30479">
                <a:moveTo>
                  <a:pt x="71627" y="0"/>
                </a:moveTo>
                <a:lnTo>
                  <a:pt x="0" y="0"/>
                </a:lnTo>
                <a:lnTo>
                  <a:pt x="0" y="30479"/>
                </a:lnTo>
                <a:lnTo>
                  <a:pt x="71627" y="30479"/>
                </a:lnTo>
                <a:lnTo>
                  <a:pt x="71627" y="0"/>
                </a:lnTo>
                <a:close/>
              </a:path>
            </a:pathLst>
          </a:custGeom>
          <a:solidFill>
            <a:srgbClr val="F1F1F1"/>
          </a:solidFill>
        </p:spPr>
        <p:txBody>
          <a:bodyPr wrap="square" lIns="0" tIns="0" rIns="0" bIns="0" rtlCol="0"/>
          <a:lstStyle/>
          <a:p>
            <a:endParaRPr>
              <a:cs typeface="+mn-ea"/>
              <a:sym typeface="+mn-lt"/>
            </a:endParaRPr>
          </a:p>
        </p:txBody>
      </p:sp>
      <p:sp>
        <p:nvSpPr>
          <p:cNvPr id="11" name="object 11"/>
          <p:cNvSpPr/>
          <p:nvPr/>
        </p:nvSpPr>
        <p:spPr>
          <a:xfrm>
            <a:off x="7473695" y="549909"/>
            <a:ext cx="310896" cy="223774"/>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cs typeface="+mn-ea"/>
              <a:sym typeface="+mn-lt"/>
            </a:endParaRPr>
          </a:p>
        </p:txBody>
      </p:sp>
      <p:sp>
        <p:nvSpPr>
          <p:cNvPr id="17" name="object 17"/>
          <p:cNvSpPr/>
          <p:nvPr/>
        </p:nvSpPr>
        <p:spPr>
          <a:xfrm>
            <a:off x="5105400" y="0"/>
            <a:ext cx="683895" cy="4203700"/>
          </a:xfrm>
          <a:custGeom>
            <a:avLst/>
            <a:gdLst/>
            <a:ahLst/>
            <a:cxnLst/>
            <a:rect l="l" t="t" r="r" b="b"/>
            <a:pathLst>
              <a:path w="683895" h="4203700">
                <a:moveTo>
                  <a:pt x="683864" y="0"/>
                </a:moveTo>
                <a:lnTo>
                  <a:pt x="0" y="0"/>
                </a:lnTo>
                <a:lnTo>
                  <a:pt x="0" y="4203192"/>
                </a:lnTo>
                <a:lnTo>
                  <a:pt x="683864" y="0"/>
                </a:lnTo>
                <a:close/>
              </a:path>
            </a:pathLst>
          </a:custGeom>
          <a:solidFill>
            <a:srgbClr val="FFFFFF"/>
          </a:solidFill>
        </p:spPr>
        <p:txBody>
          <a:bodyPr wrap="square" lIns="0" tIns="0" rIns="0" bIns="0" rtlCol="0"/>
          <a:lstStyle/>
          <a:p>
            <a:endParaRPr>
              <a:cs typeface="+mn-ea"/>
              <a:sym typeface="+mn-lt"/>
            </a:endParaRPr>
          </a:p>
        </p:txBody>
      </p:sp>
      <p:grpSp>
        <p:nvGrpSpPr>
          <p:cNvPr id="39" name="组合 38"/>
          <p:cNvGrpSpPr/>
          <p:nvPr/>
        </p:nvGrpSpPr>
        <p:grpSpPr>
          <a:xfrm>
            <a:off x="73025" y="191868"/>
            <a:ext cx="9070975" cy="788860"/>
            <a:chOff x="73025" y="193249"/>
            <a:chExt cx="9070975" cy="956101"/>
          </a:xfrm>
        </p:grpSpPr>
        <p:sp>
          <p:nvSpPr>
            <p:cNvPr id="42" name="圆角矩形 4"/>
            <p:cNvSpPr>
              <a:spLocks noChangeArrowheads="1"/>
            </p:cNvSpPr>
            <p:nvPr/>
          </p:nvSpPr>
          <p:spPr bwMode="auto">
            <a:xfrm>
              <a:off x="73025" y="1052513"/>
              <a:ext cx="9070975" cy="96837"/>
            </a:xfrm>
            <a:prstGeom prst="roundRect">
              <a:avLst>
                <a:gd name="adj" fmla="val 16667"/>
              </a:avLst>
            </a:prstGeom>
            <a:solidFill>
              <a:srgbClr val="C00000"/>
            </a:solidFill>
            <a:ln w="25400">
              <a:solidFill>
                <a:srgbClr val="C00000"/>
              </a:solidFill>
              <a:round/>
              <a:headEnd/>
              <a:tailEnd/>
            </a:ln>
          </p:spPr>
          <p:txBody>
            <a:bodyPr anchor="ctr"/>
            <a:lstStyle/>
            <a:p>
              <a:pPr algn="ctr"/>
              <a:endParaRPr lang="zh-CN" altLang="en-US" b="1">
                <a:solidFill>
                  <a:srgbClr val="FFFFFF"/>
                </a:solidFill>
                <a:cs typeface="+mn-ea"/>
                <a:sym typeface="+mn-lt"/>
              </a:endParaRPr>
            </a:p>
          </p:txBody>
        </p:sp>
        <p:sp>
          <p:nvSpPr>
            <p:cNvPr id="43" name="TextBox 42"/>
            <p:cNvSpPr txBox="1"/>
            <p:nvPr/>
          </p:nvSpPr>
          <p:spPr>
            <a:xfrm>
              <a:off x="419079" y="193249"/>
              <a:ext cx="8220936" cy="708749"/>
            </a:xfrm>
            <a:prstGeom prst="rect">
              <a:avLst/>
            </a:prstGeom>
            <a:noFill/>
          </p:spPr>
          <p:txBody>
            <a:bodyPr wrap="square" rtlCol="0">
              <a:spAutoFit/>
            </a:bodyPr>
            <a:lstStyle/>
            <a:p>
              <a:pPr algn="ctr"/>
              <a:r>
                <a:rPr lang="en-US" altLang="zh-CN" sz="3200" dirty="0">
                  <a:cs typeface="+mn-ea"/>
                  <a:sym typeface="+mn-lt"/>
                </a:rPr>
                <a:t>Coal mining in China </a:t>
              </a:r>
              <a:endParaRPr lang="zh-CN" altLang="en-US" sz="3200" dirty="0">
                <a:cs typeface="+mn-ea"/>
                <a:sym typeface="+mn-lt"/>
              </a:endParaRPr>
            </a:p>
          </p:txBody>
        </p:sp>
      </p:grpSp>
      <p:pic>
        <p:nvPicPr>
          <p:cNvPr id="40" name="Picture 2">
            <a:extLst>
              <a:ext uri="{FF2B5EF4-FFF2-40B4-BE49-F238E27FC236}">
                <a16:creationId xmlns:a16="http://schemas.microsoft.com/office/drawing/2014/main" id="{C629154E-78C7-4EFD-8CDB-2EB6A28F845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3358" y="1151177"/>
            <a:ext cx="3603545" cy="4945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3">
            <a:extLst>
              <a:ext uri="{FF2B5EF4-FFF2-40B4-BE49-F238E27FC236}">
                <a16:creationId xmlns:a16="http://schemas.microsoft.com/office/drawing/2014/main" id="{38028166-EA5A-41A8-9DF3-75837A0743C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04050" y="1104738"/>
            <a:ext cx="3735965" cy="486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矩形 43">
            <a:extLst>
              <a:ext uri="{FF2B5EF4-FFF2-40B4-BE49-F238E27FC236}">
                <a16:creationId xmlns:a16="http://schemas.microsoft.com/office/drawing/2014/main" id="{C4CDE46C-7311-486F-BE24-AA693915EA6E}"/>
              </a:ext>
            </a:extLst>
          </p:cNvPr>
          <p:cNvSpPr/>
          <p:nvPr/>
        </p:nvSpPr>
        <p:spPr>
          <a:xfrm>
            <a:off x="0" y="6267450"/>
            <a:ext cx="9145016" cy="62775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cs typeface="+mn-ea"/>
                <a:sym typeface="+mn-lt"/>
              </a:rPr>
              <a:t>The five eastern provinces are not only important grain bases in China, but also occupy an important role in China's coal mining and utilization.</a:t>
            </a:r>
            <a:endParaRPr lang="zh-CN" altLang="en-US" sz="1600" dirty="0">
              <a:solidFill>
                <a:schemeClr val="tx1"/>
              </a:solidFill>
              <a:cs typeface="+mn-ea"/>
              <a:sym typeface="+mn-lt"/>
            </a:endParaRPr>
          </a:p>
        </p:txBody>
      </p:sp>
      <p:sp>
        <p:nvSpPr>
          <p:cNvPr id="2" name="文本框 1">
            <a:extLst>
              <a:ext uri="{FF2B5EF4-FFF2-40B4-BE49-F238E27FC236}">
                <a16:creationId xmlns:a16="http://schemas.microsoft.com/office/drawing/2014/main" id="{E9E77C15-827B-415D-AD15-0C128C5C932A}"/>
              </a:ext>
            </a:extLst>
          </p:cNvPr>
          <p:cNvSpPr txBox="1"/>
          <p:nvPr/>
        </p:nvSpPr>
        <p:spPr>
          <a:xfrm>
            <a:off x="1638102" y="2564904"/>
            <a:ext cx="1124138" cy="369332"/>
          </a:xfrm>
          <a:prstGeom prst="rect">
            <a:avLst/>
          </a:prstGeom>
          <a:noFill/>
        </p:spPr>
        <p:txBody>
          <a:bodyPr wrap="square" rtlCol="0">
            <a:spAutoFit/>
          </a:bodyPr>
          <a:lstStyle/>
          <a:p>
            <a:r>
              <a:rPr lang="en-US" altLang="zh-CN" dirty="0">
                <a:cs typeface="+mn-ea"/>
                <a:sym typeface="+mn-lt"/>
              </a:rPr>
              <a:t>Hebei</a:t>
            </a:r>
            <a:endParaRPr lang="zh-CN" altLang="en-US" dirty="0">
              <a:cs typeface="+mn-ea"/>
              <a:sym typeface="+mn-lt"/>
            </a:endParaRPr>
          </a:p>
        </p:txBody>
      </p:sp>
      <p:sp>
        <p:nvSpPr>
          <p:cNvPr id="19" name="文本框 18">
            <a:extLst>
              <a:ext uri="{FF2B5EF4-FFF2-40B4-BE49-F238E27FC236}">
                <a16:creationId xmlns:a16="http://schemas.microsoft.com/office/drawing/2014/main" id="{50BA2E0C-6F7F-449E-8A7C-5FA5AF5E5C97}"/>
              </a:ext>
            </a:extLst>
          </p:cNvPr>
          <p:cNvSpPr txBox="1"/>
          <p:nvPr/>
        </p:nvSpPr>
        <p:spPr>
          <a:xfrm>
            <a:off x="2368284" y="3033094"/>
            <a:ext cx="1124138" cy="646331"/>
          </a:xfrm>
          <a:prstGeom prst="rect">
            <a:avLst/>
          </a:prstGeom>
          <a:noFill/>
        </p:spPr>
        <p:txBody>
          <a:bodyPr wrap="square" rtlCol="0">
            <a:spAutoFit/>
          </a:bodyPr>
          <a:lstStyle/>
          <a:p>
            <a:r>
              <a:rPr lang="en-US" altLang="zh-CN" dirty="0">
                <a:cs typeface="+mn-ea"/>
                <a:sym typeface="+mn-lt"/>
              </a:rPr>
              <a:t>Shandong</a:t>
            </a:r>
            <a:endParaRPr lang="zh-CN" altLang="en-US" dirty="0">
              <a:cs typeface="+mn-ea"/>
              <a:sym typeface="+mn-lt"/>
            </a:endParaRPr>
          </a:p>
        </p:txBody>
      </p:sp>
      <p:sp>
        <p:nvSpPr>
          <p:cNvPr id="20" name="文本框 19">
            <a:extLst>
              <a:ext uri="{FF2B5EF4-FFF2-40B4-BE49-F238E27FC236}">
                <a16:creationId xmlns:a16="http://schemas.microsoft.com/office/drawing/2014/main" id="{5ACB5355-F7A0-4062-AF84-91F642E0803F}"/>
              </a:ext>
            </a:extLst>
          </p:cNvPr>
          <p:cNvSpPr txBox="1"/>
          <p:nvPr/>
        </p:nvSpPr>
        <p:spPr>
          <a:xfrm>
            <a:off x="1063390" y="3739099"/>
            <a:ext cx="1124138" cy="369332"/>
          </a:xfrm>
          <a:prstGeom prst="rect">
            <a:avLst/>
          </a:prstGeom>
          <a:noFill/>
        </p:spPr>
        <p:txBody>
          <a:bodyPr wrap="square" rtlCol="0">
            <a:spAutoFit/>
          </a:bodyPr>
          <a:lstStyle/>
          <a:p>
            <a:r>
              <a:rPr lang="en-US" altLang="zh-CN" dirty="0">
                <a:cs typeface="+mn-ea"/>
                <a:sym typeface="+mn-lt"/>
              </a:rPr>
              <a:t>Henan</a:t>
            </a:r>
            <a:endParaRPr lang="zh-CN" altLang="en-US" dirty="0">
              <a:cs typeface="+mn-ea"/>
              <a:sym typeface="+mn-lt"/>
            </a:endParaRPr>
          </a:p>
        </p:txBody>
      </p:sp>
      <p:sp>
        <p:nvSpPr>
          <p:cNvPr id="21" name="文本框 20">
            <a:extLst>
              <a:ext uri="{FF2B5EF4-FFF2-40B4-BE49-F238E27FC236}">
                <a16:creationId xmlns:a16="http://schemas.microsoft.com/office/drawing/2014/main" id="{67419B04-87FC-41F0-AAD6-C1966DBF69B2}"/>
              </a:ext>
            </a:extLst>
          </p:cNvPr>
          <p:cNvSpPr txBox="1"/>
          <p:nvPr/>
        </p:nvSpPr>
        <p:spPr>
          <a:xfrm>
            <a:off x="2187528" y="4226313"/>
            <a:ext cx="1124138" cy="369332"/>
          </a:xfrm>
          <a:prstGeom prst="rect">
            <a:avLst/>
          </a:prstGeom>
          <a:noFill/>
        </p:spPr>
        <p:txBody>
          <a:bodyPr wrap="square" rtlCol="0">
            <a:spAutoFit/>
          </a:bodyPr>
          <a:lstStyle/>
          <a:p>
            <a:r>
              <a:rPr lang="en-US" altLang="zh-CN" dirty="0">
                <a:cs typeface="+mn-ea"/>
                <a:sym typeface="+mn-lt"/>
              </a:rPr>
              <a:t>Anhui</a:t>
            </a:r>
            <a:endParaRPr lang="zh-CN" altLang="en-US" dirty="0">
              <a:cs typeface="+mn-ea"/>
              <a:sym typeface="+mn-lt"/>
            </a:endParaRPr>
          </a:p>
        </p:txBody>
      </p:sp>
      <p:sp>
        <p:nvSpPr>
          <p:cNvPr id="22" name="文本框 21">
            <a:extLst>
              <a:ext uri="{FF2B5EF4-FFF2-40B4-BE49-F238E27FC236}">
                <a16:creationId xmlns:a16="http://schemas.microsoft.com/office/drawing/2014/main" id="{3DFA6AEA-B07D-4AA9-9382-B1E4F8AD1F65}"/>
              </a:ext>
            </a:extLst>
          </p:cNvPr>
          <p:cNvSpPr txBox="1"/>
          <p:nvPr/>
        </p:nvSpPr>
        <p:spPr>
          <a:xfrm>
            <a:off x="2668536" y="3890373"/>
            <a:ext cx="1124138" cy="369332"/>
          </a:xfrm>
          <a:prstGeom prst="rect">
            <a:avLst/>
          </a:prstGeom>
          <a:noFill/>
        </p:spPr>
        <p:txBody>
          <a:bodyPr wrap="square" rtlCol="0">
            <a:spAutoFit/>
          </a:bodyPr>
          <a:lstStyle/>
          <a:p>
            <a:r>
              <a:rPr lang="en-US" altLang="zh-CN" dirty="0">
                <a:cs typeface="+mn-ea"/>
                <a:sym typeface="+mn-lt"/>
              </a:rPr>
              <a:t>Jiangsu</a:t>
            </a:r>
            <a:endParaRPr lang="zh-CN" altLang="en-US" dirty="0">
              <a:cs typeface="+mn-ea"/>
              <a:sym typeface="+mn-lt"/>
            </a:endParaRPr>
          </a:p>
        </p:txBody>
      </p:sp>
      <p:sp>
        <p:nvSpPr>
          <p:cNvPr id="28" name="文本框 27">
            <a:extLst>
              <a:ext uri="{FF2B5EF4-FFF2-40B4-BE49-F238E27FC236}">
                <a16:creationId xmlns:a16="http://schemas.microsoft.com/office/drawing/2014/main" id="{9E278969-8B66-4179-827B-0541730D2C1D}"/>
              </a:ext>
            </a:extLst>
          </p:cNvPr>
          <p:cNvSpPr txBox="1"/>
          <p:nvPr/>
        </p:nvSpPr>
        <p:spPr>
          <a:xfrm>
            <a:off x="6121051" y="2475507"/>
            <a:ext cx="1124138" cy="369332"/>
          </a:xfrm>
          <a:prstGeom prst="rect">
            <a:avLst/>
          </a:prstGeom>
          <a:noFill/>
        </p:spPr>
        <p:txBody>
          <a:bodyPr wrap="square" rtlCol="0">
            <a:spAutoFit/>
          </a:bodyPr>
          <a:lstStyle/>
          <a:p>
            <a:r>
              <a:rPr lang="en-US" altLang="zh-CN" dirty="0">
                <a:cs typeface="+mn-ea"/>
                <a:sym typeface="+mn-lt"/>
              </a:rPr>
              <a:t>Hebei</a:t>
            </a:r>
            <a:endParaRPr lang="zh-CN" altLang="en-US" dirty="0">
              <a:cs typeface="+mn-ea"/>
              <a:sym typeface="+mn-lt"/>
            </a:endParaRPr>
          </a:p>
        </p:txBody>
      </p:sp>
      <p:sp>
        <p:nvSpPr>
          <p:cNvPr id="29" name="文本框 28">
            <a:extLst>
              <a:ext uri="{FF2B5EF4-FFF2-40B4-BE49-F238E27FC236}">
                <a16:creationId xmlns:a16="http://schemas.microsoft.com/office/drawing/2014/main" id="{D89D38C3-AC08-414E-B8DD-D2AD799696DD}"/>
              </a:ext>
            </a:extLst>
          </p:cNvPr>
          <p:cNvSpPr txBox="1"/>
          <p:nvPr/>
        </p:nvSpPr>
        <p:spPr>
          <a:xfrm>
            <a:off x="6851233" y="2943697"/>
            <a:ext cx="1124138" cy="646331"/>
          </a:xfrm>
          <a:prstGeom prst="rect">
            <a:avLst/>
          </a:prstGeom>
          <a:noFill/>
        </p:spPr>
        <p:txBody>
          <a:bodyPr wrap="square" rtlCol="0">
            <a:spAutoFit/>
          </a:bodyPr>
          <a:lstStyle/>
          <a:p>
            <a:r>
              <a:rPr lang="en-US" altLang="zh-CN" dirty="0">
                <a:cs typeface="+mn-ea"/>
                <a:sym typeface="+mn-lt"/>
              </a:rPr>
              <a:t>Shandong</a:t>
            </a:r>
            <a:endParaRPr lang="zh-CN" altLang="en-US" dirty="0">
              <a:cs typeface="+mn-ea"/>
              <a:sym typeface="+mn-lt"/>
            </a:endParaRPr>
          </a:p>
        </p:txBody>
      </p:sp>
      <p:sp>
        <p:nvSpPr>
          <p:cNvPr id="30" name="文本框 29">
            <a:extLst>
              <a:ext uri="{FF2B5EF4-FFF2-40B4-BE49-F238E27FC236}">
                <a16:creationId xmlns:a16="http://schemas.microsoft.com/office/drawing/2014/main" id="{89D3CF60-E771-4E36-A0E2-E3B0102C42FB}"/>
              </a:ext>
            </a:extLst>
          </p:cNvPr>
          <p:cNvSpPr txBox="1"/>
          <p:nvPr/>
        </p:nvSpPr>
        <p:spPr>
          <a:xfrm>
            <a:off x="5703572" y="3649702"/>
            <a:ext cx="1124138" cy="369332"/>
          </a:xfrm>
          <a:prstGeom prst="rect">
            <a:avLst/>
          </a:prstGeom>
          <a:noFill/>
        </p:spPr>
        <p:txBody>
          <a:bodyPr wrap="square" rtlCol="0">
            <a:spAutoFit/>
          </a:bodyPr>
          <a:lstStyle/>
          <a:p>
            <a:r>
              <a:rPr lang="en-US" altLang="zh-CN" dirty="0">
                <a:cs typeface="+mn-ea"/>
                <a:sym typeface="+mn-lt"/>
              </a:rPr>
              <a:t>Henan</a:t>
            </a:r>
            <a:endParaRPr lang="zh-CN" altLang="en-US" dirty="0">
              <a:cs typeface="+mn-ea"/>
              <a:sym typeface="+mn-lt"/>
            </a:endParaRPr>
          </a:p>
        </p:txBody>
      </p:sp>
      <p:sp>
        <p:nvSpPr>
          <p:cNvPr id="31" name="文本框 30">
            <a:extLst>
              <a:ext uri="{FF2B5EF4-FFF2-40B4-BE49-F238E27FC236}">
                <a16:creationId xmlns:a16="http://schemas.microsoft.com/office/drawing/2014/main" id="{A4AE2ABE-D10E-45D8-8D8F-8447EEE695EA}"/>
              </a:ext>
            </a:extLst>
          </p:cNvPr>
          <p:cNvSpPr txBox="1"/>
          <p:nvPr/>
        </p:nvSpPr>
        <p:spPr>
          <a:xfrm>
            <a:off x="6521128" y="4044953"/>
            <a:ext cx="1124138" cy="369332"/>
          </a:xfrm>
          <a:prstGeom prst="rect">
            <a:avLst/>
          </a:prstGeom>
          <a:noFill/>
        </p:spPr>
        <p:txBody>
          <a:bodyPr wrap="square" rtlCol="0">
            <a:spAutoFit/>
          </a:bodyPr>
          <a:lstStyle/>
          <a:p>
            <a:r>
              <a:rPr lang="en-US" altLang="zh-CN" dirty="0">
                <a:cs typeface="+mn-ea"/>
                <a:sym typeface="+mn-lt"/>
              </a:rPr>
              <a:t>Anhui</a:t>
            </a:r>
            <a:endParaRPr lang="zh-CN" altLang="en-US" dirty="0">
              <a:cs typeface="+mn-ea"/>
              <a:sym typeface="+mn-lt"/>
            </a:endParaRPr>
          </a:p>
        </p:txBody>
      </p:sp>
      <p:sp>
        <p:nvSpPr>
          <p:cNvPr id="32" name="文本框 31">
            <a:extLst>
              <a:ext uri="{FF2B5EF4-FFF2-40B4-BE49-F238E27FC236}">
                <a16:creationId xmlns:a16="http://schemas.microsoft.com/office/drawing/2014/main" id="{9314FA7F-2AA4-4D3F-919B-D3916849F167}"/>
              </a:ext>
            </a:extLst>
          </p:cNvPr>
          <p:cNvSpPr txBox="1"/>
          <p:nvPr/>
        </p:nvSpPr>
        <p:spPr>
          <a:xfrm>
            <a:off x="6992788" y="3615577"/>
            <a:ext cx="1124138" cy="369332"/>
          </a:xfrm>
          <a:prstGeom prst="rect">
            <a:avLst/>
          </a:prstGeom>
          <a:noFill/>
        </p:spPr>
        <p:txBody>
          <a:bodyPr wrap="square" rtlCol="0">
            <a:spAutoFit/>
          </a:bodyPr>
          <a:lstStyle/>
          <a:p>
            <a:r>
              <a:rPr lang="en-US" altLang="zh-CN" dirty="0">
                <a:cs typeface="+mn-ea"/>
                <a:sym typeface="+mn-lt"/>
              </a:rPr>
              <a:t>Jiangsu</a:t>
            </a:r>
            <a:endParaRPr lang="zh-CN" altLang="en-US" dirty="0">
              <a:cs typeface="+mn-ea"/>
              <a:sym typeface="+mn-lt"/>
            </a:endParaRPr>
          </a:p>
        </p:txBody>
      </p:sp>
    </p:spTree>
    <p:custDataLst>
      <p:tags r:id="rId1"/>
    </p:custDataLst>
    <p:extLst>
      <p:ext uri="{BB962C8B-B14F-4D97-AF65-F5344CB8AC3E}">
        <p14:creationId xmlns:p14="http://schemas.microsoft.com/office/powerpoint/2010/main" val="3918512334"/>
      </p:ext>
    </p:extLst>
  </p:cSld>
  <p:clrMapOvr>
    <a:masterClrMapping/>
  </p:clrMapOvr>
  <p:transition advTm="64293">
    <p:cove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图片 12">
            <a:extLst>
              <a:ext uri="{FF2B5EF4-FFF2-40B4-BE49-F238E27FC236}">
                <a16:creationId xmlns:a16="http://schemas.microsoft.com/office/drawing/2014/main" id="{F50CD9F5-2910-450E-B427-1F3A5DCE5C4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1930" y="864642"/>
            <a:ext cx="4488102" cy="4864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图片 11">
            <a:extLst>
              <a:ext uri="{FF2B5EF4-FFF2-40B4-BE49-F238E27FC236}">
                <a16:creationId xmlns:a16="http://schemas.microsoft.com/office/drawing/2014/main" id="{2CC10073-F14C-485C-815A-1E8B4F854CB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3968" y="864642"/>
            <a:ext cx="4650102" cy="30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表格 9">
            <a:extLst>
              <a:ext uri="{FF2B5EF4-FFF2-40B4-BE49-F238E27FC236}">
                <a16:creationId xmlns:a16="http://schemas.microsoft.com/office/drawing/2014/main" id="{B10A7EA8-CB15-4578-92EF-E3A1F6889C90}"/>
              </a:ext>
            </a:extLst>
          </p:cNvPr>
          <p:cNvGraphicFramePr>
            <a:graphicFrameLocks noGrp="1"/>
          </p:cNvGraphicFramePr>
          <p:nvPr>
            <p:extLst>
              <p:ext uri="{D42A27DB-BD31-4B8C-83A1-F6EECF244321}">
                <p14:modId xmlns:p14="http://schemas.microsoft.com/office/powerpoint/2010/main" val="780780536"/>
              </p:ext>
            </p:extLst>
          </p:nvPr>
        </p:nvGraphicFramePr>
        <p:xfrm>
          <a:off x="4901084" y="4581128"/>
          <a:ext cx="4248472" cy="1950336"/>
        </p:xfrm>
        <a:graphic>
          <a:graphicData uri="http://schemas.openxmlformats.org/drawingml/2006/table">
            <a:tbl>
              <a:tblPr>
                <a:tableStyleId>{5C22544A-7EE6-4342-B048-85BDC9FD1C3A}</a:tableStyleId>
              </a:tblPr>
              <a:tblGrid>
                <a:gridCol w="856125">
                  <a:extLst>
                    <a:ext uri="{9D8B030D-6E8A-4147-A177-3AD203B41FA5}">
                      <a16:colId xmlns:a16="http://schemas.microsoft.com/office/drawing/2014/main" val="1039334605"/>
                    </a:ext>
                  </a:extLst>
                </a:gridCol>
                <a:gridCol w="856125">
                  <a:extLst>
                    <a:ext uri="{9D8B030D-6E8A-4147-A177-3AD203B41FA5}">
                      <a16:colId xmlns:a16="http://schemas.microsoft.com/office/drawing/2014/main" val="3458492896"/>
                    </a:ext>
                  </a:extLst>
                </a:gridCol>
                <a:gridCol w="2536222">
                  <a:extLst>
                    <a:ext uri="{9D8B030D-6E8A-4147-A177-3AD203B41FA5}">
                      <a16:colId xmlns:a16="http://schemas.microsoft.com/office/drawing/2014/main" val="159907785"/>
                    </a:ext>
                  </a:extLst>
                </a:gridCol>
              </a:tblGrid>
              <a:tr h="216704">
                <a:tc>
                  <a:txBody>
                    <a:bodyPr/>
                    <a:lstStyle/>
                    <a:p>
                      <a:pPr algn="ctr">
                        <a:spcAft>
                          <a:spcPts val="0"/>
                        </a:spcAft>
                      </a:pPr>
                      <a:r>
                        <a:rPr lang="en-US" sz="1400" kern="100">
                          <a:effectLst/>
                          <a:latin typeface="+mn-lt"/>
                          <a:ea typeface="+mn-ea"/>
                          <a:cs typeface="+mn-ea"/>
                          <a:sym typeface="+mn-lt"/>
                        </a:rPr>
                        <a:t> </a:t>
                      </a:r>
                      <a:endParaRPr lang="zh-CN" sz="1400" kern="100">
                        <a:effectLst/>
                        <a:latin typeface="+mn-lt"/>
                        <a:ea typeface="+mn-ea"/>
                        <a:cs typeface="+mn-ea"/>
                        <a:sym typeface="+mn-lt"/>
                      </a:endParaRPr>
                    </a:p>
                  </a:txBody>
                  <a:tcPr marL="68580" marR="68580" marT="0" marB="0"/>
                </a:tc>
                <a:tc>
                  <a:txBody>
                    <a:bodyPr/>
                    <a:lstStyle/>
                    <a:p>
                      <a:pPr algn="ctr">
                        <a:spcAft>
                          <a:spcPts val="0"/>
                        </a:spcAft>
                      </a:pPr>
                      <a:r>
                        <a:rPr lang="en-US" sz="1400" kern="100">
                          <a:effectLst/>
                          <a:latin typeface="+mn-lt"/>
                          <a:ea typeface="+mn-ea"/>
                          <a:cs typeface="+mn-ea"/>
                          <a:sym typeface="+mn-lt"/>
                        </a:rPr>
                        <a:t>R</a:t>
                      </a:r>
                      <a:r>
                        <a:rPr lang="en-US" sz="1400" kern="100" baseline="30000">
                          <a:effectLst/>
                          <a:latin typeface="+mn-lt"/>
                          <a:ea typeface="+mn-ea"/>
                          <a:cs typeface="+mn-ea"/>
                          <a:sym typeface="+mn-lt"/>
                        </a:rPr>
                        <a:t>2</a:t>
                      </a:r>
                      <a:endParaRPr lang="zh-CN" sz="1400" kern="100">
                        <a:effectLst/>
                        <a:latin typeface="+mn-lt"/>
                        <a:ea typeface="+mn-ea"/>
                        <a:cs typeface="+mn-ea"/>
                        <a:sym typeface="+mn-lt"/>
                      </a:endParaRPr>
                    </a:p>
                  </a:txBody>
                  <a:tcPr marL="68580" marR="68580" marT="0" marB="0"/>
                </a:tc>
                <a:tc>
                  <a:txBody>
                    <a:bodyPr/>
                    <a:lstStyle/>
                    <a:p>
                      <a:pPr algn="ctr">
                        <a:spcAft>
                          <a:spcPts val="0"/>
                        </a:spcAft>
                      </a:pPr>
                      <a:r>
                        <a:rPr lang="en-US" sz="1400" kern="100">
                          <a:effectLst/>
                          <a:latin typeface="+mn-lt"/>
                          <a:ea typeface="+mn-ea"/>
                          <a:cs typeface="+mn-ea"/>
                          <a:sym typeface="+mn-lt"/>
                        </a:rPr>
                        <a:t>Expression</a:t>
                      </a:r>
                      <a:endParaRPr lang="zh-CN" sz="1400" kern="100">
                        <a:effectLst/>
                        <a:latin typeface="+mn-lt"/>
                        <a:ea typeface="+mn-ea"/>
                        <a:cs typeface="+mn-ea"/>
                        <a:sym typeface="+mn-lt"/>
                      </a:endParaRPr>
                    </a:p>
                  </a:txBody>
                  <a:tcPr marL="68580" marR="68580" marT="0" marB="0"/>
                </a:tc>
                <a:extLst>
                  <a:ext uri="{0D108BD9-81ED-4DB2-BD59-A6C34878D82A}">
                    <a16:rowId xmlns:a16="http://schemas.microsoft.com/office/drawing/2014/main" val="1504429329"/>
                  </a:ext>
                </a:extLst>
              </a:tr>
              <a:tr h="216704">
                <a:tc>
                  <a:txBody>
                    <a:bodyPr/>
                    <a:lstStyle/>
                    <a:p>
                      <a:pPr algn="ctr">
                        <a:spcAft>
                          <a:spcPts val="0"/>
                        </a:spcAft>
                      </a:pPr>
                      <a:r>
                        <a:rPr lang="en-US" sz="1400" kern="100">
                          <a:effectLst/>
                          <a:latin typeface="+mn-lt"/>
                          <a:ea typeface="+mn-ea"/>
                          <a:cs typeface="+mn-ea"/>
                          <a:sym typeface="+mn-lt"/>
                        </a:rPr>
                        <a:t>L1</a:t>
                      </a:r>
                      <a:endParaRPr lang="zh-CN" sz="1400" kern="100">
                        <a:effectLst/>
                        <a:latin typeface="+mn-lt"/>
                        <a:ea typeface="+mn-ea"/>
                        <a:cs typeface="+mn-ea"/>
                        <a:sym typeface="+mn-lt"/>
                      </a:endParaRPr>
                    </a:p>
                  </a:txBody>
                  <a:tcPr marL="68580" marR="68580" marT="0" marB="0"/>
                </a:tc>
                <a:tc>
                  <a:txBody>
                    <a:bodyPr/>
                    <a:lstStyle/>
                    <a:p>
                      <a:pPr algn="ctr">
                        <a:spcAft>
                          <a:spcPts val="0"/>
                        </a:spcAft>
                      </a:pPr>
                      <a:r>
                        <a:rPr lang="en-US" sz="1400" kern="100">
                          <a:effectLst/>
                          <a:latin typeface="+mn-lt"/>
                          <a:ea typeface="+mn-ea"/>
                          <a:cs typeface="+mn-ea"/>
                          <a:sym typeface="+mn-lt"/>
                        </a:rPr>
                        <a:t>0.62</a:t>
                      </a:r>
                      <a:endParaRPr lang="zh-CN" sz="1400" kern="100">
                        <a:effectLst/>
                        <a:latin typeface="+mn-lt"/>
                        <a:ea typeface="+mn-ea"/>
                        <a:cs typeface="+mn-ea"/>
                        <a:sym typeface="+mn-lt"/>
                      </a:endParaRPr>
                    </a:p>
                  </a:txBody>
                  <a:tcPr marL="68580" marR="68580" marT="0" marB="0"/>
                </a:tc>
                <a:tc>
                  <a:txBody>
                    <a:bodyPr/>
                    <a:lstStyle/>
                    <a:p>
                      <a:pPr algn="ctr">
                        <a:spcAft>
                          <a:spcPts val="0"/>
                        </a:spcAft>
                      </a:pPr>
                      <a:r>
                        <a:rPr lang="en-US" sz="1400" kern="100">
                          <a:effectLst/>
                          <a:latin typeface="+mn-lt"/>
                          <a:ea typeface="+mn-ea"/>
                          <a:cs typeface="+mn-ea"/>
                          <a:sym typeface="+mn-lt"/>
                        </a:rPr>
                        <a:t>y=0.551x</a:t>
                      </a:r>
                      <a:r>
                        <a:rPr lang="en-US" sz="1400" kern="100" baseline="30000">
                          <a:effectLst/>
                          <a:latin typeface="+mn-lt"/>
                          <a:ea typeface="+mn-ea"/>
                          <a:cs typeface="+mn-ea"/>
                          <a:sym typeface="+mn-lt"/>
                        </a:rPr>
                        <a:t>2</a:t>
                      </a:r>
                      <a:r>
                        <a:rPr lang="en-US" sz="1400" kern="100">
                          <a:effectLst/>
                          <a:latin typeface="+mn-lt"/>
                          <a:ea typeface="+mn-ea"/>
                          <a:cs typeface="+mn-ea"/>
                          <a:sym typeface="+mn-lt"/>
                        </a:rPr>
                        <a:t>+4.489x+838.17</a:t>
                      </a:r>
                      <a:endParaRPr lang="zh-CN" sz="1400" kern="100">
                        <a:effectLst/>
                        <a:latin typeface="+mn-lt"/>
                        <a:ea typeface="+mn-ea"/>
                        <a:cs typeface="+mn-ea"/>
                        <a:sym typeface="+mn-lt"/>
                      </a:endParaRPr>
                    </a:p>
                  </a:txBody>
                  <a:tcPr marL="68580" marR="68580" marT="0" marB="0"/>
                </a:tc>
                <a:extLst>
                  <a:ext uri="{0D108BD9-81ED-4DB2-BD59-A6C34878D82A}">
                    <a16:rowId xmlns:a16="http://schemas.microsoft.com/office/drawing/2014/main" val="1709850197"/>
                  </a:ext>
                </a:extLst>
              </a:tr>
              <a:tr h="216704">
                <a:tc>
                  <a:txBody>
                    <a:bodyPr/>
                    <a:lstStyle/>
                    <a:p>
                      <a:pPr algn="ctr">
                        <a:spcAft>
                          <a:spcPts val="0"/>
                        </a:spcAft>
                      </a:pPr>
                      <a:r>
                        <a:rPr lang="en-US" sz="1400" kern="100">
                          <a:effectLst/>
                          <a:latin typeface="+mn-lt"/>
                          <a:ea typeface="+mn-ea"/>
                          <a:cs typeface="+mn-ea"/>
                          <a:sym typeface="+mn-lt"/>
                        </a:rPr>
                        <a:t>L2</a:t>
                      </a:r>
                      <a:endParaRPr lang="zh-CN" sz="1400" kern="100">
                        <a:effectLst/>
                        <a:latin typeface="+mn-lt"/>
                        <a:ea typeface="+mn-ea"/>
                        <a:cs typeface="+mn-ea"/>
                        <a:sym typeface="+mn-lt"/>
                      </a:endParaRPr>
                    </a:p>
                  </a:txBody>
                  <a:tcPr marL="68580" marR="68580" marT="0" marB="0"/>
                </a:tc>
                <a:tc>
                  <a:txBody>
                    <a:bodyPr/>
                    <a:lstStyle/>
                    <a:p>
                      <a:pPr algn="ctr">
                        <a:spcAft>
                          <a:spcPts val="0"/>
                        </a:spcAft>
                      </a:pPr>
                      <a:r>
                        <a:rPr lang="en-US" sz="1400" kern="100">
                          <a:effectLst/>
                          <a:latin typeface="+mn-lt"/>
                          <a:ea typeface="+mn-ea"/>
                          <a:cs typeface="+mn-ea"/>
                          <a:sym typeface="+mn-lt"/>
                        </a:rPr>
                        <a:t>0.63</a:t>
                      </a:r>
                      <a:endParaRPr lang="zh-CN" sz="1400" kern="100">
                        <a:effectLst/>
                        <a:latin typeface="+mn-lt"/>
                        <a:ea typeface="+mn-ea"/>
                        <a:cs typeface="+mn-ea"/>
                        <a:sym typeface="+mn-lt"/>
                      </a:endParaRPr>
                    </a:p>
                  </a:txBody>
                  <a:tcPr marL="68580" marR="68580" marT="0" marB="0"/>
                </a:tc>
                <a:tc>
                  <a:txBody>
                    <a:bodyPr/>
                    <a:lstStyle/>
                    <a:p>
                      <a:pPr algn="ctr">
                        <a:spcAft>
                          <a:spcPts val="0"/>
                        </a:spcAft>
                      </a:pPr>
                      <a:r>
                        <a:rPr lang="en-US" sz="1400" kern="100">
                          <a:effectLst/>
                          <a:latin typeface="+mn-lt"/>
                          <a:ea typeface="+mn-ea"/>
                          <a:cs typeface="+mn-ea"/>
                          <a:sym typeface="+mn-lt"/>
                        </a:rPr>
                        <a:t>y=-2.448x</a:t>
                      </a:r>
                      <a:r>
                        <a:rPr lang="en-US" sz="1400" kern="100" baseline="30000">
                          <a:effectLst/>
                          <a:latin typeface="+mn-lt"/>
                          <a:ea typeface="+mn-ea"/>
                          <a:cs typeface="+mn-ea"/>
                          <a:sym typeface="+mn-lt"/>
                        </a:rPr>
                        <a:t>2</a:t>
                      </a:r>
                      <a:r>
                        <a:rPr lang="en-US" sz="1400" kern="100">
                          <a:effectLst/>
                          <a:latin typeface="+mn-lt"/>
                          <a:ea typeface="+mn-ea"/>
                          <a:cs typeface="+mn-ea"/>
                          <a:sym typeface="+mn-lt"/>
                        </a:rPr>
                        <a:t>+45.884x+792.25</a:t>
                      </a:r>
                      <a:endParaRPr lang="zh-CN" sz="1400" kern="100">
                        <a:effectLst/>
                        <a:latin typeface="+mn-lt"/>
                        <a:ea typeface="+mn-ea"/>
                        <a:cs typeface="+mn-ea"/>
                        <a:sym typeface="+mn-lt"/>
                      </a:endParaRPr>
                    </a:p>
                  </a:txBody>
                  <a:tcPr marL="68580" marR="68580" marT="0" marB="0"/>
                </a:tc>
                <a:extLst>
                  <a:ext uri="{0D108BD9-81ED-4DB2-BD59-A6C34878D82A}">
                    <a16:rowId xmlns:a16="http://schemas.microsoft.com/office/drawing/2014/main" val="2553654658"/>
                  </a:ext>
                </a:extLst>
              </a:tr>
              <a:tr h="216704">
                <a:tc>
                  <a:txBody>
                    <a:bodyPr/>
                    <a:lstStyle/>
                    <a:p>
                      <a:pPr algn="ctr">
                        <a:spcAft>
                          <a:spcPts val="0"/>
                        </a:spcAft>
                      </a:pPr>
                      <a:r>
                        <a:rPr lang="en-US" sz="1400" kern="100">
                          <a:effectLst/>
                          <a:latin typeface="+mn-lt"/>
                          <a:ea typeface="+mn-ea"/>
                          <a:cs typeface="+mn-ea"/>
                          <a:sym typeface="+mn-lt"/>
                        </a:rPr>
                        <a:t>L3</a:t>
                      </a:r>
                      <a:endParaRPr lang="zh-CN" sz="1400" kern="100">
                        <a:effectLst/>
                        <a:latin typeface="+mn-lt"/>
                        <a:ea typeface="+mn-ea"/>
                        <a:cs typeface="+mn-ea"/>
                        <a:sym typeface="+mn-lt"/>
                      </a:endParaRPr>
                    </a:p>
                  </a:txBody>
                  <a:tcPr marL="68580" marR="68580" marT="0" marB="0"/>
                </a:tc>
                <a:tc>
                  <a:txBody>
                    <a:bodyPr/>
                    <a:lstStyle/>
                    <a:p>
                      <a:pPr algn="ctr">
                        <a:spcAft>
                          <a:spcPts val="0"/>
                        </a:spcAft>
                      </a:pPr>
                      <a:r>
                        <a:rPr lang="en-US" sz="1400" kern="100" dirty="0">
                          <a:effectLst/>
                          <a:latin typeface="+mn-lt"/>
                          <a:ea typeface="+mn-ea"/>
                          <a:cs typeface="+mn-ea"/>
                          <a:sym typeface="+mn-lt"/>
                        </a:rPr>
                        <a:t>0.44</a:t>
                      </a:r>
                      <a:endParaRPr lang="zh-CN" sz="1400" kern="100" dirty="0">
                        <a:effectLst/>
                        <a:latin typeface="+mn-lt"/>
                        <a:ea typeface="+mn-ea"/>
                        <a:cs typeface="+mn-ea"/>
                        <a:sym typeface="+mn-lt"/>
                      </a:endParaRPr>
                    </a:p>
                  </a:txBody>
                  <a:tcPr marL="68580" marR="68580" marT="0" marB="0"/>
                </a:tc>
                <a:tc>
                  <a:txBody>
                    <a:bodyPr/>
                    <a:lstStyle/>
                    <a:p>
                      <a:pPr algn="ctr">
                        <a:spcAft>
                          <a:spcPts val="0"/>
                        </a:spcAft>
                      </a:pPr>
                      <a:r>
                        <a:rPr lang="en-US" sz="1400" kern="100">
                          <a:effectLst/>
                          <a:latin typeface="+mn-lt"/>
                          <a:ea typeface="+mn-ea"/>
                          <a:cs typeface="+mn-ea"/>
                          <a:sym typeface="+mn-lt"/>
                        </a:rPr>
                        <a:t>y=-1.383x</a:t>
                      </a:r>
                      <a:r>
                        <a:rPr lang="en-US" sz="1400" kern="100" baseline="30000">
                          <a:effectLst/>
                          <a:latin typeface="+mn-lt"/>
                          <a:ea typeface="+mn-ea"/>
                          <a:cs typeface="+mn-ea"/>
                          <a:sym typeface="+mn-lt"/>
                        </a:rPr>
                        <a:t>2</a:t>
                      </a:r>
                      <a:r>
                        <a:rPr lang="en-US" sz="1400" kern="100">
                          <a:effectLst/>
                          <a:latin typeface="+mn-lt"/>
                          <a:ea typeface="+mn-ea"/>
                          <a:cs typeface="+mn-ea"/>
                          <a:sym typeface="+mn-lt"/>
                        </a:rPr>
                        <a:t>+38.360x+753.26</a:t>
                      </a:r>
                      <a:endParaRPr lang="zh-CN" sz="1400" kern="100">
                        <a:effectLst/>
                        <a:latin typeface="+mn-lt"/>
                        <a:ea typeface="+mn-ea"/>
                        <a:cs typeface="+mn-ea"/>
                        <a:sym typeface="+mn-lt"/>
                      </a:endParaRPr>
                    </a:p>
                  </a:txBody>
                  <a:tcPr marL="68580" marR="68580" marT="0" marB="0"/>
                </a:tc>
                <a:extLst>
                  <a:ext uri="{0D108BD9-81ED-4DB2-BD59-A6C34878D82A}">
                    <a16:rowId xmlns:a16="http://schemas.microsoft.com/office/drawing/2014/main" val="525685407"/>
                  </a:ext>
                </a:extLst>
              </a:tr>
              <a:tr h="216704">
                <a:tc>
                  <a:txBody>
                    <a:bodyPr/>
                    <a:lstStyle/>
                    <a:p>
                      <a:pPr algn="ctr">
                        <a:spcAft>
                          <a:spcPts val="0"/>
                        </a:spcAft>
                      </a:pPr>
                      <a:r>
                        <a:rPr lang="en-US" sz="1400" kern="100">
                          <a:effectLst/>
                          <a:latin typeface="+mn-lt"/>
                          <a:ea typeface="+mn-ea"/>
                          <a:cs typeface="+mn-ea"/>
                          <a:sym typeface="+mn-lt"/>
                        </a:rPr>
                        <a:t>L4</a:t>
                      </a:r>
                      <a:endParaRPr lang="zh-CN" sz="1400" kern="100">
                        <a:effectLst/>
                        <a:latin typeface="+mn-lt"/>
                        <a:ea typeface="+mn-ea"/>
                        <a:cs typeface="+mn-ea"/>
                        <a:sym typeface="+mn-lt"/>
                      </a:endParaRPr>
                    </a:p>
                  </a:txBody>
                  <a:tcPr marL="68580" marR="68580" marT="0" marB="0"/>
                </a:tc>
                <a:tc>
                  <a:txBody>
                    <a:bodyPr/>
                    <a:lstStyle/>
                    <a:p>
                      <a:pPr algn="ctr">
                        <a:spcAft>
                          <a:spcPts val="0"/>
                        </a:spcAft>
                      </a:pPr>
                      <a:r>
                        <a:rPr lang="en-US" sz="1400" kern="100">
                          <a:effectLst/>
                          <a:latin typeface="+mn-lt"/>
                          <a:ea typeface="+mn-ea"/>
                          <a:cs typeface="+mn-ea"/>
                          <a:sym typeface="+mn-lt"/>
                        </a:rPr>
                        <a:t>0.54</a:t>
                      </a:r>
                      <a:endParaRPr lang="zh-CN" sz="1400" kern="100">
                        <a:effectLst/>
                        <a:latin typeface="+mn-lt"/>
                        <a:ea typeface="+mn-ea"/>
                        <a:cs typeface="+mn-ea"/>
                        <a:sym typeface="+mn-lt"/>
                      </a:endParaRPr>
                    </a:p>
                  </a:txBody>
                  <a:tcPr marL="68580" marR="68580" marT="0" marB="0"/>
                </a:tc>
                <a:tc>
                  <a:txBody>
                    <a:bodyPr/>
                    <a:lstStyle/>
                    <a:p>
                      <a:pPr algn="ctr">
                        <a:spcAft>
                          <a:spcPts val="0"/>
                        </a:spcAft>
                      </a:pPr>
                      <a:r>
                        <a:rPr lang="en-US" sz="1400" kern="100">
                          <a:effectLst/>
                          <a:latin typeface="+mn-lt"/>
                          <a:ea typeface="+mn-ea"/>
                          <a:cs typeface="+mn-ea"/>
                          <a:sym typeface="+mn-lt"/>
                        </a:rPr>
                        <a:t>y=-0.148x</a:t>
                      </a:r>
                      <a:r>
                        <a:rPr lang="en-US" sz="1400" kern="100" baseline="30000">
                          <a:effectLst/>
                          <a:latin typeface="+mn-lt"/>
                          <a:ea typeface="+mn-ea"/>
                          <a:cs typeface="+mn-ea"/>
                          <a:sym typeface="+mn-lt"/>
                        </a:rPr>
                        <a:t>2</a:t>
                      </a:r>
                      <a:r>
                        <a:rPr lang="en-US" sz="1400" kern="100">
                          <a:effectLst/>
                          <a:latin typeface="+mn-lt"/>
                          <a:ea typeface="+mn-ea"/>
                          <a:cs typeface="+mn-ea"/>
                          <a:sym typeface="+mn-lt"/>
                        </a:rPr>
                        <a:t>+16.229x+797.07</a:t>
                      </a:r>
                      <a:endParaRPr lang="zh-CN" sz="1400" kern="100">
                        <a:effectLst/>
                        <a:latin typeface="+mn-lt"/>
                        <a:ea typeface="+mn-ea"/>
                        <a:cs typeface="+mn-ea"/>
                        <a:sym typeface="+mn-lt"/>
                      </a:endParaRPr>
                    </a:p>
                  </a:txBody>
                  <a:tcPr marL="68580" marR="68580" marT="0" marB="0"/>
                </a:tc>
                <a:extLst>
                  <a:ext uri="{0D108BD9-81ED-4DB2-BD59-A6C34878D82A}">
                    <a16:rowId xmlns:a16="http://schemas.microsoft.com/office/drawing/2014/main" val="1833103520"/>
                  </a:ext>
                </a:extLst>
              </a:tr>
              <a:tr h="216704">
                <a:tc>
                  <a:txBody>
                    <a:bodyPr/>
                    <a:lstStyle/>
                    <a:p>
                      <a:pPr algn="ctr">
                        <a:spcAft>
                          <a:spcPts val="0"/>
                        </a:spcAft>
                      </a:pPr>
                      <a:r>
                        <a:rPr lang="en-US" sz="1400" kern="100">
                          <a:effectLst/>
                          <a:latin typeface="+mn-lt"/>
                          <a:ea typeface="+mn-ea"/>
                          <a:cs typeface="+mn-ea"/>
                          <a:sym typeface="+mn-lt"/>
                        </a:rPr>
                        <a:t>L5</a:t>
                      </a:r>
                      <a:endParaRPr lang="zh-CN" sz="1400" kern="100">
                        <a:effectLst/>
                        <a:latin typeface="+mn-lt"/>
                        <a:ea typeface="+mn-ea"/>
                        <a:cs typeface="+mn-ea"/>
                        <a:sym typeface="+mn-lt"/>
                      </a:endParaRPr>
                    </a:p>
                  </a:txBody>
                  <a:tcPr marL="68580" marR="68580" marT="0" marB="0"/>
                </a:tc>
                <a:tc>
                  <a:txBody>
                    <a:bodyPr/>
                    <a:lstStyle/>
                    <a:p>
                      <a:pPr algn="ctr">
                        <a:spcAft>
                          <a:spcPts val="0"/>
                        </a:spcAft>
                      </a:pPr>
                      <a:r>
                        <a:rPr lang="en-US" sz="1400" kern="100">
                          <a:effectLst/>
                          <a:latin typeface="+mn-lt"/>
                          <a:ea typeface="+mn-ea"/>
                          <a:cs typeface="+mn-ea"/>
                          <a:sym typeface="+mn-lt"/>
                        </a:rPr>
                        <a:t>0.70</a:t>
                      </a:r>
                      <a:endParaRPr lang="zh-CN" sz="1400" kern="100">
                        <a:effectLst/>
                        <a:latin typeface="+mn-lt"/>
                        <a:ea typeface="+mn-ea"/>
                        <a:cs typeface="+mn-ea"/>
                        <a:sym typeface="+mn-lt"/>
                      </a:endParaRPr>
                    </a:p>
                  </a:txBody>
                  <a:tcPr marL="68580" marR="68580" marT="0" marB="0"/>
                </a:tc>
                <a:tc>
                  <a:txBody>
                    <a:bodyPr/>
                    <a:lstStyle/>
                    <a:p>
                      <a:pPr algn="ctr">
                        <a:spcAft>
                          <a:spcPts val="0"/>
                        </a:spcAft>
                      </a:pPr>
                      <a:r>
                        <a:rPr lang="en-US" sz="1400" kern="100">
                          <a:effectLst/>
                          <a:latin typeface="+mn-lt"/>
                          <a:ea typeface="+mn-ea"/>
                          <a:cs typeface="+mn-ea"/>
                          <a:sym typeface="+mn-lt"/>
                        </a:rPr>
                        <a:t>y=-2.189x</a:t>
                      </a:r>
                      <a:r>
                        <a:rPr lang="en-US" sz="1400" kern="100" baseline="30000">
                          <a:effectLst/>
                          <a:latin typeface="+mn-lt"/>
                          <a:ea typeface="+mn-ea"/>
                          <a:cs typeface="+mn-ea"/>
                          <a:sym typeface="+mn-lt"/>
                        </a:rPr>
                        <a:t>2</a:t>
                      </a:r>
                      <a:r>
                        <a:rPr lang="en-US" sz="1400" kern="100">
                          <a:effectLst/>
                          <a:latin typeface="+mn-lt"/>
                          <a:ea typeface="+mn-ea"/>
                          <a:cs typeface="+mn-ea"/>
                          <a:sym typeface="+mn-lt"/>
                        </a:rPr>
                        <a:t>+53.793x+746.70</a:t>
                      </a:r>
                      <a:endParaRPr lang="zh-CN" sz="1400" kern="100">
                        <a:effectLst/>
                        <a:latin typeface="+mn-lt"/>
                        <a:ea typeface="+mn-ea"/>
                        <a:cs typeface="+mn-ea"/>
                        <a:sym typeface="+mn-lt"/>
                      </a:endParaRPr>
                    </a:p>
                  </a:txBody>
                  <a:tcPr marL="68580" marR="68580" marT="0" marB="0"/>
                </a:tc>
                <a:extLst>
                  <a:ext uri="{0D108BD9-81ED-4DB2-BD59-A6C34878D82A}">
                    <a16:rowId xmlns:a16="http://schemas.microsoft.com/office/drawing/2014/main" val="3047288096"/>
                  </a:ext>
                </a:extLst>
              </a:tr>
              <a:tr h="216704">
                <a:tc>
                  <a:txBody>
                    <a:bodyPr/>
                    <a:lstStyle/>
                    <a:p>
                      <a:pPr algn="ctr">
                        <a:spcAft>
                          <a:spcPts val="0"/>
                        </a:spcAft>
                      </a:pPr>
                      <a:r>
                        <a:rPr lang="en-US" sz="1400" kern="100">
                          <a:effectLst/>
                          <a:latin typeface="+mn-lt"/>
                          <a:ea typeface="+mn-ea"/>
                          <a:cs typeface="+mn-ea"/>
                          <a:sym typeface="+mn-lt"/>
                        </a:rPr>
                        <a:t>L6</a:t>
                      </a:r>
                      <a:endParaRPr lang="zh-CN" sz="1400" kern="100">
                        <a:effectLst/>
                        <a:latin typeface="+mn-lt"/>
                        <a:ea typeface="+mn-ea"/>
                        <a:cs typeface="+mn-ea"/>
                        <a:sym typeface="+mn-lt"/>
                      </a:endParaRPr>
                    </a:p>
                  </a:txBody>
                  <a:tcPr marL="68580" marR="68580" marT="0" marB="0"/>
                </a:tc>
                <a:tc>
                  <a:txBody>
                    <a:bodyPr/>
                    <a:lstStyle/>
                    <a:p>
                      <a:pPr algn="ctr">
                        <a:spcAft>
                          <a:spcPts val="0"/>
                        </a:spcAft>
                      </a:pPr>
                      <a:r>
                        <a:rPr lang="en-US" sz="1400" kern="100">
                          <a:effectLst/>
                          <a:latin typeface="+mn-lt"/>
                          <a:ea typeface="+mn-ea"/>
                          <a:cs typeface="+mn-ea"/>
                          <a:sym typeface="+mn-lt"/>
                        </a:rPr>
                        <a:t>0.66</a:t>
                      </a:r>
                      <a:endParaRPr lang="zh-CN" sz="1400" kern="100">
                        <a:effectLst/>
                        <a:latin typeface="+mn-lt"/>
                        <a:ea typeface="+mn-ea"/>
                        <a:cs typeface="+mn-ea"/>
                        <a:sym typeface="+mn-lt"/>
                      </a:endParaRPr>
                    </a:p>
                  </a:txBody>
                  <a:tcPr marL="68580" marR="68580" marT="0" marB="0"/>
                </a:tc>
                <a:tc>
                  <a:txBody>
                    <a:bodyPr/>
                    <a:lstStyle/>
                    <a:p>
                      <a:pPr algn="ctr">
                        <a:spcAft>
                          <a:spcPts val="0"/>
                        </a:spcAft>
                      </a:pPr>
                      <a:r>
                        <a:rPr lang="en-US" sz="1400" kern="100">
                          <a:effectLst/>
                          <a:latin typeface="+mn-lt"/>
                          <a:ea typeface="+mn-ea"/>
                          <a:cs typeface="+mn-ea"/>
                          <a:sym typeface="+mn-lt"/>
                        </a:rPr>
                        <a:t>y=-1.548x</a:t>
                      </a:r>
                      <a:r>
                        <a:rPr lang="en-US" sz="1400" kern="100" baseline="30000">
                          <a:effectLst/>
                          <a:latin typeface="+mn-lt"/>
                          <a:ea typeface="+mn-ea"/>
                          <a:cs typeface="+mn-ea"/>
                          <a:sym typeface="+mn-lt"/>
                        </a:rPr>
                        <a:t>2</a:t>
                      </a:r>
                      <a:r>
                        <a:rPr lang="en-US" sz="1400" kern="100">
                          <a:effectLst/>
                          <a:latin typeface="+mn-lt"/>
                          <a:ea typeface="+mn-ea"/>
                          <a:cs typeface="+mn-ea"/>
                          <a:sym typeface="+mn-lt"/>
                        </a:rPr>
                        <a:t>+37.382x+828.94</a:t>
                      </a:r>
                      <a:endParaRPr lang="zh-CN" sz="1400" kern="100">
                        <a:effectLst/>
                        <a:latin typeface="+mn-lt"/>
                        <a:ea typeface="+mn-ea"/>
                        <a:cs typeface="+mn-ea"/>
                        <a:sym typeface="+mn-lt"/>
                      </a:endParaRPr>
                    </a:p>
                  </a:txBody>
                  <a:tcPr marL="68580" marR="68580" marT="0" marB="0"/>
                </a:tc>
                <a:extLst>
                  <a:ext uri="{0D108BD9-81ED-4DB2-BD59-A6C34878D82A}">
                    <a16:rowId xmlns:a16="http://schemas.microsoft.com/office/drawing/2014/main" val="121126454"/>
                  </a:ext>
                </a:extLst>
              </a:tr>
              <a:tr h="216704">
                <a:tc>
                  <a:txBody>
                    <a:bodyPr/>
                    <a:lstStyle/>
                    <a:p>
                      <a:pPr algn="ctr">
                        <a:spcAft>
                          <a:spcPts val="0"/>
                        </a:spcAft>
                      </a:pPr>
                      <a:r>
                        <a:rPr lang="en-US" sz="1400" kern="100">
                          <a:effectLst/>
                          <a:latin typeface="+mn-lt"/>
                          <a:ea typeface="+mn-ea"/>
                          <a:cs typeface="+mn-ea"/>
                          <a:sym typeface="+mn-lt"/>
                        </a:rPr>
                        <a:t>L7</a:t>
                      </a:r>
                      <a:endParaRPr lang="zh-CN" sz="1400" kern="100">
                        <a:effectLst/>
                        <a:latin typeface="+mn-lt"/>
                        <a:ea typeface="+mn-ea"/>
                        <a:cs typeface="+mn-ea"/>
                        <a:sym typeface="+mn-lt"/>
                      </a:endParaRPr>
                    </a:p>
                  </a:txBody>
                  <a:tcPr marL="68580" marR="68580" marT="0" marB="0"/>
                </a:tc>
                <a:tc>
                  <a:txBody>
                    <a:bodyPr/>
                    <a:lstStyle/>
                    <a:p>
                      <a:pPr algn="ctr">
                        <a:spcAft>
                          <a:spcPts val="0"/>
                        </a:spcAft>
                      </a:pPr>
                      <a:r>
                        <a:rPr lang="en-US" sz="1400" kern="100">
                          <a:effectLst/>
                          <a:latin typeface="+mn-lt"/>
                          <a:ea typeface="+mn-ea"/>
                          <a:cs typeface="+mn-ea"/>
                          <a:sym typeface="+mn-lt"/>
                        </a:rPr>
                        <a:t>0.76</a:t>
                      </a:r>
                      <a:endParaRPr lang="zh-CN" sz="1400" kern="100">
                        <a:effectLst/>
                        <a:latin typeface="+mn-lt"/>
                        <a:ea typeface="+mn-ea"/>
                        <a:cs typeface="+mn-ea"/>
                        <a:sym typeface="+mn-lt"/>
                      </a:endParaRPr>
                    </a:p>
                  </a:txBody>
                  <a:tcPr marL="68580" marR="68580" marT="0" marB="0"/>
                </a:tc>
                <a:tc>
                  <a:txBody>
                    <a:bodyPr/>
                    <a:lstStyle/>
                    <a:p>
                      <a:pPr algn="ctr">
                        <a:spcAft>
                          <a:spcPts val="0"/>
                        </a:spcAft>
                      </a:pPr>
                      <a:r>
                        <a:rPr lang="en-US" sz="1400" kern="100">
                          <a:effectLst/>
                          <a:latin typeface="+mn-lt"/>
                          <a:ea typeface="+mn-ea"/>
                          <a:cs typeface="+mn-ea"/>
                          <a:sym typeface="+mn-lt"/>
                        </a:rPr>
                        <a:t>y=-17.362x</a:t>
                      </a:r>
                      <a:r>
                        <a:rPr lang="en-US" sz="1400" kern="100" baseline="30000">
                          <a:effectLst/>
                          <a:latin typeface="+mn-lt"/>
                          <a:ea typeface="+mn-ea"/>
                          <a:cs typeface="+mn-ea"/>
                          <a:sym typeface="+mn-lt"/>
                        </a:rPr>
                        <a:t>2</a:t>
                      </a:r>
                      <a:r>
                        <a:rPr lang="en-US" sz="1400" kern="100">
                          <a:effectLst/>
                          <a:latin typeface="+mn-lt"/>
                          <a:ea typeface="+mn-ea"/>
                          <a:cs typeface="+mn-ea"/>
                          <a:sym typeface="+mn-lt"/>
                        </a:rPr>
                        <a:t>+206.77x+461.39</a:t>
                      </a:r>
                      <a:endParaRPr lang="zh-CN" sz="1400" kern="100">
                        <a:effectLst/>
                        <a:latin typeface="+mn-lt"/>
                        <a:ea typeface="+mn-ea"/>
                        <a:cs typeface="+mn-ea"/>
                        <a:sym typeface="+mn-lt"/>
                      </a:endParaRPr>
                    </a:p>
                  </a:txBody>
                  <a:tcPr marL="68580" marR="68580" marT="0" marB="0"/>
                </a:tc>
                <a:extLst>
                  <a:ext uri="{0D108BD9-81ED-4DB2-BD59-A6C34878D82A}">
                    <a16:rowId xmlns:a16="http://schemas.microsoft.com/office/drawing/2014/main" val="1659939068"/>
                  </a:ext>
                </a:extLst>
              </a:tr>
              <a:tr h="216704">
                <a:tc>
                  <a:txBody>
                    <a:bodyPr/>
                    <a:lstStyle/>
                    <a:p>
                      <a:pPr algn="ctr">
                        <a:spcAft>
                          <a:spcPts val="0"/>
                        </a:spcAft>
                      </a:pPr>
                      <a:r>
                        <a:rPr lang="en-US" sz="1400" kern="100">
                          <a:effectLst/>
                          <a:latin typeface="+mn-lt"/>
                          <a:ea typeface="+mn-ea"/>
                          <a:cs typeface="+mn-ea"/>
                          <a:sym typeface="+mn-lt"/>
                        </a:rPr>
                        <a:t>L8</a:t>
                      </a:r>
                      <a:endParaRPr lang="zh-CN" sz="1400" kern="100">
                        <a:effectLst/>
                        <a:latin typeface="+mn-lt"/>
                        <a:ea typeface="+mn-ea"/>
                        <a:cs typeface="+mn-ea"/>
                        <a:sym typeface="+mn-lt"/>
                      </a:endParaRPr>
                    </a:p>
                  </a:txBody>
                  <a:tcPr marL="68580" marR="68580" marT="0" marB="0"/>
                </a:tc>
                <a:tc>
                  <a:txBody>
                    <a:bodyPr/>
                    <a:lstStyle/>
                    <a:p>
                      <a:pPr algn="ctr">
                        <a:spcAft>
                          <a:spcPts val="0"/>
                        </a:spcAft>
                      </a:pPr>
                      <a:r>
                        <a:rPr lang="en-US" sz="1400" kern="100">
                          <a:effectLst/>
                          <a:latin typeface="+mn-lt"/>
                          <a:ea typeface="+mn-ea"/>
                          <a:cs typeface="+mn-ea"/>
                          <a:sym typeface="+mn-lt"/>
                        </a:rPr>
                        <a:t>0.84</a:t>
                      </a:r>
                      <a:endParaRPr lang="zh-CN" sz="1400" kern="100">
                        <a:effectLst/>
                        <a:latin typeface="+mn-lt"/>
                        <a:ea typeface="+mn-ea"/>
                        <a:cs typeface="+mn-ea"/>
                        <a:sym typeface="+mn-lt"/>
                      </a:endParaRPr>
                    </a:p>
                  </a:txBody>
                  <a:tcPr marL="68580" marR="68580" marT="0" marB="0"/>
                </a:tc>
                <a:tc>
                  <a:txBody>
                    <a:bodyPr/>
                    <a:lstStyle/>
                    <a:p>
                      <a:pPr algn="ctr">
                        <a:spcAft>
                          <a:spcPts val="0"/>
                        </a:spcAft>
                      </a:pPr>
                      <a:r>
                        <a:rPr lang="en-US" sz="1400" kern="100" dirty="0">
                          <a:effectLst/>
                          <a:latin typeface="+mn-lt"/>
                          <a:ea typeface="+mn-ea"/>
                          <a:cs typeface="+mn-ea"/>
                          <a:sym typeface="+mn-lt"/>
                        </a:rPr>
                        <a:t>y=0.025x</a:t>
                      </a:r>
                      <a:r>
                        <a:rPr lang="en-US" sz="1400" kern="100" baseline="30000" dirty="0">
                          <a:effectLst/>
                          <a:latin typeface="+mn-lt"/>
                          <a:ea typeface="+mn-ea"/>
                          <a:cs typeface="+mn-ea"/>
                          <a:sym typeface="+mn-lt"/>
                        </a:rPr>
                        <a:t>2</a:t>
                      </a:r>
                      <a:r>
                        <a:rPr lang="en-US" sz="1400" kern="100" dirty="0">
                          <a:effectLst/>
                          <a:latin typeface="+mn-lt"/>
                          <a:ea typeface="+mn-ea"/>
                          <a:cs typeface="+mn-ea"/>
                          <a:sym typeface="+mn-lt"/>
                        </a:rPr>
                        <a:t>+20.551x+894.45</a:t>
                      </a:r>
                      <a:endParaRPr lang="zh-CN" sz="1400" kern="100" dirty="0">
                        <a:effectLst/>
                        <a:latin typeface="+mn-lt"/>
                        <a:ea typeface="+mn-ea"/>
                        <a:cs typeface="+mn-ea"/>
                        <a:sym typeface="+mn-lt"/>
                      </a:endParaRPr>
                    </a:p>
                  </a:txBody>
                  <a:tcPr marL="68580" marR="68580" marT="0" marB="0"/>
                </a:tc>
                <a:extLst>
                  <a:ext uri="{0D108BD9-81ED-4DB2-BD59-A6C34878D82A}">
                    <a16:rowId xmlns:a16="http://schemas.microsoft.com/office/drawing/2014/main" val="2849137508"/>
                  </a:ext>
                </a:extLst>
              </a:tr>
            </a:tbl>
          </a:graphicData>
        </a:graphic>
      </p:graphicFrame>
    </p:spTree>
    <p:extLst>
      <p:ext uri="{BB962C8B-B14F-4D97-AF65-F5344CB8AC3E}">
        <p14:creationId xmlns:p14="http://schemas.microsoft.com/office/powerpoint/2010/main" val="3968372087"/>
      </p:ext>
    </p:extLst>
  </p:cSld>
  <p:clrMapOvr>
    <a:masterClrMapping/>
  </p:clrMapOvr>
  <p:transition>
    <p:cove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18">
            <a:extLst>
              <a:ext uri="{FF2B5EF4-FFF2-40B4-BE49-F238E27FC236}">
                <a16:creationId xmlns:a16="http://schemas.microsoft.com/office/drawing/2014/main" id="{8A0EE045-3EC5-4C31-919C-FC4DCB39D00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4399" y="781571"/>
            <a:ext cx="8495201" cy="529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9213844"/>
      </p:ext>
    </p:extLst>
  </p:cSld>
  <p:clrMapOvr>
    <a:masterClrMapping/>
  </p:clrMapOvr>
  <p:transition>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28A4DE6-CC58-47DF-A4F8-451A92F65A96}"/>
              </a:ext>
            </a:extLst>
          </p:cNvPr>
          <p:cNvSpPr/>
          <p:nvPr/>
        </p:nvSpPr>
        <p:spPr>
          <a:xfrm>
            <a:off x="-178743" y="2906157"/>
            <a:ext cx="8639175"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5" name="标题 4"/>
          <p:cNvSpPr>
            <a:spLocks noGrp="1"/>
          </p:cNvSpPr>
          <p:nvPr>
            <p:ph type="title"/>
          </p:nvPr>
        </p:nvSpPr>
        <p:spPr>
          <a:xfrm>
            <a:off x="2339752" y="3220291"/>
            <a:ext cx="6916963" cy="417417"/>
          </a:xfrm>
        </p:spPr>
        <p:txBody>
          <a:bodyPr anchor="b">
            <a:noAutofit/>
          </a:bodyPr>
          <a:lstStyle/>
          <a:p>
            <a:r>
              <a:rPr lang="en-US" altLang="zh-CN" sz="3600" cap="none" spc="5" dirty="0">
                <a:latin typeface="+mn-lt"/>
                <a:ea typeface="+mn-ea"/>
                <a:cs typeface="+mn-ea"/>
                <a:sym typeface="+mn-lt"/>
              </a:rPr>
              <a:t>Conclusion and Future work</a:t>
            </a:r>
            <a:endParaRPr lang="zh-CN" altLang="en-US" sz="3600" cap="none" spc="5" dirty="0">
              <a:latin typeface="+mn-lt"/>
              <a:ea typeface="+mn-ea"/>
              <a:cs typeface="+mn-ea"/>
              <a:sym typeface="+mn-lt"/>
            </a:endParaRPr>
          </a:p>
        </p:txBody>
      </p:sp>
      <p:sp>
        <p:nvSpPr>
          <p:cNvPr id="17" name="文本框 16">
            <a:extLst>
              <a:ext uri="{FF2B5EF4-FFF2-40B4-BE49-F238E27FC236}">
                <a16:creationId xmlns:a16="http://schemas.microsoft.com/office/drawing/2014/main" id="{18BE1EAA-DA91-4B9A-837F-78A0ED20EE18}"/>
              </a:ext>
            </a:extLst>
          </p:cNvPr>
          <p:cNvSpPr txBox="1"/>
          <p:nvPr/>
        </p:nvSpPr>
        <p:spPr>
          <a:xfrm>
            <a:off x="1228234" y="2780928"/>
            <a:ext cx="718965" cy="953904"/>
          </a:xfrm>
          <a:prstGeom prst="rect">
            <a:avLst/>
          </a:prstGeom>
          <a:noFill/>
        </p:spPr>
        <p:txBody>
          <a:bodyPr wrap="none" rtlCol="0">
            <a:prstTxWarp prst="textPlain">
              <a:avLst/>
            </a:prstTxWarp>
            <a:spAutoFit/>
          </a:bodyPr>
          <a:lstStyle/>
          <a:p>
            <a:r>
              <a:rPr lang="en-US" altLang="zh-CN" sz="1350" b="1" dirty="0">
                <a:cs typeface="+mn-ea"/>
                <a:sym typeface="+mn-lt"/>
              </a:rPr>
              <a:t>4</a:t>
            </a:r>
            <a:endParaRPr lang="zh-CN" altLang="en-US" sz="1350" b="1" dirty="0">
              <a:cs typeface="+mn-ea"/>
              <a:sym typeface="+mn-lt"/>
            </a:endParaRPr>
          </a:p>
        </p:txBody>
      </p:sp>
      <p:cxnSp>
        <p:nvCxnSpPr>
          <p:cNvPr id="7" name="直接连接符 6">
            <a:extLst>
              <a:ext uri="{FF2B5EF4-FFF2-40B4-BE49-F238E27FC236}">
                <a16:creationId xmlns:a16="http://schemas.microsoft.com/office/drawing/2014/main" id="{BAB374A7-46FA-4001-98D2-9D2A4E9A7A15}"/>
              </a:ext>
            </a:extLst>
          </p:cNvPr>
          <p:cNvCxnSpPr>
            <a:cxnSpLocks/>
          </p:cNvCxnSpPr>
          <p:nvPr/>
        </p:nvCxnSpPr>
        <p:spPr>
          <a:xfrm>
            <a:off x="2249387" y="2827248"/>
            <a:ext cx="0" cy="8641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406098"/>
      </p:ext>
    </p:extLst>
  </p:cSld>
  <p:clrMapOvr>
    <a:masterClrMapping/>
  </p:clrMapOvr>
  <p:transition>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D28A4DE6-CC58-47DF-A4F8-451A92F65A96}"/>
              </a:ext>
            </a:extLst>
          </p:cNvPr>
          <p:cNvSpPr/>
          <p:nvPr/>
        </p:nvSpPr>
        <p:spPr>
          <a:xfrm>
            <a:off x="504825" y="3019425"/>
            <a:ext cx="8639175"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 name="矩形 3">
            <a:extLst>
              <a:ext uri="{FF2B5EF4-FFF2-40B4-BE49-F238E27FC236}">
                <a16:creationId xmlns:a16="http://schemas.microsoft.com/office/drawing/2014/main" id="{998F58F6-E23C-47E7-A180-CA36F609807F}"/>
              </a:ext>
            </a:extLst>
          </p:cNvPr>
          <p:cNvSpPr/>
          <p:nvPr/>
        </p:nvSpPr>
        <p:spPr>
          <a:xfrm>
            <a:off x="395536" y="1196752"/>
            <a:ext cx="8496944" cy="4721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US" altLang="zh-CN" sz="2000" dirty="0">
                <a:solidFill>
                  <a:schemeClr val="tx1"/>
                </a:solidFill>
                <a:cs typeface="+mn-ea"/>
                <a:sym typeface="+mn-lt"/>
              </a:rPr>
              <a:t>Coal mining subsidence induced basin has a typical impact on agricultural land from center to edge</a:t>
            </a:r>
          </a:p>
          <a:p>
            <a:pPr marL="457200" indent="-457200">
              <a:buAutoNum type="arabicPeriod"/>
            </a:pPr>
            <a:endParaRPr lang="en-US" altLang="zh-CN" sz="2000" dirty="0">
              <a:solidFill>
                <a:schemeClr val="tx1"/>
              </a:solidFill>
              <a:cs typeface="+mn-ea"/>
              <a:sym typeface="+mn-lt"/>
            </a:endParaRPr>
          </a:p>
          <a:p>
            <a:pPr marL="457200" indent="-457200">
              <a:buAutoNum type="arabicPeriod"/>
            </a:pPr>
            <a:endParaRPr lang="en-US" altLang="zh-CN" sz="2000" dirty="0">
              <a:solidFill>
                <a:schemeClr val="tx1"/>
              </a:solidFill>
              <a:cs typeface="+mn-ea"/>
              <a:sym typeface="+mn-lt"/>
            </a:endParaRPr>
          </a:p>
          <a:p>
            <a:pPr marL="457200" indent="-457200">
              <a:buAutoNum type="arabicPeriod"/>
            </a:pPr>
            <a:r>
              <a:rPr lang="en-US" altLang="zh-CN" sz="2000" dirty="0">
                <a:solidFill>
                  <a:schemeClr val="tx1"/>
                </a:solidFill>
                <a:cs typeface="+mn-ea"/>
                <a:sym typeface="+mn-lt"/>
              </a:rPr>
              <a:t>UAV deployed multi-sensor has proven to be a sophisticated tool for monitoring and assessment.</a:t>
            </a:r>
          </a:p>
          <a:p>
            <a:endParaRPr lang="zh-CN" altLang="en-US" sz="2000" dirty="0">
              <a:solidFill>
                <a:schemeClr val="tx1"/>
              </a:solidFill>
              <a:cs typeface="+mn-ea"/>
              <a:sym typeface="+mn-lt"/>
            </a:endParaRPr>
          </a:p>
        </p:txBody>
      </p:sp>
      <p:sp>
        <p:nvSpPr>
          <p:cNvPr id="2" name="文本框 1">
            <a:extLst>
              <a:ext uri="{FF2B5EF4-FFF2-40B4-BE49-F238E27FC236}">
                <a16:creationId xmlns:a16="http://schemas.microsoft.com/office/drawing/2014/main" id="{08BC367F-8E8C-4DF5-8423-E1A14DD4E5CC}"/>
              </a:ext>
            </a:extLst>
          </p:cNvPr>
          <p:cNvSpPr txBox="1"/>
          <p:nvPr/>
        </p:nvSpPr>
        <p:spPr>
          <a:xfrm>
            <a:off x="251520" y="529490"/>
            <a:ext cx="2670629" cy="584775"/>
          </a:xfrm>
          <a:prstGeom prst="rect">
            <a:avLst/>
          </a:prstGeom>
          <a:noFill/>
        </p:spPr>
        <p:txBody>
          <a:bodyPr wrap="square" rtlCol="0">
            <a:spAutoFit/>
          </a:bodyPr>
          <a:lstStyle/>
          <a:p>
            <a:r>
              <a:rPr lang="en-US" altLang="zh-CN" sz="3200" dirty="0">
                <a:cs typeface="+mn-ea"/>
                <a:sym typeface="+mn-lt"/>
              </a:rPr>
              <a:t>Conclusion:</a:t>
            </a:r>
            <a:endParaRPr lang="zh-CN" altLang="en-US" sz="3200" dirty="0">
              <a:cs typeface="+mn-ea"/>
              <a:sym typeface="+mn-lt"/>
            </a:endParaRPr>
          </a:p>
        </p:txBody>
      </p:sp>
    </p:spTree>
    <p:extLst>
      <p:ext uri="{BB962C8B-B14F-4D97-AF65-F5344CB8AC3E}">
        <p14:creationId xmlns:p14="http://schemas.microsoft.com/office/powerpoint/2010/main" val="3747208278"/>
      </p:ext>
    </p:extLst>
  </p:cSld>
  <p:clrMapOvr>
    <a:masterClrMapping/>
  </p:clrMapOvr>
  <p:transition>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D07B3CE-641D-4140-8650-7D7AA5FD57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528" y="177934"/>
            <a:ext cx="8496944" cy="6664790"/>
          </a:xfrm>
          <a:prstGeom prst="rect">
            <a:avLst/>
          </a:prstGeom>
        </p:spPr>
      </p:pic>
      <p:sp>
        <p:nvSpPr>
          <p:cNvPr id="2" name="矩形 1">
            <a:extLst>
              <a:ext uri="{FF2B5EF4-FFF2-40B4-BE49-F238E27FC236}">
                <a16:creationId xmlns:a16="http://schemas.microsoft.com/office/drawing/2014/main" id="{C0022AF2-08D6-415F-80DE-E4598E43A113}"/>
              </a:ext>
            </a:extLst>
          </p:cNvPr>
          <p:cNvSpPr/>
          <p:nvPr/>
        </p:nvSpPr>
        <p:spPr>
          <a:xfrm>
            <a:off x="2312407" y="1700808"/>
            <a:ext cx="4519186" cy="6463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zh-CN" altLang="en-US" sz="3600" dirty="0"/>
              <a:t>Spatial heterogeneity</a:t>
            </a:r>
          </a:p>
        </p:txBody>
      </p:sp>
      <p:sp>
        <p:nvSpPr>
          <p:cNvPr id="3" name="椭圆 2">
            <a:extLst>
              <a:ext uri="{FF2B5EF4-FFF2-40B4-BE49-F238E27FC236}">
                <a16:creationId xmlns:a16="http://schemas.microsoft.com/office/drawing/2014/main" id="{25ED9DD1-0EF7-40C6-A7B1-3E741447D034}"/>
              </a:ext>
            </a:extLst>
          </p:cNvPr>
          <p:cNvSpPr/>
          <p:nvPr/>
        </p:nvSpPr>
        <p:spPr>
          <a:xfrm>
            <a:off x="1043608" y="3473968"/>
            <a:ext cx="2016224" cy="1036893"/>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dk1"/>
                </a:solidFill>
              </a:rPr>
              <a:t>Ownership</a:t>
            </a:r>
            <a:endParaRPr lang="zh-CN" altLang="en-US" sz="2000" dirty="0">
              <a:solidFill>
                <a:schemeClr val="dk1"/>
              </a:solidFill>
            </a:endParaRPr>
          </a:p>
          <a:p>
            <a:pPr algn="ctr"/>
            <a:endParaRPr lang="zh-CN" altLang="en-US" sz="1100" dirty="0"/>
          </a:p>
        </p:txBody>
      </p:sp>
      <p:sp>
        <p:nvSpPr>
          <p:cNvPr id="6" name="椭圆 5">
            <a:extLst>
              <a:ext uri="{FF2B5EF4-FFF2-40B4-BE49-F238E27FC236}">
                <a16:creationId xmlns:a16="http://schemas.microsoft.com/office/drawing/2014/main" id="{FAB4B516-0571-445A-9A92-DD6A963AEA64}"/>
              </a:ext>
            </a:extLst>
          </p:cNvPr>
          <p:cNvSpPr/>
          <p:nvPr/>
        </p:nvSpPr>
        <p:spPr>
          <a:xfrm>
            <a:off x="3433544" y="3524978"/>
            <a:ext cx="2016224" cy="1036893"/>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dk1"/>
                </a:solidFill>
              </a:rPr>
              <a:t>Planting time</a:t>
            </a:r>
            <a:endParaRPr lang="zh-CN" altLang="en-US" sz="1100" dirty="0"/>
          </a:p>
        </p:txBody>
      </p:sp>
      <p:sp>
        <p:nvSpPr>
          <p:cNvPr id="7" name="椭圆 6">
            <a:extLst>
              <a:ext uri="{FF2B5EF4-FFF2-40B4-BE49-F238E27FC236}">
                <a16:creationId xmlns:a16="http://schemas.microsoft.com/office/drawing/2014/main" id="{3D8150C3-8DAC-42CE-9C3D-C055998C7E96}"/>
              </a:ext>
            </a:extLst>
          </p:cNvPr>
          <p:cNvSpPr/>
          <p:nvPr/>
        </p:nvSpPr>
        <p:spPr>
          <a:xfrm>
            <a:off x="5823480" y="3524978"/>
            <a:ext cx="2420927" cy="1036893"/>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dk1"/>
                </a:solidFill>
              </a:rPr>
              <a:t>Field management</a:t>
            </a:r>
            <a:endParaRPr lang="zh-CN" altLang="en-US" sz="1100" dirty="0"/>
          </a:p>
        </p:txBody>
      </p:sp>
    </p:spTree>
    <p:extLst>
      <p:ext uri="{BB962C8B-B14F-4D97-AF65-F5344CB8AC3E}">
        <p14:creationId xmlns:p14="http://schemas.microsoft.com/office/powerpoint/2010/main" val="3557610448"/>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DBD5CA7-8AC2-4C34-B4DB-8827EA53EF09}"/>
              </a:ext>
            </a:extLst>
          </p:cNvPr>
          <p:cNvPicPr/>
          <p:nvPr/>
        </p:nvPicPr>
        <p:blipFill>
          <a:blip r:embed="rId2" cstate="email">
            <a:extLst>
              <a:ext uri="{28A0092B-C50C-407E-A947-70E740481C1C}">
                <a14:useLocalDpi xmlns:a14="http://schemas.microsoft.com/office/drawing/2010/main"/>
              </a:ext>
            </a:extLst>
          </a:blip>
          <a:stretch>
            <a:fillRect/>
          </a:stretch>
        </p:blipFill>
        <p:spPr>
          <a:xfrm>
            <a:off x="1901907" y="565711"/>
            <a:ext cx="5184576" cy="3959902"/>
          </a:xfrm>
          <a:prstGeom prst="rect">
            <a:avLst/>
          </a:prstGeom>
        </p:spPr>
      </p:pic>
      <p:sp>
        <p:nvSpPr>
          <p:cNvPr id="8" name="矩形 7">
            <a:extLst>
              <a:ext uri="{FF2B5EF4-FFF2-40B4-BE49-F238E27FC236}">
                <a16:creationId xmlns:a16="http://schemas.microsoft.com/office/drawing/2014/main" id="{D28A4DE6-CC58-47DF-A4F8-451A92F65A96}"/>
              </a:ext>
            </a:extLst>
          </p:cNvPr>
          <p:cNvSpPr/>
          <p:nvPr/>
        </p:nvSpPr>
        <p:spPr>
          <a:xfrm>
            <a:off x="504825" y="3019425"/>
            <a:ext cx="8639175"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 name="矩形 3">
            <a:extLst>
              <a:ext uri="{FF2B5EF4-FFF2-40B4-BE49-F238E27FC236}">
                <a16:creationId xmlns:a16="http://schemas.microsoft.com/office/drawing/2014/main" id="{998F58F6-E23C-47E7-A180-CA36F609807F}"/>
              </a:ext>
            </a:extLst>
          </p:cNvPr>
          <p:cNvSpPr/>
          <p:nvPr/>
        </p:nvSpPr>
        <p:spPr>
          <a:xfrm>
            <a:off x="0" y="4653136"/>
            <a:ext cx="8988390" cy="1874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AutoNum type="arabicPeriod"/>
            </a:pPr>
            <a:r>
              <a:rPr lang="en-US" altLang="zh-CN" dirty="0">
                <a:solidFill>
                  <a:schemeClr val="tx1"/>
                </a:solidFill>
                <a:cs typeface="+mn-ea"/>
                <a:sym typeface="+mn-lt"/>
              </a:rPr>
              <a:t>Because of the difference of farmer's field management, there are significant differences in the growth of maize among different measuring lines in space. Therefore, it is impossible to divide the damage degree by </a:t>
            </a:r>
            <a:r>
              <a:rPr lang="en-US" altLang="zh-CN" b="1" u="sng" dirty="0">
                <a:solidFill>
                  <a:srgbClr val="FF0000"/>
                </a:solidFill>
                <a:effectLst>
                  <a:outerShdw blurRad="38100" dist="38100" dir="2700000" algn="tl">
                    <a:srgbClr val="000000">
                      <a:alpha val="43137"/>
                    </a:srgbClr>
                  </a:outerShdw>
                </a:effectLst>
                <a:cs typeface="+mn-ea"/>
                <a:sym typeface="+mn-lt"/>
              </a:rPr>
              <a:t>a certain threshold </a:t>
            </a:r>
            <a:r>
              <a:rPr lang="en-US" altLang="zh-CN" dirty="0">
                <a:solidFill>
                  <a:schemeClr val="tx1"/>
                </a:solidFill>
                <a:cs typeface="+mn-ea"/>
                <a:sym typeface="+mn-lt"/>
              </a:rPr>
              <a:t>and interval.</a:t>
            </a:r>
          </a:p>
          <a:p>
            <a:pPr marL="342900" indent="-342900" algn="just">
              <a:buAutoNum type="arabicPeriod"/>
            </a:pPr>
            <a:r>
              <a:rPr lang="en-US" altLang="zh-CN" dirty="0">
                <a:solidFill>
                  <a:schemeClr val="tx1"/>
                </a:solidFill>
                <a:cs typeface="+mn-ea"/>
                <a:sym typeface="+mn-lt"/>
              </a:rPr>
              <a:t>How to combine or synthesis several indicator to a </a:t>
            </a:r>
            <a:r>
              <a:rPr lang="en-US" altLang="zh-CN" b="1" dirty="0">
                <a:solidFill>
                  <a:srgbClr val="FF0000"/>
                </a:solidFill>
                <a:effectLst>
                  <a:outerShdw blurRad="38100" dist="38100" dir="2700000" algn="tl">
                    <a:srgbClr val="000000">
                      <a:alpha val="43137"/>
                    </a:srgbClr>
                  </a:outerShdw>
                </a:effectLst>
                <a:cs typeface="+mn-ea"/>
                <a:sym typeface="+mn-lt"/>
              </a:rPr>
              <a:t>single</a:t>
            </a:r>
            <a:r>
              <a:rPr lang="en-US" altLang="zh-CN" dirty="0">
                <a:solidFill>
                  <a:schemeClr val="tx1"/>
                </a:solidFill>
                <a:cs typeface="+mn-ea"/>
                <a:sym typeface="+mn-lt"/>
              </a:rPr>
              <a:t> one still needed to study.</a:t>
            </a:r>
          </a:p>
          <a:p>
            <a:pPr algn="just"/>
            <a:r>
              <a:rPr lang="en-US" altLang="zh-CN" dirty="0">
                <a:solidFill>
                  <a:schemeClr val="tx1"/>
                </a:solidFill>
                <a:cs typeface="+mn-ea"/>
                <a:sym typeface="+mn-lt"/>
              </a:rPr>
              <a:t>3. The dynamic monitoring of mining subsidence needs further research and improvement. (DSM-DEM? Deformation monitoring?)</a:t>
            </a:r>
            <a:endParaRPr lang="zh-CN" altLang="en-US" dirty="0">
              <a:solidFill>
                <a:schemeClr val="tx1"/>
              </a:solidFill>
              <a:cs typeface="+mn-ea"/>
              <a:sym typeface="+mn-lt"/>
            </a:endParaRPr>
          </a:p>
        </p:txBody>
      </p:sp>
      <p:sp>
        <p:nvSpPr>
          <p:cNvPr id="2" name="文本框 1">
            <a:extLst>
              <a:ext uri="{FF2B5EF4-FFF2-40B4-BE49-F238E27FC236}">
                <a16:creationId xmlns:a16="http://schemas.microsoft.com/office/drawing/2014/main" id="{08BC367F-8E8C-4DF5-8423-E1A14DD4E5CC}"/>
              </a:ext>
            </a:extLst>
          </p:cNvPr>
          <p:cNvSpPr txBox="1"/>
          <p:nvPr/>
        </p:nvSpPr>
        <p:spPr>
          <a:xfrm>
            <a:off x="85082" y="68386"/>
            <a:ext cx="4739330" cy="523220"/>
          </a:xfrm>
          <a:prstGeom prst="rect">
            <a:avLst/>
          </a:prstGeom>
          <a:noFill/>
        </p:spPr>
        <p:txBody>
          <a:bodyPr wrap="square" rtlCol="0">
            <a:spAutoFit/>
          </a:bodyPr>
          <a:lstStyle/>
          <a:p>
            <a:r>
              <a:rPr lang="en-US" altLang="zh-CN" sz="2800" dirty="0">
                <a:cs typeface="+mn-ea"/>
                <a:sym typeface="+mn-lt"/>
              </a:rPr>
              <a:t>Discussions and future work</a:t>
            </a:r>
            <a:r>
              <a:rPr lang="zh-CN" altLang="en-US" sz="2800" dirty="0">
                <a:cs typeface="+mn-ea"/>
                <a:sym typeface="+mn-lt"/>
              </a:rPr>
              <a:t>：</a:t>
            </a:r>
          </a:p>
        </p:txBody>
      </p:sp>
    </p:spTree>
    <p:extLst>
      <p:ext uri="{BB962C8B-B14F-4D97-AF65-F5344CB8AC3E}">
        <p14:creationId xmlns:p14="http://schemas.microsoft.com/office/powerpoint/2010/main" val="1541522060"/>
      </p:ext>
    </p:extLst>
  </p:cSld>
  <p:clrMapOvr>
    <a:masterClrMapping/>
  </p:clrMapOvr>
  <p:transition>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699792" y="2710661"/>
            <a:ext cx="4608512" cy="646331"/>
          </a:xfrm>
          <a:prstGeom prst="rect">
            <a:avLst/>
          </a:prstGeom>
          <a:noFill/>
        </p:spPr>
        <p:txBody>
          <a:bodyPr wrap="square" rtlCol="0">
            <a:spAutoFit/>
          </a:bodyPr>
          <a:lstStyle/>
          <a:p>
            <a:r>
              <a:rPr lang="en-US" altLang="zh-CN" sz="3600" dirty="0">
                <a:cs typeface="+mn-ea"/>
                <a:sym typeface="+mn-lt"/>
              </a:rPr>
              <a:t>That’s all, Thanks</a:t>
            </a:r>
            <a:r>
              <a:rPr lang="zh-CN" altLang="en-US" sz="3600" dirty="0">
                <a:cs typeface="+mn-ea"/>
                <a:sym typeface="+mn-lt"/>
              </a:rPr>
              <a:t>！</a:t>
            </a:r>
          </a:p>
        </p:txBody>
      </p:sp>
    </p:spTree>
    <p:extLst>
      <p:ext uri="{BB962C8B-B14F-4D97-AF65-F5344CB8AC3E}">
        <p14:creationId xmlns:p14="http://schemas.microsoft.com/office/powerpoint/2010/main" val="3121777919"/>
      </p:ext>
    </p:extLst>
  </p:cSld>
  <p:clrMapOvr>
    <a:masterClrMapping/>
  </p:clrMapOvr>
  <p:transition advTm="7345">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900671" y="554736"/>
            <a:ext cx="36830" cy="85725"/>
          </a:xfrm>
          <a:custGeom>
            <a:avLst/>
            <a:gdLst/>
            <a:ahLst/>
            <a:cxnLst/>
            <a:rect l="l" t="t" r="r" b="b"/>
            <a:pathLst>
              <a:path w="36829" h="85725">
                <a:moveTo>
                  <a:pt x="0" y="85344"/>
                </a:moveTo>
                <a:lnTo>
                  <a:pt x="36575" y="85344"/>
                </a:lnTo>
                <a:lnTo>
                  <a:pt x="36575" y="0"/>
                </a:lnTo>
                <a:lnTo>
                  <a:pt x="0" y="0"/>
                </a:lnTo>
                <a:lnTo>
                  <a:pt x="0" y="85344"/>
                </a:lnTo>
                <a:close/>
              </a:path>
            </a:pathLst>
          </a:custGeom>
          <a:solidFill>
            <a:srgbClr val="F1F1F1"/>
          </a:solidFill>
        </p:spPr>
        <p:txBody>
          <a:bodyPr wrap="square" lIns="0" tIns="0" rIns="0" bIns="0" rtlCol="0"/>
          <a:lstStyle/>
          <a:p>
            <a:endParaRPr>
              <a:cs typeface="+mn-ea"/>
              <a:sym typeface="+mn-lt"/>
            </a:endParaRPr>
          </a:p>
        </p:txBody>
      </p:sp>
      <p:sp>
        <p:nvSpPr>
          <p:cNvPr id="4" name="object 4"/>
          <p:cNvSpPr/>
          <p:nvPr/>
        </p:nvSpPr>
        <p:spPr>
          <a:xfrm>
            <a:off x="6828281" y="554736"/>
            <a:ext cx="0" cy="155575"/>
          </a:xfrm>
          <a:custGeom>
            <a:avLst/>
            <a:gdLst/>
            <a:ahLst/>
            <a:cxnLst/>
            <a:rect l="l" t="t" r="r" b="b"/>
            <a:pathLst>
              <a:path h="155575">
                <a:moveTo>
                  <a:pt x="0" y="0"/>
                </a:moveTo>
                <a:lnTo>
                  <a:pt x="0" y="155448"/>
                </a:lnTo>
              </a:path>
            </a:pathLst>
          </a:custGeom>
          <a:ln w="41148">
            <a:solidFill>
              <a:srgbClr val="F1F1F1"/>
            </a:solidFill>
          </a:ln>
        </p:spPr>
        <p:txBody>
          <a:bodyPr wrap="square" lIns="0" tIns="0" rIns="0" bIns="0" rtlCol="0"/>
          <a:lstStyle/>
          <a:p>
            <a:endParaRPr>
              <a:cs typeface="+mn-ea"/>
              <a:sym typeface="+mn-lt"/>
            </a:endParaRPr>
          </a:p>
        </p:txBody>
      </p:sp>
      <p:sp>
        <p:nvSpPr>
          <p:cNvPr id="5" name="object 5"/>
          <p:cNvSpPr/>
          <p:nvPr/>
        </p:nvSpPr>
        <p:spPr>
          <a:xfrm>
            <a:off x="6807707" y="758951"/>
            <a:ext cx="41275" cy="79375"/>
          </a:xfrm>
          <a:custGeom>
            <a:avLst/>
            <a:gdLst/>
            <a:ahLst/>
            <a:cxnLst/>
            <a:rect l="l" t="t" r="r" b="b"/>
            <a:pathLst>
              <a:path w="41275" h="79375">
                <a:moveTo>
                  <a:pt x="0" y="79248"/>
                </a:moveTo>
                <a:lnTo>
                  <a:pt x="41148" y="79248"/>
                </a:lnTo>
                <a:lnTo>
                  <a:pt x="41148" y="0"/>
                </a:lnTo>
                <a:lnTo>
                  <a:pt x="0" y="0"/>
                </a:lnTo>
                <a:lnTo>
                  <a:pt x="0" y="79248"/>
                </a:lnTo>
                <a:close/>
              </a:path>
            </a:pathLst>
          </a:custGeom>
          <a:solidFill>
            <a:srgbClr val="F1F1F1"/>
          </a:solidFill>
        </p:spPr>
        <p:txBody>
          <a:bodyPr wrap="square" lIns="0" tIns="0" rIns="0" bIns="0" rtlCol="0"/>
          <a:lstStyle/>
          <a:p>
            <a:endParaRPr>
              <a:cs typeface="+mn-ea"/>
              <a:sym typeface="+mn-lt"/>
            </a:endParaRPr>
          </a:p>
        </p:txBody>
      </p:sp>
      <p:sp>
        <p:nvSpPr>
          <p:cNvPr id="6" name="object 6"/>
          <p:cNvSpPr/>
          <p:nvPr/>
        </p:nvSpPr>
        <p:spPr>
          <a:xfrm>
            <a:off x="6717792" y="554736"/>
            <a:ext cx="38100" cy="26034"/>
          </a:xfrm>
          <a:custGeom>
            <a:avLst/>
            <a:gdLst/>
            <a:ahLst/>
            <a:cxnLst/>
            <a:rect l="l" t="t" r="r" b="b"/>
            <a:pathLst>
              <a:path w="38100" h="26034">
                <a:moveTo>
                  <a:pt x="0" y="25908"/>
                </a:moveTo>
                <a:lnTo>
                  <a:pt x="38100" y="25908"/>
                </a:lnTo>
                <a:lnTo>
                  <a:pt x="38100" y="0"/>
                </a:lnTo>
                <a:lnTo>
                  <a:pt x="0" y="0"/>
                </a:lnTo>
                <a:lnTo>
                  <a:pt x="0" y="25908"/>
                </a:lnTo>
                <a:close/>
              </a:path>
            </a:pathLst>
          </a:custGeom>
          <a:solidFill>
            <a:srgbClr val="F1F1F1"/>
          </a:solidFill>
        </p:spPr>
        <p:txBody>
          <a:bodyPr wrap="square" lIns="0" tIns="0" rIns="0" bIns="0" rtlCol="0"/>
          <a:lstStyle/>
          <a:p>
            <a:endParaRPr>
              <a:cs typeface="+mn-ea"/>
              <a:sym typeface="+mn-lt"/>
            </a:endParaRPr>
          </a:p>
        </p:txBody>
      </p:sp>
      <p:sp>
        <p:nvSpPr>
          <p:cNvPr id="7" name="object 7"/>
          <p:cNvSpPr/>
          <p:nvPr/>
        </p:nvSpPr>
        <p:spPr>
          <a:xfrm>
            <a:off x="6736842" y="624840"/>
            <a:ext cx="0" cy="213360"/>
          </a:xfrm>
          <a:custGeom>
            <a:avLst/>
            <a:gdLst/>
            <a:ahLst/>
            <a:cxnLst/>
            <a:rect l="l" t="t" r="r" b="b"/>
            <a:pathLst>
              <a:path h="213359">
                <a:moveTo>
                  <a:pt x="0" y="0"/>
                </a:moveTo>
                <a:lnTo>
                  <a:pt x="0" y="213360"/>
                </a:lnTo>
              </a:path>
            </a:pathLst>
          </a:custGeom>
          <a:ln w="38100">
            <a:solidFill>
              <a:srgbClr val="F1F1F1"/>
            </a:solidFill>
          </a:ln>
        </p:spPr>
        <p:txBody>
          <a:bodyPr wrap="square" lIns="0" tIns="0" rIns="0" bIns="0" rtlCol="0"/>
          <a:lstStyle/>
          <a:p>
            <a:endParaRPr>
              <a:cs typeface="+mn-ea"/>
              <a:sym typeface="+mn-lt"/>
            </a:endParaRPr>
          </a:p>
        </p:txBody>
      </p:sp>
      <p:sp>
        <p:nvSpPr>
          <p:cNvPr id="8" name="object 8"/>
          <p:cNvSpPr/>
          <p:nvPr/>
        </p:nvSpPr>
        <p:spPr>
          <a:xfrm>
            <a:off x="6702552" y="586740"/>
            <a:ext cx="67310" cy="30480"/>
          </a:xfrm>
          <a:custGeom>
            <a:avLst/>
            <a:gdLst/>
            <a:ahLst/>
            <a:cxnLst/>
            <a:rect l="l" t="t" r="r" b="b"/>
            <a:pathLst>
              <a:path w="67309" h="30479">
                <a:moveTo>
                  <a:pt x="0" y="0"/>
                </a:moveTo>
                <a:lnTo>
                  <a:pt x="0" y="30480"/>
                </a:lnTo>
                <a:lnTo>
                  <a:pt x="67055" y="30480"/>
                </a:lnTo>
                <a:lnTo>
                  <a:pt x="67055" y="0"/>
                </a:lnTo>
                <a:lnTo>
                  <a:pt x="0" y="0"/>
                </a:lnTo>
                <a:close/>
              </a:path>
            </a:pathLst>
          </a:custGeom>
          <a:solidFill>
            <a:srgbClr val="F1F1F1"/>
          </a:solidFill>
        </p:spPr>
        <p:txBody>
          <a:bodyPr wrap="square" lIns="0" tIns="0" rIns="0" bIns="0" rtlCol="0"/>
          <a:lstStyle/>
          <a:p>
            <a:endParaRPr>
              <a:cs typeface="+mn-ea"/>
              <a:sym typeface="+mn-lt"/>
            </a:endParaRPr>
          </a:p>
        </p:txBody>
      </p:sp>
      <p:sp>
        <p:nvSpPr>
          <p:cNvPr id="9" name="object 9"/>
          <p:cNvSpPr/>
          <p:nvPr/>
        </p:nvSpPr>
        <p:spPr>
          <a:xfrm>
            <a:off x="6792468" y="717804"/>
            <a:ext cx="70485" cy="30480"/>
          </a:xfrm>
          <a:custGeom>
            <a:avLst/>
            <a:gdLst/>
            <a:ahLst/>
            <a:cxnLst/>
            <a:rect l="l" t="t" r="r" b="b"/>
            <a:pathLst>
              <a:path w="70484" h="30479">
                <a:moveTo>
                  <a:pt x="0" y="0"/>
                </a:moveTo>
                <a:lnTo>
                  <a:pt x="0" y="30480"/>
                </a:lnTo>
                <a:lnTo>
                  <a:pt x="70103" y="30480"/>
                </a:lnTo>
                <a:lnTo>
                  <a:pt x="70103" y="0"/>
                </a:lnTo>
                <a:lnTo>
                  <a:pt x="0" y="0"/>
                </a:lnTo>
                <a:close/>
              </a:path>
            </a:pathLst>
          </a:custGeom>
          <a:solidFill>
            <a:srgbClr val="F1F1F1"/>
          </a:solidFill>
        </p:spPr>
        <p:txBody>
          <a:bodyPr wrap="square" lIns="0" tIns="0" rIns="0" bIns="0" rtlCol="0"/>
          <a:lstStyle/>
          <a:p>
            <a:endParaRPr>
              <a:cs typeface="+mn-ea"/>
              <a:sym typeface="+mn-lt"/>
            </a:endParaRPr>
          </a:p>
        </p:txBody>
      </p:sp>
      <p:sp>
        <p:nvSpPr>
          <p:cNvPr id="10" name="object 10"/>
          <p:cNvSpPr/>
          <p:nvPr/>
        </p:nvSpPr>
        <p:spPr>
          <a:xfrm>
            <a:off x="6885431" y="647700"/>
            <a:ext cx="71755" cy="30480"/>
          </a:xfrm>
          <a:custGeom>
            <a:avLst/>
            <a:gdLst/>
            <a:ahLst/>
            <a:cxnLst/>
            <a:rect l="l" t="t" r="r" b="b"/>
            <a:pathLst>
              <a:path w="71754" h="30479">
                <a:moveTo>
                  <a:pt x="71627" y="0"/>
                </a:moveTo>
                <a:lnTo>
                  <a:pt x="0" y="0"/>
                </a:lnTo>
                <a:lnTo>
                  <a:pt x="0" y="30479"/>
                </a:lnTo>
                <a:lnTo>
                  <a:pt x="71627" y="30479"/>
                </a:lnTo>
                <a:lnTo>
                  <a:pt x="71627" y="0"/>
                </a:lnTo>
                <a:close/>
              </a:path>
            </a:pathLst>
          </a:custGeom>
          <a:solidFill>
            <a:srgbClr val="F1F1F1"/>
          </a:solidFill>
        </p:spPr>
        <p:txBody>
          <a:bodyPr wrap="square" lIns="0" tIns="0" rIns="0" bIns="0" rtlCol="0"/>
          <a:lstStyle/>
          <a:p>
            <a:endParaRPr>
              <a:cs typeface="+mn-ea"/>
              <a:sym typeface="+mn-lt"/>
            </a:endParaRPr>
          </a:p>
        </p:txBody>
      </p:sp>
      <p:sp>
        <p:nvSpPr>
          <p:cNvPr id="11" name="object 11"/>
          <p:cNvSpPr/>
          <p:nvPr/>
        </p:nvSpPr>
        <p:spPr>
          <a:xfrm>
            <a:off x="7473695" y="549909"/>
            <a:ext cx="310896" cy="223774"/>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cs typeface="+mn-ea"/>
              <a:sym typeface="+mn-lt"/>
            </a:endParaRPr>
          </a:p>
        </p:txBody>
      </p:sp>
      <p:sp>
        <p:nvSpPr>
          <p:cNvPr id="17" name="object 17"/>
          <p:cNvSpPr/>
          <p:nvPr/>
        </p:nvSpPr>
        <p:spPr>
          <a:xfrm>
            <a:off x="5105400" y="0"/>
            <a:ext cx="683895" cy="4203700"/>
          </a:xfrm>
          <a:custGeom>
            <a:avLst/>
            <a:gdLst/>
            <a:ahLst/>
            <a:cxnLst/>
            <a:rect l="l" t="t" r="r" b="b"/>
            <a:pathLst>
              <a:path w="683895" h="4203700">
                <a:moveTo>
                  <a:pt x="683864" y="0"/>
                </a:moveTo>
                <a:lnTo>
                  <a:pt x="0" y="0"/>
                </a:lnTo>
                <a:lnTo>
                  <a:pt x="0" y="4203192"/>
                </a:lnTo>
                <a:lnTo>
                  <a:pt x="683864" y="0"/>
                </a:lnTo>
                <a:close/>
              </a:path>
            </a:pathLst>
          </a:custGeom>
          <a:solidFill>
            <a:srgbClr val="FFFFFF"/>
          </a:solidFill>
        </p:spPr>
        <p:txBody>
          <a:bodyPr wrap="square" lIns="0" tIns="0" rIns="0" bIns="0" rtlCol="0"/>
          <a:lstStyle/>
          <a:p>
            <a:endParaRPr>
              <a:cs typeface="+mn-ea"/>
              <a:sym typeface="+mn-lt"/>
            </a:endParaRPr>
          </a:p>
        </p:txBody>
      </p:sp>
      <p:grpSp>
        <p:nvGrpSpPr>
          <p:cNvPr id="39" name="组合 38"/>
          <p:cNvGrpSpPr/>
          <p:nvPr/>
        </p:nvGrpSpPr>
        <p:grpSpPr>
          <a:xfrm>
            <a:off x="73025" y="191868"/>
            <a:ext cx="9070975" cy="788860"/>
            <a:chOff x="73025" y="193249"/>
            <a:chExt cx="9070975" cy="956101"/>
          </a:xfrm>
        </p:grpSpPr>
        <p:sp>
          <p:nvSpPr>
            <p:cNvPr id="42" name="圆角矩形 4"/>
            <p:cNvSpPr>
              <a:spLocks noChangeArrowheads="1"/>
            </p:cNvSpPr>
            <p:nvPr/>
          </p:nvSpPr>
          <p:spPr bwMode="auto">
            <a:xfrm>
              <a:off x="73025" y="1052513"/>
              <a:ext cx="9070975" cy="96837"/>
            </a:xfrm>
            <a:prstGeom prst="roundRect">
              <a:avLst>
                <a:gd name="adj" fmla="val 16667"/>
              </a:avLst>
            </a:prstGeom>
            <a:solidFill>
              <a:srgbClr val="C00000"/>
            </a:solidFill>
            <a:ln w="25400">
              <a:solidFill>
                <a:srgbClr val="C00000"/>
              </a:solidFill>
              <a:round/>
              <a:headEnd/>
              <a:tailEnd/>
            </a:ln>
          </p:spPr>
          <p:txBody>
            <a:bodyPr anchor="ctr"/>
            <a:lstStyle/>
            <a:p>
              <a:pPr algn="ctr"/>
              <a:endParaRPr lang="zh-CN" altLang="en-US" b="1">
                <a:solidFill>
                  <a:srgbClr val="FFFFFF"/>
                </a:solidFill>
                <a:cs typeface="+mn-ea"/>
                <a:sym typeface="+mn-lt"/>
              </a:endParaRPr>
            </a:p>
          </p:txBody>
        </p:sp>
        <p:sp>
          <p:nvSpPr>
            <p:cNvPr id="43" name="TextBox 42"/>
            <p:cNvSpPr txBox="1"/>
            <p:nvPr/>
          </p:nvSpPr>
          <p:spPr>
            <a:xfrm>
              <a:off x="419079" y="193249"/>
              <a:ext cx="8220936" cy="708749"/>
            </a:xfrm>
            <a:prstGeom prst="rect">
              <a:avLst/>
            </a:prstGeom>
            <a:noFill/>
          </p:spPr>
          <p:txBody>
            <a:bodyPr wrap="square" rtlCol="0">
              <a:spAutoFit/>
            </a:bodyPr>
            <a:lstStyle/>
            <a:p>
              <a:pPr algn="ctr"/>
              <a:r>
                <a:rPr lang="en-US" altLang="zh-CN" sz="3200" dirty="0">
                  <a:cs typeface="+mn-ea"/>
                  <a:sym typeface="+mn-lt"/>
                </a:rPr>
                <a:t>Coal mining in China </a:t>
              </a:r>
              <a:endParaRPr lang="zh-CN" altLang="en-US" sz="3200" dirty="0">
                <a:cs typeface="+mn-ea"/>
                <a:sym typeface="+mn-lt"/>
              </a:endParaRPr>
            </a:p>
          </p:txBody>
        </p:sp>
      </p:grpSp>
      <p:sp>
        <p:nvSpPr>
          <p:cNvPr id="18" name="矩形 17">
            <a:extLst>
              <a:ext uri="{FF2B5EF4-FFF2-40B4-BE49-F238E27FC236}">
                <a16:creationId xmlns:a16="http://schemas.microsoft.com/office/drawing/2014/main" id="{385E3A28-B2A5-4594-9432-289470AD9E1B}"/>
              </a:ext>
            </a:extLst>
          </p:cNvPr>
          <p:cNvSpPr/>
          <p:nvPr/>
        </p:nvSpPr>
        <p:spPr>
          <a:xfrm>
            <a:off x="504825" y="3019425"/>
            <a:ext cx="8639175" cy="828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graphicFrame>
        <p:nvGraphicFramePr>
          <p:cNvPr id="19" name="表格 18">
            <a:extLst>
              <a:ext uri="{FF2B5EF4-FFF2-40B4-BE49-F238E27FC236}">
                <a16:creationId xmlns:a16="http://schemas.microsoft.com/office/drawing/2014/main" id="{415B69FD-9B2F-4FD3-AAE9-44A2F483BF41}"/>
              </a:ext>
            </a:extLst>
          </p:cNvPr>
          <p:cNvGraphicFramePr>
            <a:graphicFrameLocks noGrp="1"/>
          </p:cNvGraphicFramePr>
          <p:nvPr>
            <p:extLst>
              <p:ext uri="{D42A27DB-BD31-4B8C-83A1-F6EECF244321}">
                <p14:modId xmlns:p14="http://schemas.microsoft.com/office/powerpoint/2010/main" val="1033007218"/>
              </p:ext>
            </p:extLst>
          </p:nvPr>
        </p:nvGraphicFramePr>
        <p:xfrm>
          <a:off x="319599" y="1750744"/>
          <a:ext cx="8504801" cy="2931520"/>
        </p:xfrm>
        <a:graphic>
          <a:graphicData uri="http://schemas.openxmlformats.org/drawingml/2006/table">
            <a:tbl>
              <a:tblPr firstRow="1" firstCol="1" bandRow="1">
                <a:tableStyleId>{5C22544A-7EE6-4342-B048-85BDC9FD1C3A}</a:tableStyleId>
              </a:tblPr>
              <a:tblGrid>
                <a:gridCol w="1010005">
                  <a:extLst>
                    <a:ext uri="{9D8B030D-6E8A-4147-A177-3AD203B41FA5}">
                      <a16:colId xmlns:a16="http://schemas.microsoft.com/office/drawing/2014/main" val="991764261"/>
                    </a:ext>
                  </a:extLst>
                </a:gridCol>
                <a:gridCol w="937322">
                  <a:extLst>
                    <a:ext uri="{9D8B030D-6E8A-4147-A177-3AD203B41FA5}">
                      <a16:colId xmlns:a16="http://schemas.microsoft.com/office/drawing/2014/main" val="177183288"/>
                    </a:ext>
                  </a:extLst>
                </a:gridCol>
                <a:gridCol w="937322">
                  <a:extLst>
                    <a:ext uri="{9D8B030D-6E8A-4147-A177-3AD203B41FA5}">
                      <a16:colId xmlns:a16="http://schemas.microsoft.com/office/drawing/2014/main" val="148470923"/>
                    </a:ext>
                  </a:extLst>
                </a:gridCol>
                <a:gridCol w="936377">
                  <a:extLst>
                    <a:ext uri="{9D8B030D-6E8A-4147-A177-3AD203B41FA5}">
                      <a16:colId xmlns:a16="http://schemas.microsoft.com/office/drawing/2014/main" val="274609051"/>
                    </a:ext>
                  </a:extLst>
                </a:gridCol>
                <a:gridCol w="936377">
                  <a:extLst>
                    <a:ext uri="{9D8B030D-6E8A-4147-A177-3AD203B41FA5}">
                      <a16:colId xmlns:a16="http://schemas.microsoft.com/office/drawing/2014/main" val="1501616791"/>
                    </a:ext>
                  </a:extLst>
                </a:gridCol>
                <a:gridCol w="936377">
                  <a:extLst>
                    <a:ext uri="{9D8B030D-6E8A-4147-A177-3AD203B41FA5}">
                      <a16:colId xmlns:a16="http://schemas.microsoft.com/office/drawing/2014/main" val="2671575206"/>
                    </a:ext>
                  </a:extLst>
                </a:gridCol>
                <a:gridCol w="936377">
                  <a:extLst>
                    <a:ext uri="{9D8B030D-6E8A-4147-A177-3AD203B41FA5}">
                      <a16:colId xmlns:a16="http://schemas.microsoft.com/office/drawing/2014/main" val="1272891055"/>
                    </a:ext>
                  </a:extLst>
                </a:gridCol>
                <a:gridCol w="937322">
                  <a:extLst>
                    <a:ext uri="{9D8B030D-6E8A-4147-A177-3AD203B41FA5}">
                      <a16:colId xmlns:a16="http://schemas.microsoft.com/office/drawing/2014/main" val="4263904624"/>
                    </a:ext>
                  </a:extLst>
                </a:gridCol>
                <a:gridCol w="937322">
                  <a:extLst>
                    <a:ext uri="{9D8B030D-6E8A-4147-A177-3AD203B41FA5}">
                      <a16:colId xmlns:a16="http://schemas.microsoft.com/office/drawing/2014/main" val="1396745369"/>
                    </a:ext>
                  </a:extLst>
                </a:gridCol>
              </a:tblGrid>
              <a:tr h="275000">
                <a:tc rowSpan="2">
                  <a:txBody>
                    <a:bodyPr/>
                    <a:lstStyle/>
                    <a:p>
                      <a:pPr algn="ctr">
                        <a:spcAft>
                          <a:spcPts val="0"/>
                        </a:spcAft>
                      </a:pPr>
                      <a:r>
                        <a:rPr lang="en-US" altLang="zh-CN" sz="1600" kern="100" dirty="0">
                          <a:effectLst/>
                          <a:latin typeface="+mn-lt"/>
                          <a:ea typeface="+mn-ea"/>
                          <a:cs typeface="+mn-ea"/>
                          <a:sym typeface="+mn-lt"/>
                        </a:rPr>
                        <a:t>ZONE</a:t>
                      </a:r>
                      <a:endParaRPr lang="zh-CN" sz="1600" kern="100" dirty="0">
                        <a:effectLst/>
                        <a:latin typeface="+mn-lt"/>
                        <a:ea typeface="+mn-ea"/>
                        <a:cs typeface="+mn-ea"/>
                        <a:sym typeface="+mn-lt"/>
                      </a:endParaRPr>
                    </a:p>
                  </a:txBody>
                  <a:tcPr marL="0" marR="0" marT="0" marB="0" anchor="ctr"/>
                </a:tc>
                <a:tc gridSpan="2">
                  <a:txBody>
                    <a:bodyPr/>
                    <a:lstStyle/>
                    <a:p>
                      <a:pPr algn="ctr">
                        <a:spcAft>
                          <a:spcPts val="0"/>
                        </a:spcAft>
                      </a:pPr>
                      <a:r>
                        <a:rPr lang="en-US" altLang="zh-CN" sz="1600" kern="100" dirty="0">
                          <a:effectLst/>
                          <a:latin typeface="+mn-lt"/>
                          <a:ea typeface="+mn-ea"/>
                          <a:cs typeface="+mn-ea"/>
                          <a:sym typeface="+mn-lt"/>
                        </a:rPr>
                        <a:t>Land</a:t>
                      </a:r>
                      <a:endParaRPr lang="zh-CN" sz="1600" kern="100" dirty="0">
                        <a:effectLst/>
                        <a:latin typeface="+mn-lt"/>
                        <a:ea typeface="+mn-ea"/>
                        <a:cs typeface="+mn-ea"/>
                        <a:sym typeface="+mn-lt"/>
                      </a:endParaRPr>
                    </a:p>
                  </a:txBody>
                  <a:tcPr marL="0" marR="0" marT="0" marB="0" anchor="ctr"/>
                </a:tc>
                <a:tc hMerge="1">
                  <a:txBody>
                    <a:bodyPr/>
                    <a:lstStyle/>
                    <a:p>
                      <a:endParaRPr lang="zh-CN" altLang="en-US"/>
                    </a:p>
                  </a:txBody>
                  <a:tcPr/>
                </a:tc>
                <a:tc gridSpan="2">
                  <a:txBody>
                    <a:bodyPr/>
                    <a:lstStyle/>
                    <a:p>
                      <a:pPr algn="ctr">
                        <a:spcAft>
                          <a:spcPts val="0"/>
                        </a:spcAft>
                      </a:pPr>
                      <a:r>
                        <a:rPr lang="en-US" altLang="zh-CN" sz="1600" kern="100" dirty="0">
                          <a:effectLst/>
                          <a:latin typeface="+mn-lt"/>
                          <a:ea typeface="+mn-ea"/>
                          <a:cs typeface="+mn-ea"/>
                          <a:sym typeface="+mn-lt"/>
                        </a:rPr>
                        <a:t>Population</a:t>
                      </a:r>
                      <a:endParaRPr lang="zh-CN" sz="1600" kern="100" dirty="0">
                        <a:effectLst/>
                        <a:latin typeface="+mn-lt"/>
                        <a:ea typeface="+mn-ea"/>
                        <a:cs typeface="+mn-ea"/>
                        <a:sym typeface="+mn-lt"/>
                      </a:endParaRPr>
                    </a:p>
                  </a:txBody>
                  <a:tcPr marL="0" marR="0" marT="0" marB="0" anchor="ctr"/>
                </a:tc>
                <a:tc hMerge="1">
                  <a:txBody>
                    <a:bodyPr/>
                    <a:lstStyle/>
                    <a:p>
                      <a:endParaRPr lang="zh-CN" altLang="en-US"/>
                    </a:p>
                  </a:txBody>
                  <a:tcPr/>
                </a:tc>
                <a:tc gridSpan="2">
                  <a:txBody>
                    <a:bodyPr/>
                    <a:lstStyle/>
                    <a:p>
                      <a:pPr algn="ctr">
                        <a:spcAft>
                          <a:spcPts val="0"/>
                        </a:spcAft>
                      </a:pPr>
                      <a:r>
                        <a:rPr lang="en-US" altLang="zh-CN" sz="1600" kern="100" dirty="0">
                          <a:effectLst/>
                          <a:latin typeface="+mn-lt"/>
                          <a:ea typeface="+mn-ea"/>
                          <a:cs typeface="+mn-ea"/>
                          <a:sym typeface="+mn-lt"/>
                        </a:rPr>
                        <a:t>Farmland</a:t>
                      </a:r>
                      <a:endParaRPr lang="zh-CN" sz="1600" kern="100" dirty="0">
                        <a:effectLst/>
                        <a:latin typeface="+mn-lt"/>
                        <a:ea typeface="+mn-ea"/>
                        <a:cs typeface="+mn-ea"/>
                        <a:sym typeface="+mn-lt"/>
                      </a:endParaRPr>
                    </a:p>
                  </a:txBody>
                  <a:tcPr marL="0" marR="0" marT="0" marB="0" anchor="ctr"/>
                </a:tc>
                <a:tc hMerge="1">
                  <a:txBody>
                    <a:bodyPr/>
                    <a:lstStyle/>
                    <a:p>
                      <a:endParaRPr lang="zh-CN" altLang="en-US"/>
                    </a:p>
                  </a:txBody>
                  <a:tcPr/>
                </a:tc>
                <a:tc gridSpan="2">
                  <a:txBody>
                    <a:bodyPr/>
                    <a:lstStyle/>
                    <a:p>
                      <a:pPr algn="ctr">
                        <a:spcAft>
                          <a:spcPts val="0"/>
                        </a:spcAft>
                      </a:pPr>
                      <a:r>
                        <a:rPr lang="en-US" altLang="zh-CN" sz="1600" kern="100" dirty="0">
                          <a:effectLst/>
                          <a:latin typeface="+mn-lt"/>
                          <a:ea typeface="+mn-ea"/>
                          <a:cs typeface="+mn-ea"/>
                          <a:sym typeface="+mn-lt"/>
                        </a:rPr>
                        <a:t>Crop production</a:t>
                      </a:r>
                      <a:endParaRPr lang="zh-CN" sz="1600" kern="100" dirty="0">
                        <a:effectLst/>
                        <a:latin typeface="+mn-lt"/>
                        <a:ea typeface="+mn-ea"/>
                        <a:cs typeface="+mn-ea"/>
                        <a:sym typeface="+mn-lt"/>
                      </a:endParaRPr>
                    </a:p>
                  </a:txBody>
                  <a:tcPr marL="0" marR="0" marT="0" marB="0" anchor="ctr"/>
                </a:tc>
                <a:tc hMerge="1">
                  <a:txBody>
                    <a:bodyPr/>
                    <a:lstStyle/>
                    <a:p>
                      <a:endParaRPr lang="zh-CN" altLang="en-US"/>
                    </a:p>
                  </a:txBody>
                  <a:tcPr/>
                </a:tc>
                <a:extLst>
                  <a:ext uri="{0D108BD9-81ED-4DB2-BD59-A6C34878D82A}">
                    <a16:rowId xmlns:a16="http://schemas.microsoft.com/office/drawing/2014/main" val="1784245815"/>
                  </a:ext>
                </a:extLst>
              </a:tr>
              <a:tr h="550001">
                <a:tc vMerge="1">
                  <a:txBody>
                    <a:bodyPr/>
                    <a:lstStyle/>
                    <a:p>
                      <a:endParaRPr lang="zh-CN" altLang="en-US"/>
                    </a:p>
                  </a:txBody>
                  <a:tcPr/>
                </a:tc>
                <a:tc>
                  <a:txBody>
                    <a:bodyPr/>
                    <a:lstStyle/>
                    <a:p>
                      <a:pPr algn="ctr">
                        <a:spcAft>
                          <a:spcPts val="0"/>
                        </a:spcAft>
                      </a:pPr>
                      <a:r>
                        <a:rPr lang="en-US" sz="1600" kern="100" dirty="0">
                          <a:effectLst/>
                          <a:latin typeface="+mn-lt"/>
                          <a:ea typeface="+mn-ea"/>
                          <a:cs typeface="+mn-ea"/>
                          <a:sym typeface="+mn-lt"/>
                        </a:rPr>
                        <a:t>Area/10</a:t>
                      </a:r>
                      <a:r>
                        <a:rPr lang="en-US" sz="1600" kern="100" baseline="30000" dirty="0">
                          <a:effectLst/>
                          <a:latin typeface="+mn-lt"/>
                          <a:ea typeface="+mn-ea"/>
                          <a:cs typeface="+mn-ea"/>
                          <a:sym typeface="+mn-lt"/>
                        </a:rPr>
                        <a:t>4</a:t>
                      </a:r>
                      <a:r>
                        <a:rPr lang="en-US" sz="1600" kern="100" dirty="0">
                          <a:effectLst/>
                          <a:latin typeface="+mn-lt"/>
                          <a:ea typeface="+mn-ea"/>
                          <a:cs typeface="+mn-ea"/>
                          <a:sym typeface="+mn-lt"/>
                        </a:rPr>
                        <a:t>km</a:t>
                      </a:r>
                      <a:r>
                        <a:rPr lang="en-US" sz="1600" kern="100" baseline="30000" dirty="0">
                          <a:effectLst/>
                          <a:latin typeface="+mn-lt"/>
                          <a:ea typeface="+mn-ea"/>
                          <a:cs typeface="+mn-ea"/>
                          <a:sym typeface="+mn-lt"/>
                        </a:rPr>
                        <a:t>2</a:t>
                      </a:r>
                      <a:endParaRPr lang="zh-CN" sz="1600" kern="100" dirty="0">
                        <a:effectLst/>
                        <a:latin typeface="+mn-lt"/>
                        <a:ea typeface="+mn-ea"/>
                        <a:cs typeface="+mn-ea"/>
                        <a:sym typeface="+mn-lt"/>
                      </a:endParaRPr>
                    </a:p>
                  </a:txBody>
                  <a:tcPr marL="0" marR="0" marT="0" marB="0" anchor="ctr"/>
                </a:tc>
                <a:tc>
                  <a:txBody>
                    <a:bodyPr/>
                    <a:lstStyle/>
                    <a:p>
                      <a:pPr algn="ctr">
                        <a:spcAft>
                          <a:spcPts val="0"/>
                        </a:spcAft>
                      </a:pPr>
                      <a:r>
                        <a:rPr lang="en-US" sz="1600" kern="100" dirty="0">
                          <a:effectLst/>
                          <a:latin typeface="+mn-lt"/>
                          <a:ea typeface="+mn-ea"/>
                          <a:cs typeface="+mn-ea"/>
                          <a:sym typeface="+mn-lt"/>
                        </a:rPr>
                        <a:t>Proportion/%</a:t>
                      </a:r>
                      <a:endParaRPr lang="zh-CN" sz="1600" kern="100" dirty="0">
                        <a:effectLst/>
                        <a:latin typeface="+mn-lt"/>
                        <a:ea typeface="+mn-ea"/>
                        <a:cs typeface="+mn-ea"/>
                        <a:sym typeface="+mn-lt"/>
                      </a:endParaRPr>
                    </a:p>
                  </a:txBody>
                  <a:tcPr marL="0" marR="0" marT="0" marB="0" anchor="ctr"/>
                </a:tc>
                <a:tc>
                  <a:txBody>
                    <a:bodyPr/>
                    <a:lstStyle/>
                    <a:p>
                      <a:pPr algn="ctr">
                        <a:spcAft>
                          <a:spcPts val="0"/>
                        </a:spcAft>
                      </a:pPr>
                      <a:r>
                        <a:rPr lang="en-US" altLang="zh-CN" sz="1600" kern="100" dirty="0">
                          <a:effectLst/>
                          <a:latin typeface="+mn-lt"/>
                          <a:ea typeface="+mn-ea"/>
                          <a:cs typeface="+mn-ea"/>
                          <a:sym typeface="+mn-lt"/>
                        </a:rPr>
                        <a:t>Quantity</a:t>
                      </a:r>
                      <a:endParaRPr lang="zh-CN" sz="1600" kern="100" dirty="0">
                        <a:effectLst/>
                        <a:latin typeface="+mn-lt"/>
                        <a:ea typeface="+mn-ea"/>
                        <a:cs typeface="+mn-ea"/>
                        <a:sym typeface="+mn-lt"/>
                      </a:endParaRPr>
                    </a:p>
                    <a:p>
                      <a:pPr algn="ctr">
                        <a:spcAft>
                          <a:spcPts val="0"/>
                        </a:spcAft>
                      </a:pPr>
                      <a:r>
                        <a:rPr lang="en-US" sz="1600" kern="100" dirty="0">
                          <a:effectLst/>
                          <a:latin typeface="+mn-lt"/>
                          <a:ea typeface="+mn-ea"/>
                          <a:cs typeface="+mn-ea"/>
                          <a:sym typeface="+mn-lt"/>
                        </a:rPr>
                        <a:t>/ 10</a:t>
                      </a:r>
                      <a:r>
                        <a:rPr lang="en-US" sz="1600" kern="100" baseline="30000" dirty="0">
                          <a:effectLst/>
                          <a:latin typeface="+mn-lt"/>
                          <a:ea typeface="+mn-ea"/>
                          <a:cs typeface="+mn-ea"/>
                          <a:sym typeface="+mn-lt"/>
                        </a:rPr>
                        <a:t>4 </a:t>
                      </a:r>
                      <a:endParaRPr lang="zh-CN" sz="1600" kern="100" dirty="0">
                        <a:effectLst/>
                        <a:latin typeface="+mn-lt"/>
                        <a:ea typeface="+mn-ea"/>
                        <a:cs typeface="+mn-ea"/>
                        <a:sym typeface="+mn-lt"/>
                      </a:endParaRPr>
                    </a:p>
                  </a:txBody>
                  <a:tcPr marL="0" marR="0" marT="0" marB="0" anchor="ctr"/>
                </a:tc>
                <a:tc>
                  <a:txBody>
                    <a:bodyPr/>
                    <a:lstStyle/>
                    <a:p>
                      <a:pPr algn="ctr">
                        <a:spcAft>
                          <a:spcPts val="0"/>
                        </a:spcAft>
                      </a:pPr>
                      <a:r>
                        <a:rPr lang="en-US" altLang="zh-CN" sz="1600" kern="100" dirty="0">
                          <a:effectLst/>
                          <a:latin typeface="+mn-lt"/>
                          <a:ea typeface="+mn-ea"/>
                          <a:cs typeface="+mn-ea"/>
                          <a:sym typeface="+mn-lt"/>
                        </a:rPr>
                        <a:t>Proportion</a:t>
                      </a:r>
                      <a:r>
                        <a:rPr lang="en-US" sz="1600" kern="100" dirty="0">
                          <a:effectLst/>
                          <a:latin typeface="+mn-lt"/>
                          <a:ea typeface="+mn-ea"/>
                          <a:cs typeface="+mn-ea"/>
                          <a:sym typeface="+mn-lt"/>
                        </a:rPr>
                        <a:t>/%</a:t>
                      </a:r>
                      <a:endParaRPr lang="zh-CN" sz="1600" kern="100" dirty="0">
                        <a:effectLst/>
                        <a:latin typeface="+mn-lt"/>
                        <a:ea typeface="+mn-ea"/>
                        <a:cs typeface="+mn-ea"/>
                        <a:sym typeface="+mn-lt"/>
                      </a:endParaRPr>
                    </a:p>
                  </a:txBody>
                  <a:tcPr marL="0" marR="0" marT="0" marB="0" anchor="ctr"/>
                </a:tc>
                <a:tc>
                  <a:txBody>
                    <a:bodyPr/>
                    <a:lstStyle/>
                    <a:p>
                      <a:pPr algn="ctr">
                        <a:spcAft>
                          <a:spcPts val="0"/>
                        </a:spcAft>
                      </a:pPr>
                      <a:r>
                        <a:rPr lang="en-US" altLang="zh-CN" sz="1600" kern="100" dirty="0">
                          <a:effectLst/>
                          <a:latin typeface="+mn-lt"/>
                          <a:ea typeface="+mn-ea"/>
                          <a:cs typeface="+mn-ea"/>
                          <a:sym typeface="+mn-lt"/>
                        </a:rPr>
                        <a:t>Area</a:t>
                      </a:r>
                      <a:endParaRPr lang="zh-CN" sz="1600" kern="100" dirty="0">
                        <a:effectLst/>
                        <a:latin typeface="+mn-lt"/>
                        <a:ea typeface="+mn-ea"/>
                        <a:cs typeface="+mn-ea"/>
                        <a:sym typeface="+mn-lt"/>
                      </a:endParaRPr>
                    </a:p>
                    <a:p>
                      <a:pPr algn="ctr">
                        <a:spcAft>
                          <a:spcPts val="0"/>
                        </a:spcAft>
                      </a:pPr>
                      <a:r>
                        <a:rPr lang="en-US" sz="1600" kern="100" dirty="0">
                          <a:effectLst/>
                          <a:latin typeface="+mn-lt"/>
                          <a:ea typeface="+mn-ea"/>
                          <a:cs typeface="+mn-ea"/>
                          <a:sym typeface="+mn-lt"/>
                        </a:rPr>
                        <a:t>/10</a:t>
                      </a:r>
                      <a:r>
                        <a:rPr lang="en-US" sz="1600" kern="100" baseline="30000" dirty="0">
                          <a:effectLst/>
                          <a:latin typeface="+mn-lt"/>
                          <a:ea typeface="+mn-ea"/>
                          <a:cs typeface="+mn-ea"/>
                          <a:sym typeface="+mn-lt"/>
                        </a:rPr>
                        <a:t>4</a:t>
                      </a:r>
                      <a:r>
                        <a:rPr lang="en-US" sz="1600" kern="100" dirty="0">
                          <a:effectLst/>
                          <a:latin typeface="+mn-lt"/>
                          <a:ea typeface="+mn-ea"/>
                          <a:cs typeface="+mn-ea"/>
                          <a:sym typeface="+mn-lt"/>
                        </a:rPr>
                        <a:t>km</a:t>
                      </a:r>
                      <a:r>
                        <a:rPr lang="en-US" sz="1600" kern="100" baseline="30000" dirty="0">
                          <a:effectLst/>
                          <a:latin typeface="+mn-lt"/>
                          <a:ea typeface="+mn-ea"/>
                          <a:cs typeface="+mn-ea"/>
                          <a:sym typeface="+mn-lt"/>
                        </a:rPr>
                        <a:t>2</a:t>
                      </a:r>
                      <a:endParaRPr lang="zh-CN" sz="1600" kern="100" dirty="0">
                        <a:effectLst/>
                        <a:latin typeface="+mn-lt"/>
                        <a:ea typeface="+mn-ea"/>
                        <a:cs typeface="+mn-ea"/>
                        <a:sym typeface="+mn-lt"/>
                      </a:endParaRPr>
                    </a:p>
                  </a:txBody>
                  <a:tcPr marL="0" marR="0" marT="0" marB="0" anchor="ctr"/>
                </a:tc>
                <a:tc>
                  <a:txBody>
                    <a:bodyPr/>
                    <a:lstStyle/>
                    <a:p>
                      <a:pPr algn="ctr">
                        <a:spcAft>
                          <a:spcPts val="0"/>
                        </a:spcAft>
                      </a:pPr>
                      <a:r>
                        <a:rPr lang="en-US" altLang="zh-CN" sz="1600" kern="100" dirty="0">
                          <a:effectLst/>
                          <a:latin typeface="+mn-lt"/>
                          <a:ea typeface="+mn-ea"/>
                          <a:cs typeface="+mn-ea"/>
                          <a:sym typeface="+mn-lt"/>
                        </a:rPr>
                        <a:t>Proportion</a:t>
                      </a:r>
                      <a:r>
                        <a:rPr lang="en-US" sz="1600" kern="100" dirty="0">
                          <a:effectLst/>
                          <a:latin typeface="+mn-lt"/>
                          <a:ea typeface="+mn-ea"/>
                          <a:cs typeface="+mn-ea"/>
                          <a:sym typeface="+mn-lt"/>
                        </a:rPr>
                        <a:t>/%</a:t>
                      </a:r>
                      <a:endParaRPr lang="zh-CN" sz="1600" kern="100" dirty="0">
                        <a:effectLst/>
                        <a:latin typeface="+mn-lt"/>
                        <a:ea typeface="+mn-ea"/>
                        <a:cs typeface="+mn-ea"/>
                        <a:sym typeface="+mn-lt"/>
                      </a:endParaRPr>
                    </a:p>
                  </a:txBody>
                  <a:tcPr marL="0" marR="0" marT="0" marB="0" anchor="ctr"/>
                </a:tc>
                <a:tc>
                  <a:txBody>
                    <a:bodyPr/>
                    <a:lstStyle/>
                    <a:p>
                      <a:pPr algn="ctr">
                        <a:spcAft>
                          <a:spcPts val="0"/>
                        </a:spcAft>
                      </a:pPr>
                      <a:r>
                        <a:rPr lang="en-US" altLang="zh-CN" sz="1600" kern="100" dirty="0">
                          <a:effectLst/>
                          <a:latin typeface="+mn-lt"/>
                          <a:ea typeface="+mn-ea"/>
                          <a:cs typeface="+mn-ea"/>
                          <a:sym typeface="+mn-lt"/>
                        </a:rPr>
                        <a:t>Production</a:t>
                      </a:r>
                      <a:endParaRPr lang="zh-CN" sz="1600" kern="100" dirty="0">
                        <a:effectLst/>
                        <a:latin typeface="+mn-lt"/>
                        <a:ea typeface="+mn-ea"/>
                        <a:cs typeface="+mn-ea"/>
                        <a:sym typeface="+mn-lt"/>
                      </a:endParaRPr>
                    </a:p>
                    <a:p>
                      <a:pPr algn="ctr">
                        <a:spcAft>
                          <a:spcPts val="0"/>
                        </a:spcAft>
                      </a:pPr>
                      <a:r>
                        <a:rPr lang="en-US" sz="1600" kern="100" dirty="0">
                          <a:effectLst/>
                          <a:latin typeface="+mn-lt"/>
                          <a:ea typeface="+mn-ea"/>
                          <a:cs typeface="+mn-ea"/>
                          <a:sym typeface="+mn-lt"/>
                        </a:rPr>
                        <a:t>/10</a:t>
                      </a:r>
                      <a:r>
                        <a:rPr lang="en-US" sz="1600" kern="100" baseline="30000" dirty="0">
                          <a:effectLst/>
                          <a:latin typeface="+mn-lt"/>
                          <a:ea typeface="+mn-ea"/>
                          <a:cs typeface="+mn-ea"/>
                          <a:sym typeface="+mn-lt"/>
                        </a:rPr>
                        <a:t>4</a:t>
                      </a:r>
                      <a:r>
                        <a:rPr lang="en-US" sz="1600" kern="100" dirty="0">
                          <a:effectLst/>
                          <a:latin typeface="+mn-lt"/>
                          <a:ea typeface="+mn-ea"/>
                          <a:cs typeface="+mn-ea"/>
                          <a:sym typeface="+mn-lt"/>
                        </a:rPr>
                        <a:t>t</a:t>
                      </a:r>
                      <a:endParaRPr lang="zh-CN" sz="1600" kern="100" dirty="0">
                        <a:effectLst/>
                        <a:latin typeface="+mn-lt"/>
                        <a:ea typeface="+mn-ea"/>
                        <a:cs typeface="+mn-ea"/>
                        <a:sym typeface="+mn-lt"/>
                      </a:endParaRPr>
                    </a:p>
                  </a:txBody>
                  <a:tcPr marL="0" marR="0" marT="0" marB="0" anchor="ctr"/>
                </a:tc>
                <a:tc>
                  <a:txBody>
                    <a:bodyPr/>
                    <a:lstStyle/>
                    <a:p>
                      <a:pPr algn="ctr">
                        <a:spcAft>
                          <a:spcPts val="0"/>
                        </a:spcAft>
                      </a:pPr>
                      <a:r>
                        <a:rPr lang="en-US" altLang="zh-CN" sz="1600" kern="100" dirty="0">
                          <a:effectLst/>
                          <a:latin typeface="+mn-lt"/>
                          <a:ea typeface="+mn-ea"/>
                          <a:cs typeface="+mn-ea"/>
                          <a:sym typeface="+mn-lt"/>
                        </a:rPr>
                        <a:t>Proportion</a:t>
                      </a:r>
                      <a:r>
                        <a:rPr lang="en-US" sz="1600" kern="100" dirty="0">
                          <a:effectLst/>
                          <a:latin typeface="+mn-lt"/>
                          <a:ea typeface="+mn-ea"/>
                          <a:cs typeface="+mn-ea"/>
                          <a:sym typeface="+mn-lt"/>
                        </a:rPr>
                        <a:t>/%</a:t>
                      </a:r>
                      <a:endParaRPr lang="zh-CN" sz="1600" kern="100" dirty="0">
                        <a:effectLst/>
                        <a:latin typeface="+mn-lt"/>
                        <a:ea typeface="+mn-ea"/>
                        <a:cs typeface="+mn-ea"/>
                        <a:sym typeface="+mn-lt"/>
                      </a:endParaRPr>
                    </a:p>
                  </a:txBody>
                  <a:tcPr marL="0" marR="0" marT="0" marB="0" anchor="ctr"/>
                </a:tc>
                <a:extLst>
                  <a:ext uri="{0D108BD9-81ED-4DB2-BD59-A6C34878D82A}">
                    <a16:rowId xmlns:a16="http://schemas.microsoft.com/office/drawing/2014/main" val="732778576"/>
                  </a:ext>
                </a:extLst>
              </a:tr>
              <a:tr h="275000">
                <a:tc>
                  <a:txBody>
                    <a:bodyPr/>
                    <a:lstStyle/>
                    <a:p>
                      <a:pPr algn="ctr">
                        <a:spcAft>
                          <a:spcPts val="0"/>
                        </a:spcAft>
                      </a:pPr>
                      <a:r>
                        <a:rPr lang="en-US" altLang="zh-CN" sz="1600" kern="100" dirty="0">
                          <a:effectLst/>
                          <a:latin typeface="+mn-lt"/>
                          <a:ea typeface="+mn-ea"/>
                          <a:cs typeface="+mn-ea"/>
                          <a:sym typeface="+mn-lt"/>
                        </a:rPr>
                        <a:t>China</a:t>
                      </a:r>
                      <a:endParaRPr lang="zh-CN" sz="1600" kern="100" dirty="0">
                        <a:effectLst/>
                        <a:latin typeface="+mn-lt"/>
                        <a:ea typeface="+mn-ea"/>
                        <a:cs typeface="+mn-ea"/>
                        <a:sym typeface="+mn-lt"/>
                      </a:endParaRPr>
                    </a:p>
                  </a:txBody>
                  <a:tcPr marL="0" marR="0" marT="0" marB="0" anchor="ctr"/>
                </a:tc>
                <a:tc rowSpan="2">
                  <a:txBody>
                    <a:bodyPr/>
                    <a:lstStyle/>
                    <a:p>
                      <a:pPr algn="ctr">
                        <a:spcAft>
                          <a:spcPts val="0"/>
                        </a:spcAft>
                      </a:pPr>
                      <a:r>
                        <a:rPr lang="en-US" sz="1600" kern="100">
                          <a:effectLst/>
                          <a:latin typeface="+mn-lt"/>
                          <a:ea typeface="+mn-ea"/>
                          <a:cs typeface="+mn-ea"/>
                          <a:sym typeface="+mn-lt"/>
                        </a:rPr>
                        <a:t>960.00</a:t>
                      </a:r>
                      <a:endParaRPr lang="zh-CN" sz="1600" kern="100">
                        <a:effectLst/>
                        <a:latin typeface="+mn-lt"/>
                        <a:ea typeface="+mn-ea"/>
                        <a:cs typeface="+mn-ea"/>
                        <a:sym typeface="+mn-lt"/>
                      </a:endParaRPr>
                    </a:p>
                    <a:p>
                      <a:pPr algn="ctr">
                        <a:spcAft>
                          <a:spcPts val="0"/>
                        </a:spcAft>
                      </a:pPr>
                      <a:r>
                        <a:rPr lang="en-US" sz="1600" kern="100">
                          <a:effectLst/>
                          <a:latin typeface="+mn-lt"/>
                          <a:ea typeface="+mn-ea"/>
                          <a:cs typeface="+mn-ea"/>
                          <a:sym typeface="+mn-lt"/>
                        </a:rPr>
                        <a:t>14.01</a:t>
                      </a:r>
                      <a:endParaRPr lang="zh-CN" sz="1600" kern="100">
                        <a:effectLst/>
                        <a:latin typeface="+mn-lt"/>
                        <a:ea typeface="+mn-ea"/>
                        <a:cs typeface="+mn-ea"/>
                        <a:sym typeface="+mn-lt"/>
                      </a:endParaRPr>
                    </a:p>
                  </a:txBody>
                  <a:tcPr marL="0" marR="0" marT="0" marB="0" anchor="ctr"/>
                </a:tc>
                <a:tc rowSpan="2">
                  <a:txBody>
                    <a:bodyPr/>
                    <a:lstStyle/>
                    <a:p>
                      <a:pPr algn="ctr">
                        <a:spcAft>
                          <a:spcPts val="0"/>
                        </a:spcAft>
                      </a:pPr>
                      <a:r>
                        <a:rPr lang="en-US" sz="1600" kern="100">
                          <a:effectLst/>
                          <a:latin typeface="+mn-lt"/>
                          <a:ea typeface="+mn-ea"/>
                          <a:cs typeface="+mn-ea"/>
                          <a:sym typeface="+mn-lt"/>
                        </a:rPr>
                        <a:t>100.00</a:t>
                      </a:r>
                      <a:endParaRPr lang="zh-CN" sz="1600" kern="100">
                        <a:effectLst/>
                        <a:latin typeface="+mn-lt"/>
                        <a:ea typeface="+mn-ea"/>
                        <a:cs typeface="+mn-ea"/>
                        <a:sym typeface="+mn-lt"/>
                      </a:endParaRPr>
                    </a:p>
                    <a:p>
                      <a:pPr algn="ctr">
                        <a:spcAft>
                          <a:spcPts val="0"/>
                        </a:spcAft>
                      </a:pPr>
                      <a:r>
                        <a:rPr lang="en-US" sz="1600" kern="100">
                          <a:effectLst/>
                          <a:latin typeface="+mn-lt"/>
                          <a:ea typeface="+mn-ea"/>
                          <a:cs typeface="+mn-ea"/>
                          <a:sym typeface="+mn-lt"/>
                        </a:rPr>
                        <a:t>1.46</a:t>
                      </a:r>
                      <a:endParaRPr lang="zh-CN" sz="1600" kern="100">
                        <a:effectLst/>
                        <a:latin typeface="+mn-lt"/>
                        <a:ea typeface="+mn-ea"/>
                        <a:cs typeface="+mn-ea"/>
                        <a:sym typeface="+mn-lt"/>
                      </a:endParaRPr>
                    </a:p>
                  </a:txBody>
                  <a:tcPr marL="0" marR="0" marT="0" marB="0" anchor="ctr"/>
                </a:tc>
                <a:tc rowSpan="2">
                  <a:txBody>
                    <a:bodyPr/>
                    <a:lstStyle/>
                    <a:p>
                      <a:pPr algn="ctr">
                        <a:spcAft>
                          <a:spcPts val="0"/>
                        </a:spcAft>
                      </a:pPr>
                      <a:r>
                        <a:rPr lang="en-US" sz="1600" kern="100">
                          <a:effectLst/>
                          <a:latin typeface="+mn-lt"/>
                          <a:ea typeface="+mn-ea"/>
                          <a:cs typeface="+mn-ea"/>
                          <a:sym typeface="+mn-lt"/>
                        </a:rPr>
                        <a:t>136782</a:t>
                      </a:r>
                      <a:endParaRPr lang="zh-CN" sz="1600" kern="100">
                        <a:effectLst/>
                        <a:latin typeface="+mn-lt"/>
                        <a:ea typeface="+mn-ea"/>
                        <a:cs typeface="+mn-ea"/>
                        <a:sym typeface="+mn-lt"/>
                      </a:endParaRPr>
                    </a:p>
                    <a:p>
                      <a:pPr algn="ctr">
                        <a:spcAft>
                          <a:spcPts val="0"/>
                        </a:spcAft>
                      </a:pPr>
                      <a:r>
                        <a:rPr lang="en-US" sz="1600" kern="100">
                          <a:effectLst/>
                          <a:latin typeface="+mn-lt"/>
                          <a:ea typeface="+mn-ea"/>
                          <a:cs typeface="+mn-ea"/>
                          <a:sym typeface="+mn-lt"/>
                        </a:rPr>
                        <a:t>6083</a:t>
                      </a:r>
                      <a:endParaRPr lang="zh-CN" sz="1600" kern="100">
                        <a:effectLst/>
                        <a:latin typeface="+mn-lt"/>
                        <a:ea typeface="+mn-ea"/>
                        <a:cs typeface="+mn-ea"/>
                        <a:sym typeface="+mn-lt"/>
                      </a:endParaRPr>
                    </a:p>
                  </a:txBody>
                  <a:tcPr marL="0" marR="0" marT="0" marB="0" anchor="ctr"/>
                </a:tc>
                <a:tc rowSpan="2">
                  <a:txBody>
                    <a:bodyPr/>
                    <a:lstStyle/>
                    <a:p>
                      <a:pPr algn="ctr">
                        <a:spcAft>
                          <a:spcPts val="0"/>
                        </a:spcAft>
                      </a:pPr>
                      <a:r>
                        <a:rPr lang="en-US" sz="1600" kern="100">
                          <a:effectLst/>
                          <a:latin typeface="+mn-lt"/>
                          <a:ea typeface="+mn-ea"/>
                          <a:cs typeface="+mn-ea"/>
                          <a:sym typeface="+mn-lt"/>
                        </a:rPr>
                        <a:t>100.00</a:t>
                      </a:r>
                      <a:endParaRPr lang="zh-CN" sz="1600" kern="100">
                        <a:effectLst/>
                        <a:latin typeface="+mn-lt"/>
                        <a:ea typeface="+mn-ea"/>
                        <a:cs typeface="+mn-ea"/>
                        <a:sym typeface="+mn-lt"/>
                      </a:endParaRPr>
                    </a:p>
                    <a:p>
                      <a:pPr algn="ctr">
                        <a:spcAft>
                          <a:spcPts val="0"/>
                        </a:spcAft>
                      </a:pPr>
                      <a:r>
                        <a:rPr lang="en-US" sz="1600" kern="100">
                          <a:effectLst/>
                          <a:latin typeface="+mn-lt"/>
                          <a:ea typeface="+mn-ea"/>
                          <a:cs typeface="+mn-ea"/>
                          <a:sym typeface="+mn-lt"/>
                        </a:rPr>
                        <a:t>4.45</a:t>
                      </a:r>
                      <a:endParaRPr lang="zh-CN" sz="1600" kern="100">
                        <a:effectLst/>
                        <a:latin typeface="+mn-lt"/>
                        <a:ea typeface="+mn-ea"/>
                        <a:cs typeface="+mn-ea"/>
                        <a:sym typeface="+mn-lt"/>
                      </a:endParaRPr>
                    </a:p>
                  </a:txBody>
                  <a:tcPr marL="0" marR="0" marT="0" marB="0" anchor="ctr"/>
                </a:tc>
                <a:tc rowSpan="2">
                  <a:txBody>
                    <a:bodyPr/>
                    <a:lstStyle/>
                    <a:p>
                      <a:pPr algn="ctr">
                        <a:spcAft>
                          <a:spcPts val="0"/>
                        </a:spcAft>
                      </a:pPr>
                      <a:r>
                        <a:rPr lang="en-US" sz="1600" kern="100">
                          <a:effectLst/>
                          <a:latin typeface="+mn-lt"/>
                          <a:ea typeface="+mn-ea"/>
                          <a:cs typeface="+mn-ea"/>
                          <a:sym typeface="+mn-lt"/>
                        </a:rPr>
                        <a:t>135.38</a:t>
                      </a:r>
                      <a:endParaRPr lang="zh-CN" sz="1600" kern="100">
                        <a:effectLst/>
                        <a:latin typeface="+mn-lt"/>
                        <a:ea typeface="+mn-ea"/>
                        <a:cs typeface="+mn-ea"/>
                        <a:sym typeface="+mn-lt"/>
                      </a:endParaRPr>
                    </a:p>
                    <a:p>
                      <a:pPr algn="ctr">
                        <a:spcAft>
                          <a:spcPts val="0"/>
                        </a:spcAft>
                      </a:pPr>
                      <a:r>
                        <a:rPr lang="en-US" sz="1600" kern="100">
                          <a:effectLst/>
                          <a:latin typeface="+mn-lt"/>
                          <a:ea typeface="+mn-ea"/>
                          <a:cs typeface="+mn-ea"/>
                          <a:sym typeface="+mn-lt"/>
                        </a:rPr>
                        <a:t>5.91</a:t>
                      </a:r>
                      <a:endParaRPr lang="zh-CN" sz="1600" kern="100">
                        <a:effectLst/>
                        <a:latin typeface="+mn-lt"/>
                        <a:ea typeface="+mn-ea"/>
                        <a:cs typeface="+mn-ea"/>
                        <a:sym typeface="+mn-lt"/>
                      </a:endParaRPr>
                    </a:p>
                  </a:txBody>
                  <a:tcPr marL="0" marR="0" marT="0" marB="0" anchor="ctr"/>
                </a:tc>
                <a:tc rowSpan="2">
                  <a:txBody>
                    <a:bodyPr/>
                    <a:lstStyle/>
                    <a:p>
                      <a:pPr algn="ctr">
                        <a:spcAft>
                          <a:spcPts val="0"/>
                        </a:spcAft>
                      </a:pPr>
                      <a:r>
                        <a:rPr lang="en-US" sz="1600" kern="100">
                          <a:effectLst/>
                          <a:latin typeface="+mn-lt"/>
                          <a:ea typeface="+mn-ea"/>
                          <a:cs typeface="+mn-ea"/>
                          <a:sym typeface="+mn-lt"/>
                        </a:rPr>
                        <a:t>100.00</a:t>
                      </a:r>
                      <a:endParaRPr lang="zh-CN" sz="1600" kern="100">
                        <a:effectLst/>
                        <a:latin typeface="+mn-lt"/>
                        <a:ea typeface="+mn-ea"/>
                        <a:cs typeface="+mn-ea"/>
                        <a:sym typeface="+mn-lt"/>
                      </a:endParaRPr>
                    </a:p>
                    <a:p>
                      <a:pPr algn="ctr">
                        <a:spcAft>
                          <a:spcPts val="0"/>
                        </a:spcAft>
                      </a:pPr>
                      <a:r>
                        <a:rPr lang="en-US" sz="1600" kern="100">
                          <a:effectLst/>
                          <a:latin typeface="+mn-lt"/>
                          <a:ea typeface="+mn-ea"/>
                          <a:cs typeface="+mn-ea"/>
                          <a:sym typeface="+mn-lt"/>
                        </a:rPr>
                        <a:t>4.37</a:t>
                      </a:r>
                      <a:endParaRPr lang="zh-CN" sz="1600" kern="100">
                        <a:effectLst/>
                        <a:latin typeface="+mn-lt"/>
                        <a:ea typeface="+mn-ea"/>
                        <a:cs typeface="+mn-ea"/>
                        <a:sym typeface="+mn-lt"/>
                      </a:endParaRPr>
                    </a:p>
                  </a:txBody>
                  <a:tcPr marL="0" marR="0" marT="0" marB="0" anchor="ctr"/>
                </a:tc>
                <a:tc rowSpan="2">
                  <a:txBody>
                    <a:bodyPr/>
                    <a:lstStyle/>
                    <a:p>
                      <a:pPr algn="ctr">
                        <a:spcAft>
                          <a:spcPts val="0"/>
                        </a:spcAft>
                      </a:pPr>
                      <a:r>
                        <a:rPr lang="en-US" sz="1600" kern="100">
                          <a:effectLst/>
                          <a:latin typeface="+mn-lt"/>
                          <a:ea typeface="+mn-ea"/>
                          <a:cs typeface="+mn-ea"/>
                          <a:sym typeface="+mn-lt"/>
                        </a:rPr>
                        <a:t>60702.61</a:t>
                      </a:r>
                      <a:endParaRPr lang="zh-CN" sz="1600" kern="100">
                        <a:effectLst/>
                        <a:latin typeface="+mn-lt"/>
                        <a:ea typeface="+mn-ea"/>
                        <a:cs typeface="+mn-ea"/>
                        <a:sym typeface="+mn-lt"/>
                      </a:endParaRPr>
                    </a:p>
                    <a:p>
                      <a:pPr algn="ctr">
                        <a:spcAft>
                          <a:spcPts val="0"/>
                        </a:spcAft>
                      </a:pPr>
                      <a:r>
                        <a:rPr lang="en-US" sz="1600" kern="100">
                          <a:effectLst/>
                          <a:latin typeface="+mn-lt"/>
                          <a:ea typeface="+mn-ea"/>
                          <a:cs typeface="+mn-ea"/>
                          <a:sym typeface="+mn-lt"/>
                        </a:rPr>
                        <a:t>3415.83</a:t>
                      </a:r>
                      <a:endParaRPr lang="zh-CN" sz="1600" kern="100">
                        <a:effectLst/>
                        <a:latin typeface="+mn-lt"/>
                        <a:ea typeface="+mn-ea"/>
                        <a:cs typeface="+mn-ea"/>
                        <a:sym typeface="+mn-lt"/>
                      </a:endParaRPr>
                    </a:p>
                  </a:txBody>
                  <a:tcPr marL="0" marR="0" marT="0" marB="0" anchor="ctr"/>
                </a:tc>
                <a:tc rowSpan="2">
                  <a:txBody>
                    <a:bodyPr/>
                    <a:lstStyle/>
                    <a:p>
                      <a:pPr algn="ctr">
                        <a:spcAft>
                          <a:spcPts val="0"/>
                        </a:spcAft>
                      </a:pPr>
                      <a:r>
                        <a:rPr lang="en-US" sz="1600" kern="100">
                          <a:effectLst/>
                          <a:latin typeface="+mn-lt"/>
                          <a:ea typeface="+mn-ea"/>
                          <a:cs typeface="+mn-ea"/>
                          <a:sym typeface="+mn-lt"/>
                        </a:rPr>
                        <a:t>100.00</a:t>
                      </a:r>
                      <a:endParaRPr lang="zh-CN" sz="1600" kern="100">
                        <a:effectLst/>
                        <a:latin typeface="+mn-lt"/>
                        <a:ea typeface="+mn-ea"/>
                        <a:cs typeface="+mn-ea"/>
                        <a:sym typeface="+mn-lt"/>
                      </a:endParaRPr>
                    </a:p>
                    <a:p>
                      <a:pPr algn="ctr">
                        <a:spcAft>
                          <a:spcPts val="0"/>
                        </a:spcAft>
                      </a:pPr>
                      <a:r>
                        <a:rPr lang="en-US" sz="1600" kern="100">
                          <a:effectLst/>
                          <a:latin typeface="+mn-lt"/>
                          <a:ea typeface="+mn-ea"/>
                          <a:cs typeface="+mn-ea"/>
                          <a:sym typeface="+mn-lt"/>
                        </a:rPr>
                        <a:t>5.63</a:t>
                      </a:r>
                      <a:endParaRPr lang="zh-CN" sz="1600" kern="100">
                        <a:effectLst/>
                        <a:latin typeface="+mn-lt"/>
                        <a:ea typeface="+mn-ea"/>
                        <a:cs typeface="+mn-ea"/>
                        <a:sym typeface="+mn-lt"/>
                      </a:endParaRPr>
                    </a:p>
                  </a:txBody>
                  <a:tcPr marL="0" marR="0" marT="0" marB="0" anchor="ctr"/>
                </a:tc>
                <a:extLst>
                  <a:ext uri="{0D108BD9-81ED-4DB2-BD59-A6C34878D82A}">
                    <a16:rowId xmlns:a16="http://schemas.microsoft.com/office/drawing/2014/main" val="295668843"/>
                  </a:ext>
                </a:extLst>
              </a:tr>
              <a:tr h="275000">
                <a:tc>
                  <a:txBody>
                    <a:bodyPr/>
                    <a:lstStyle/>
                    <a:p>
                      <a:pPr algn="ctr">
                        <a:spcAft>
                          <a:spcPts val="0"/>
                        </a:spcAft>
                      </a:pPr>
                      <a:r>
                        <a:rPr lang="en-US" altLang="zh-CN" sz="1600" kern="100" dirty="0">
                          <a:effectLst/>
                          <a:latin typeface="+mn-lt"/>
                          <a:ea typeface="+mn-ea"/>
                          <a:cs typeface="+mn-ea"/>
                          <a:sym typeface="+mn-lt"/>
                        </a:rPr>
                        <a:t>Anhui</a:t>
                      </a:r>
                      <a:endParaRPr lang="zh-CN" sz="1600" kern="100" dirty="0">
                        <a:effectLst/>
                        <a:latin typeface="+mn-lt"/>
                        <a:ea typeface="+mn-ea"/>
                        <a:cs typeface="+mn-ea"/>
                        <a:sym typeface="+mn-lt"/>
                      </a:endParaRPr>
                    </a:p>
                  </a:txBody>
                  <a:tcPr marL="0" marR="0" marT="0" marB="0" anchor="ct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extLst>
                  <a:ext uri="{0D108BD9-81ED-4DB2-BD59-A6C34878D82A}">
                    <a16:rowId xmlns:a16="http://schemas.microsoft.com/office/drawing/2014/main" val="3636842360"/>
                  </a:ext>
                </a:extLst>
              </a:tr>
              <a:tr h="275000">
                <a:tc>
                  <a:txBody>
                    <a:bodyPr/>
                    <a:lstStyle/>
                    <a:p>
                      <a:pPr algn="ctr">
                        <a:spcAft>
                          <a:spcPts val="0"/>
                        </a:spcAft>
                      </a:pPr>
                      <a:r>
                        <a:rPr lang="en-US" altLang="zh-CN" sz="1600" kern="100" dirty="0">
                          <a:effectLst/>
                          <a:latin typeface="+mn-lt"/>
                          <a:ea typeface="+mn-ea"/>
                          <a:cs typeface="+mn-ea"/>
                          <a:sym typeface="+mn-lt"/>
                        </a:rPr>
                        <a:t>Henan</a:t>
                      </a:r>
                      <a:endParaRPr lang="zh-CN" sz="1600" kern="100" dirty="0">
                        <a:effectLst/>
                        <a:latin typeface="+mn-lt"/>
                        <a:ea typeface="+mn-ea"/>
                        <a:cs typeface="+mn-ea"/>
                        <a:sym typeface="+mn-lt"/>
                      </a:endParaRPr>
                    </a:p>
                  </a:txBody>
                  <a:tcPr marL="0" marR="0" marT="0" marB="0" anchor="ctr"/>
                </a:tc>
                <a:tc>
                  <a:txBody>
                    <a:bodyPr/>
                    <a:lstStyle/>
                    <a:p>
                      <a:pPr marL="48895" algn="just">
                        <a:spcAft>
                          <a:spcPts val="0"/>
                        </a:spcAft>
                      </a:pPr>
                      <a:r>
                        <a:rPr lang="en-US" sz="1600" kern="100">
                          <a:effectLst/>
                          <a:latin typeface="+mn-lt"/>
                          <a:ea typeface="+mn-ea"/>
                          <a:cs typeface="+mn-ea"/>
                          <a:sym typeface="+mn-lt"/>
                        </a:rPr>
                        <a:t>16.70</a:t>
                      </a:r>
                      <a:endParaRPr lang="zh-CN" sz="1600" kern="100">
                        <a:effectLst/>
                        <a:latin typeface="+mn-lt"/>
                        <a:ea typeface="+mn-ea"/>
                        <a:cs typeface="+mn-ea"/>
                        <a:sym typeface="+mn-lt"/>
                      </a:endParaRPr>
                    </a:p>
                  </a:txBody>
                  <a:tcPr marL="68580" marR="68580" marT="0" marB="0" anchor="ctr"/>
                </a:tc>
                <a:tc>
                  <a:txBody>
                    <a:bodyPr/>
                    <a:lstStyle/>
                    <a:p>
                      <a:pPr algn="ctr">
                        <a:spcAft>
                          <a:spcPts val="0"/>
                        </a:spcAft>
                      </a:pPr>
                      <a:r>
                        <a:rPr lang="en-US" sz="1600" kern="100">
                          <a:effectLst/>
                          <a:latin typeface="+mn-lt"/>
                          <a:ea typeface="+mn-ea"/>
                          <a:cs typeface="+mn-ea"/>
                          <a:sym typeface="+mn-lt"/>
                        </a:rPr>
                        <a:t>1.74</a:t>
                      </a:r>
                      <a:endParaRPr lang="zh-CN" sz="1600" kern="10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9436</a:t>
                      </a:r>
                      <a:endParaRPr lang="zh-CN" sz="1600" kern="10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6.90</a:t>
                      </a:r>
                      <a:endParaRPr lang="zh-CN" sz="1600" kern="10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8.19</a:t>
                      </a:r>
                      <a:endParaRPr lang="zh-CN" sz="1600" kern="10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6.05</a:t>
                      </a:r>
                      <a:endParaRPr lang="zh-CN" sz="1600" kern="10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5772.3</a:t>
                      </a:r>
                      <a:endParaRPr lang="zh-CN" sz="1600" kern="10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9.51</a:t>
                      </a:r>
                      <a:endParaRPr lang="zh-CN" sz="1600" kern="100">
                        <a:effectLst/>
                        <a:latin typeface="+mn-lt"/>
                        <a:ea typeface="+mn-ea"/>
                        <a:cs typeface="+mn-ea"/>
                        <a:sym typeface="+mn-lt"/>
                      </a:endParaRPr>
                    </a:p>
                  </a:txBody>
                  <a:tcPr marL="0" marR="0" marT="0" marB="0" anchor="ctr"/>
                </a:tc>
                <a:extLst>
                  <a:ext uri="{0D108BD9-81ED-4DB2-BD59-A6C34878D82A}">
                    <a16:rowId xmlns:a16="http://schemas.microsoft.com/office/drawing/2014/main" val="1810774530"/>
                  </a:ext>
                </a:extLst>
              </a:tr>
              <a:tr h="275000">
                <a:tc>
                  <a:txBody>
                    <a:bodyPr/>
                    <a:lstStyle/>
                    <a:p>
                      <a:pPr algn="ctr">
                        <a:spcAft>
                          <a:spcPts val="0"/>
                        </a:spcAft>
                      </a:pPr>
                      <a:r>
                        <a:rPr lang="en-US" altLang="zh-CN" sz="1600" kern="100" dirty="0">
                          <a:effectLst/>
                          <a:latin typeface="+mn-lt"/>
                          <a:ea typeface="+mn-ea"/>
                          <a:cs typeface="+mn-ea"/>
                          <a:sym typeface="+mn-lt"/>
                        </a:rPr>
                        <a:t>Hebei</a:t>
                      </a:r>
                      <a:endParaRPr lang="zh-CN" sz="1600" kern="100" dirty="0">
                        <a:effectLst/>
                        <a:latin typeface="+mn-lt"/>
                        <a:ea typeface="+mn-ea"/>
                        <a:cs typeface="+mn-ea"/>
                        <a:sym typeface="+mn-lt"/>
                      </a:endParaRPr>
                    </a:p>
                  </a:txBody>
                  <a:tcPr marL="0" marR="0" marT="0" marB="0" anchor="ctr"/>
                </a:tc>
                <a:tc>
                  <a:txBody>
                    <a:bodyPr/>
                    <a:lstStyle/>
                    <a:p>
                      <a:pPr marL="48895" algn="just">
                        <a:spcAft>
                          <a:spcPts val="0"/>
                        </a:spcAft>
                      </a:pPr>
                      <a:r>
                        <a:rPr lang="en-US" sz="1600" kern="100">
                          <a:effectLst/>
                          <a:latin typeface="+mn-lt"/>
                          <a:ea typeface="+mn-ea"/>
                          <a:cs typeface="+mn-ea"/>
                          <a:sym typeface="+mn-lt"/>
                        </a:rPr>
                        <a:t>18.85</a:t>
                      </a:r>
                      <a:endParaRPr lang="zh-CN" sz="1600" kern="100">
                        <a:effectLst/>
                        <a:latin typeface="+mn-lt"/>
                        <a:ea typeface="+mn-ea"/>
                        <a:cs typeface="+mn-ea"/>
                        <a:sym typeface="+mn-lt"/>
                      </a:endParaRPr>
                    </a:p>
                  </a:txBody>
                  <a:tcPr marL="68580" marR="68580" marT="0" marB="0" anchor="ctr"/>
                </a:tc>
                <a:tc>
                  <a:txBody>
                    <a:bodyPr/>
                    <a:lstStyle/>
                    <a:p>
                      <a:pPr algn="ctr">
                        <a:spcAft>
                          <a:spcPts val="0"/>
                        </a:spcAft>
                      </a:pPr>
                      <a:r>
                        <a:rPr lang="en-US" sz="1600" kern="100" dirty="0">
                          <a:effectLst/>
                          <a:latin typeface="+mn-lt"/>
                          <a:ea typeface="+mn-ea"/>
                          <a:cs typeface="+mn-ea"/>
                          <a:sym typeface="+mn-lt"/>
                        </a:rPr>
                        <a:t>1.96</a:t>
                      </a:r>
                      <a:endParaRPr lang="zh-CN" sz="1600" kern="100" dirty="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7384</a:t>
                      </a:r>
                      <a:endParaRPr lang="zh-CN" sz="1600" kern="10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5.40</a:t>
                      </a:r>
                      <a:endParaRPr lang="zh-CN" sz="1600" kern="10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6.56</a:t>
                      </a:r>
                      <a:endParaRPr lang="zh-CN" sz="1600" kern="10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4.85</a:t>
                      </a:r>
                      <a:endParaRPr lang="zh-CN" sz="1600" kern="10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3360.17</a:t>
                      </a:r>
                      <a:endParaRPr lang="zh-CN" sz="1600" kern="10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5.54</a:t>
                      </a:r>
                      <a:endParaRPr lang="zh-CN" sz="1600" kern="100">
                        <a:effectLst/>
                        <a:latin typeface="+mn-lt"/>
                        <a:ea typeface="+mn-ea"/>
                        <a:cs typeface="+mn-ea"/>
                        <a:sym typeface="+mn-lt"/>
                      </a:endParaRPr>
                    </a:p>
                  </a:txBody>
                  <a:tcPr marL="0" marR="0" marT="0" marB="0" anchor="ctr"/>
                </a:tc>
                <a:extLst>
                  <a:ext uri="{0D108BD9-81ED-4DB2-BD59-A6C34878D82A}">
                    <a16:rowId xmlns:a16="http://schemas.microsoft.com/office/drawing/2014/main" val="4171830690"/>
                  </a:ext>
                </a:extLst>
              </a:tr>
              <a:tr h="275000">
                <a:tc>
                  <a:txBody>
                    <a:bodyPr/>
                    <a:lstStyle/>
                    <a:p>
                      <a:pPr algn="ctr">
                        <a:spcAft>
                          <a:spcPts val="0"/>
                        </a:spcAft>
                      </a:pPr>
                      <a:r>
                        <a:rPr lang="en-US" altLang="zh-CN" sz="1600" kern="100" dirty="0">
                          <a:effectLst/>
                          <a:latin typeface="+mn-lt"/>
                          <a:ea typeface="+mn-ea"/>
                          <a:cs typeface="+mn-ea"/>
                          <a:sym typeface="+mn-lt"/>
                        </a:rPr>
                        <a:t>Shandong</a:t>
                      </a:r>
                      <a:endParaRPr lang="zh-CN" sz="1600" kern="100" dirty="0">
                        <a:effectLst/>
                        <a:latin typeface="+mn-lt"/>
                        <a:ea typeface="+mn-ea"/>
                        <a:cs typeface="+mn-ea"/>
                        <a:sym typeface="+mn-lt"/>
                      </a:endParaRPr>
                    </a:p>
                  </a:txBody>
                  <a:tcPr marL="0" marR="0" marT="0" marB="0" anchor="ctr"/>
                </a:tc>
                <a:tc>
                  <a:txBody>
                    <a:bodyPr/>
                    <a:lstStyle/>
                    <a:p>
                      <a:pPr marL="48895" algn="just">
                        <a:spcAft>
                          <a:spcPts val="0"/>
                        </a:spcAft>
                      </a:pPr>
                      <a:r>
                        <a:rPr lang="en-US" sz="1600" kern="100">
                          <a:effectLst/>
                          <a:latin typeface="+mn-lt"/>
                          <a:ea typeface="+mn-ea"/>
                          <a:cs typeface="+mn-ea"/>
                          <a:sym typeface="+mn-lt"/>
                        </a:rPr>
                        <a:t>15.79</a:t>
                      </a:r>
                      <a:endParaRPr lang="zh-CN" sz="1600" kern="100">
                        <a:effectLst/>
                        <a:latin typeface="+mn-lt"/>
                        <a:ea typeface="+mn-ea"/>
                        <a:cs typeface="+mn-ea"/>
                        <a:sym typeface="+mn-lt"/>
                      </a:endParaRPr>
                    </a:p>
                  </a:txBody>
                  <a:tcPr marL="68580" marR="68580" marT="0" marB="0" anchor="ctr"/>
                </a:tc>
                <a:tc>
                  <a:txBody>
                    <a:bodyPr/>
                    <a:lstStyle/>
                    <a:p>
                      <a:pPr algn="ctr">
                        <a:spcAft>
                          <a:spcPts val="0"/>
                        </a:spcAft>
                      </a:pPr>
                      <a:r>
                        <a:rPr lang="en-US" sz="1600" kern="100">
                          <a:effectLst/>
                          <a:latin typeface="+mn-lt"/>
                          <a:ea typeface="+mn-ea"/>
                          <a:cs typeface="+mn-ea"/>
                          <a:sym typeface="+mn-lt"/>
                        </a:rPr>
                        <a:t>1.64</a:t>
                      </a:r>
                      <a:endParaRPr lang="zh-CN" sz="1600" kern="10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9789</a:t>
                      </a:r>
                      <a:endParaRPr lang="zh-CN" sz="1600" kern="10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7.16</a:t>
                      </a:r>
                      <a:endParaRPr lang="zh-CN" sz="1600" kern="10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7.67</a:t>
                      </a:r>
                      <a:endParaRPr lang="zh-CN" sz="1600" kern="100">
                        <a:effectLst/>
                        <a:latin typeface="+mn-lt"/>
                        <a:ea typeface="+mn-ea"/>
                        <a:cs typeface="+mn-ea"/>
                        <a:sym typeface="+mn-lt"/>
                      </a:endParaRPr>
                    </a:p>
                  </a:txBody>
                  <a:tcPr marL="0" marR="0" marT="0" marB="0" anchor="ctr"/>
                </a:tc>
                <a:tc>
                  <a:txBody>
                    <a:bodyPr/>
                    <a:lstStyle/>
                    <a:p>
                      <a:pPr algn="ctr">
                        <a:spcAft>
                          <a:spcPts val="0"/>
                        </a:spcAft>
                      </a:pPr>
                      <a:r>
                        <a:rPr lang="en-US" sz="1600" kern="100" dirty="0">
                          <a:effectLst/>
                          <a:latin typeface="+mn-lt"/>
                          <a:ea typeface="+mn-ea"/>
                          <a:cs typeface="+mn-ea"/>
                          <a:sym typeface="+mn-lt"/>
                        </a:rPr>
                        <a:t>5.67</a:t>
                      </a:r>
                      <a:endParaRPr lang="zh-CN" sz="1600" kern="100" dirty="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4596.6</a:t>
                      </a:r>
                      <a:endParaRPr lang="zh-CN" sz="1600" kern="10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7.57</a:t>
                      </a:r>
                      <a:endParaRPr lang="zh-CN" sz="1600" kern="100">
                        <a:effectLst/>
                        <a:latin typeface="+mn-lt"/>
                        <a:ea typeface="+mn-ea"/>
                        <a:cs typeface="+mn-ea"/>
                        <a:sym typeface="+mn-lt"/>
                      </a:endParaRPr>
                    </a:p>
                  </a:txBody>
                  <a:tcPr marL="0" marR="0" marT="0" marB="0" anchor="ctr"/>
                </a:tc>
                <a:extLst>
                  <a:ext uri="{0D108BD9-81ED-4DB2-BD59-A6C34878D82A}">
                    <a16:rowId xmlns:a16="http://schemas.microsoft.com/office/drawing/2014/main" val="3894272192"/>
                  </a:ext>
                </a:extLst>
              </a:tr>
              <a:tr h="275000">
                <a:tc>
                  <a:txBody>
                    <a:bodyPr/>
                    <a:lstStyle/>
                    <a:p>
                      <a:pPr algn="ctr">
                        <a:spcAft>
                          <a:spcPts val="0"/>
                        </a:spcAft>
                      </a:pPr>
                      <a:r>
                        <a:rPr lang="en-US" altLang="zh-CN" sz="1600" kern="100" dirty="0">
                          <a:effectLst/>
                          <a:latin typeface="+mn-lt"/>
                          <a:ea typeface="+mn-ea"/>
                          <a:cs typeface="+mn-ea"/>
                          <a:sym typeface="+mn-lt"/>
                        </a:rPr>
                        <a:t>Jiangsu</a:t>
                      </a:r>
                      <a:endParaRPr lang="zh-CN" sz="1600" kern="100" dirty="0">
                        <a:effectLst/>
                        <a:latin typeface="+mn-lt"/>
                        <a:ea typeface="+mn-ea"/>
                        <a:cs typeface="+mn-ea"/>
                        <a:sym typeface="+mn-lt"/>
                      </a:endParaRPr>
                    </a:p>
                  </a:txBody>
                  <a:tcPr marL="0" marR="0" marT="0" marB="0" anchor="ctr"/>
                </a:tc>
                <a:tc>
                  <a:txBody>
                    <a:bodyPr/>
                    <a:lstStyle/>
                    <a:p>
                      <a:pPr marL="48895" algn="just">
                        <a:spcAft>
                          <a:spcPts val="0"/>
                        </a:spcAft>
                      </a:pPr>
                      <a:r>
                        <a:rPr lang="en-US" sz="1600" kern="100">
                          <a:effectLst/>
                          <a:latin typeface="+mn-lt"/>
                          <a:ea typeface="+mn-ea"/>
                          <a:cs typeface="+mn-ea"/>
                          <a:sym typeface="+mn-lt"/>
                        </a:rPr>
                        <a:t>10.72</a:t>
                      </a:r>
                      <a:endParaRPr lang="zh-CN" sz="1600" kern="100">
                        <a:effectLst/>
                        <a:latin typeface="+mn-lt"/>
                        <a:ea typeface="+mn-ea"/>
                        <a:cs typeface="+mn-ea"/>
                        <a:sym typeface="+mn-lt"/>
                      </a:endParaRPr>
                    </a:p>
                  </a:txBody>
                  <a:tcPr marL="68580" marR="68580" marT="0" marB="0" anchor="ctr"/>
                </a:tc>
                <a:tc>
                  <a:txBody>
                    <a:bodyPr/>
                    <a:lstStyle/>
                    <a:p>
                      <a:pPr algn="ctr">
                        <a:spcAft>
                          <a:spcPts val="0"/>
                        </a:spcAft>
                      </a:pPr>
                      <a:r>
                        <a:rPr lang="en-US" sz="1600" kern="100">
                          <a:effectLst/>
                          <a:latin typeface="+mn-lt"/>
                          <a:ea typeface="+mn-ea"/>
                          <a:cs typeface="+mn-ea"/>
                          <a:sym typeface="+mn-lt"/>
                        </a:rPr>
                        <a:t>1.12</a:t>
                      </a:r>
                      <a:endParaRPr lang="zh-CN" sz="1600" kern="10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7960</a:t>
                      </a:r>
                      <a:endParaRPr lang="zh-CN" sz="1600" kern="10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5.82</a:t>
                      </a:r>
                      <a:endParaRPr lang="zh-CN" sz="1600" kern="10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4.62</a:t>
                      </a:r>
                      <a:endParaRPr lang="zh-CN" sz="1600" kern="10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3.41</a:t>
                      </a:r>
                      <a:endParaRPr lang="zh-CN" sz="1600" kern="10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3490.62</a:t>
                      </a:r>
                      <a:endParaRPr lang="zh-CN" sz="1600" kern="100">
                        <a:effectLst/>
                        <a:latin typeface="+mn-lt"/>
                        <a:ea typeface="+mn-ea"/>
                        <a:cs typeface="+mn-ea"/>
                        <a:sym typeface="+mn-lt"/>
                      </a:endParaRPr>
                    </a:p>
                  </a:txBody>
                  <a:tcPr marL="0" marR="0" marT="0" marB="0" anchor="ctr"/>
                </a:tc>
                <a:tc>
                  <a:txBody>
                    <a:bodyPr/>
                    <a:lstStyle/>
                    <a:p>
                      <a:pPr algn="ctr">
                        <a:spcAft>
                          <a:spcPts val="0"/>
                        </a:spcAft>
                      </a:pPr>
                      <a:r>
                        <a:rPr lang="en-US" sz="1600" kern="100">
                          <a:effectLst/>
                          <a:latin typeface="+mn-lt"/>
                          <a:ea typeface="+mn-ea"/>
                          <a:cs typeface="+mn-ea"/>
                          <a:sym typeface="+mn-lt"/>
                        </a:rPr>
                        <a:t>5.75</a:t>
                      </a:r>
                      <a:endParaRPr lang="zh-CN" sz="1600" kern="100">
                        <a:effectLst/>
                        <a:latin typeface="+mn-lt"/>
                        <a:ea typeface="+mn-ea"/>
                        <a:cs typeface="+mn-ea"/>
                        <a:sym typeface="+mn-lt"/>
                      </a:endParaRPr>
                    </a:p>
                  </a:txBody>
                  <a:tcPr marL="0" marR="0" marT="0" marB="0" anchor="ctr"/>
                </a:tc>
                <a:extLst>
                  <a:ext uri="{0D108BD9-81ED-4DB2-BD59-A6C34878D82A}">
                    <a16:rowId xmlns:a16="http://schemas.microsoft.com/office/drawing/2014/main" val="2233890897"/>
                  </a:ext>
                </a:extLst>
              </a:tr>
              <a:tr h="275000">
                <a:tc>
                  <a:txBody>
                    <a:bodyPr/>
                    <a:lstStyle/>
                    <a:p>
                      <a:pPr indent="133350" algn="ctr">
                        <a:spcAft>
                          <a:spcPts val="0"/>
                        </a:spcAft>
                      </a:pPr>
                      <a:r>
                        <a:rPr lang="en-US" altLang="zh-CN" sz="1600" kern="100" dirty="0">
                          <a:effectLst/>
                          <a:latin typeface="+mn-lt"/>
                          <a:ea typeface="+mn-ea"/>
                          <a:cs typeface="+mn-ea"/>
                          <a:sym typeface="+mn-lt"/>
                        </a:rPr>
                        <a:t>Total</a:t>
                      </a:r>
                      <a:endParaRPr lang="zh-CN" sz="1600" kern="100" dirty="0">
                        <a:effectLst/>
                        <a:latin typeface="+mn-lt"/>
                        <a:ea typeface="+mn-ea"/>
                        <a:cs typeface="+mn-ea"/>
                        <a:sym typeface="+mn-lt"/>
                      </a:endParaRPr>
                    </a:p>
                  </a:txBody>
                  <a:tcPr marL="0" marR="0" marT="0" marB="0" anchor="ctr"/>
                </a:tc>
                <a:tc>
                  <a:txBody>
                    <a:bodyPr/>
                    <a:lstStyle/>
                    <a:p>
                      <a:pPr marL="48895" algn="just">
                        <a:spcAft>
                          <a:spcPts val="0"/>
                        </a:spcAft>
                      </a:pPr>
                      <a:r>
                        <a:rPr lang="en-US" sz="1600" kern="100" dirty="0">
                          <a:effectLst/>
                          <a:latin typeface="+mn-lt"/>
                          <a:ea typeface="+mn-ea"/>
                          <a:cs typeface="+mn-ea"/>
                          <a:sym typeface="+mn-lt"/>
                        </a:rPr>
                        <a:t>76.08</a:t>
                      </a:r>
                      <a:endParaRPr lang="zh-CN" sz="1600" kern="100" dirty="0">
                        <a:effectLst/>
                        <a:latin typeface="+mn-lt"/>
                        <a:ea typeface="+mn-ea"/>
                        <a:cs typeface="+mn-ea"/>
                        <a:sym typeface="+mn-lt"/>
                      </a:endParaRPr>
                    </a:p>
                  </a:txBody>
                  <a:tcPr marL="68580" marR="68580" marT="0" marB="0" anchor="ctr"/>
                </a:tc>
                <a:tc>
                  <a:txBody>
                    <a:bodyPr/>
                    <a:lstStyle/>
                    <a:p>
                      <a:pPr algn="ctr">
                        <a:spcAft>
                          <a:spcPts val="0"/>
                        </a:spcAft>
                      </a:pPr>
                      <a:r>
                        <a:rPr lang="en-US" sz="1600" b="1" kern="100" dirty="0">
                          <a:solidFill>
                            <a:srgbClr val="FF0000"/>
                          </a:solidFill>
                          <a:effectLst/>
                          <a:latin typeface="+mn-lt"/>
                          <a:ea typeface="+mn-ea"/>
                          <a:cs typeface="+mn-ea"/>
                          <a:sym typeface="+mn-lt"/>
                        </a:rPr>
                        <a:t>7.92</a:t>
                      </a:r>
                      <a:endParaRPr lang="zh-CN" sz="1600" b="1" kern="100" dirty="0">
                        <a:solidFill>
                          <a:srgbClr val="FF0000"/>
                        </a:solidFill>
                        <a:effectLst/>
                        <a:latin typeface="+mn-lt"/>
                        <a:ea typeface="+mn-ea"/>
                        <a:cs typeface="+mn-ea"/>
                        <a:sym typeface="+mn-lt"/>
                      </a:endParaRPr>
                    </a:p>
                  </a:txBody>
                  <a:tcPr marL="0" marR="0" marT="0" marB="0" anchor="ctr"/>
                </a:tc>
                <a:tc>
                  <a:txBody>
                    <a:bodyPr/>
                    <a:lstStyle/>
                    <a:p>
                      <a:pPr algn="ctr">
                        <a:spcAft>
                          <a:spcPts val="0"/>
                        </a:spcAft>
                      </a:pPr>
                      <a:r>
                        <a:rPr lang="en-US" sz="1600" kern="100" dirty="0">
                          <a:effectLst/>
                          <a:latin typeface="+mn-lt"/>
                          <a:ea typeface="+mn-ea"/>
                          <a:cs typeface="+mn-ea"/>
                          <a:sym typeface="+mn-lt"/>
                        </a:rPr>
                        <a:t>40652</a:t>
                      </a:r>
                      <a:endParaRPr lang="zh-CN" sz="1600" kern="100" dirty="0">
                        <a:effectLst/>
                        <a:latin typeface="+mn-lt"/>
                        <a:ea typeface="+mn-ea"/>
                        <a:cs typeface="+mn-ea"/>
                        <a:sym typeface="+mn-lt"/>
                      </a:endParaRPr>
                    </a:p>
                  </a:txBody>
                  <a:tcPr marL="0" marR="0" marT="0" marB="0" anchor="ctr"/>
                </a:tc>
                <a:tc>
                  <a:txBody>
                    <a:bodyPr/>
                    <a:lstStyle/>
                    <a:p>
                      <a:pPr algn="ctr">
                        <a:spcAft>
                          <a:spcPts val="0"/>
                        </a:spcAft>
                      </a:pPr>
                      <a:r>
                        <a:rPr lang="en-US" sz="1600" b="1" kern="100" dirty="0">
                          <a:solidFill>
                            <a:srgbClr val="FF0000"/>
                          </a:solidFill>
                          <a:effectLst/>
                          <a:latin typeface="+mn-lt"/>
                          <a:ea typeface="+mn-ea"/>
                          <a:cs typeface="+mn-ea"/>
                          <a:sym typeface="+mn-lt"/>
                        </a:rPr>
                        <a:t>29.72</a:t>
                      </a:r>
                      <a:endParaRPr lang="zh-CN" sz="1600" b="1" kern="100" dirty="0">
                        <a:solidFill>
                          <a:srgbClr val="FF0000"/>
                        </a:solidFill>
                        <a:effectLst/>
                        <a:latin typeface="+mn-lt"/>
                        <a:ea typeface="+mn-ea"/>
                        <a:cs typeface="+mn-ea"/>
                        <a:sym typeface="+mn-lt"/>
                      </a:endParaRPr>
                    </a:p>
                  </a:txBody>
                  <a:tcPr marL="0" marR="0" marT="0" marB="0" anchor="ctr"/>
                </a:tc>
                <a:tc>
                  <a:txBody>
                    <a:bodyPr/>
                    <a:lstStyle/>
                    <a:p>
                      <a:pPr algn="ctr">
                        <a:spcAft>
                          <a:spcPts val="0"/>
                        </a:spcAft>
                      </a:pPr>
                      <a:r>
                        <a:rPr lang="en-US" sz="1600" kern="100" dirty="0">
                          <a:effectLst/>
                          <a:latin typeface="+mn-lt"/>
                          <a:ea typeface="+mn-ea"/>
                          <a:cs typeface="+mn-ea"/>
                          <a:sym typeface="+mn-lt"/>
                        </a:rPr>
                        <a:t>32.95</a:t>
                      </a:r>
                      <a:endParaRPr lang="zh-CN" sz="1600" kern="100" dirty="0">
                        <a:effectLst/>
                        <a:latin typeface="+mn-lt"/>
                        <a:ea typeface="+mn-ea"/>
                        <a:cs typeface="+mn-ea"/>
                        <a:sym typeface="+mn-lt"/>
                      </a:endParaRPr>
                    </a:p>
                  </a:txBody>
                  <a:tcPr marL="0" marR="0" marT="0" marB="0" anchor="ctr"/>
                </a:tc>
                <a:tc>
                  <a:txBody>
                    <a:bodyPr/>
                    <a:lstStyle/>
                    <a:p>
                      <a:pPr algn="ctr">
                        <a:spcAft>
                          <a:spcPts val="0"/>
                        </a:spcAft>
                      </a:pPr>
                      <a:r>
                        <a:rPr lang="en-US" sz="1600" b="1" kern="100" dirty="0">
                          <a:solidFill>
                            <a:srgbClr val="FF0000"/>
                          </a:solidFill>
                          <a:effectLst/>
                          <a:latin typeface="+mn-lt"/>
                          <a:ea typeface="+mn-ea"/>
                          <a:cs typeface="+mn-ea"/>
                          <a:sym typeface="+mn-lt"/>
                        </a:rPr>
                        <a:t>24.34</a:t>
                      </a:r>
                      <a:endParaRPr lang="zh-CN" sz="1600" b="1" kern="100" dirty="0">
                        <a:solidFill>
                          <a:srgbClr val="FF0000"/>
                        </a:solidFill>
                        <a:effectLst/>
                        <a:latin typeface="+mn-lt"/>
                        <a:ea typeface="+mn-ea"/>
                        <a:cs typeface="+mn-ea"/>
                        <a:sym typeface="+mn-lt"/>
                      </a:endParaRPr>
                    </a:p>
                  </a:txBody>
                  <a:tcPr marL="0" marR="0" marT="0" marB="0" anchor="ctr"/>
                </a:tc>
                <a:tc>
                  <a:txBody>
                    <a:bodyPr/>
                    <a:lstStyle/>
                    <a:p>
                      <a:pPr algn="ctr">
                        <a:spcAft>
                          <a:spcPts val="0"/>
                        </a:spcAft>
                      </a:pPr>
                      <a:r>
                        <a:rPr lang="en-US" sz="1600" kern="100" dirty="0">
                          <a:effectLst/>
                          <a:latin typeface="+mn-lt"/>
                          <a:ea typeface="+mn-ea"/>
                          <a:cs typeface="+mn-ea"/>
                          <a:sym typeface="+mn-lt"/>
                        </a:rPr>
                        <a:t>20635.52</a:t>
                      </a:r>
                      <a:endParaRPr lang="zh-CN" sz="1600" kern="100" dirty="0">
                        <a:effectLst/>
                        <a:latin typeface="+mn-lt"/>
                        <a:ea typeface="+mn-ea"/>
                        <a:cs typeface="+mn-ea"/>
                        <a:sym typeface="+mn-lt"/>
                      </a:endParaRPr>
                    </a:p>
                  </a:txBody>
                  <a:tcPr marL="0" marR="0" marT="0" marB="0" anchor="ctr"/>
                </a:tc>
                <a:tc>
                  <a:txBody>
                    <a:bodyPr/>
                    <a:lstStyle/>
                    <a:p>
                      <a:pPr algn="ctr">
                        <a:spcAft>
                          <a:spcPts val="0"/>
                        </a:spcAft>
                      </a:pPr>
                      <a:r>
                        <a:rPr lang="en-US" sz="1600" b="1" kern="100" dirty="0">
                          <a:solidFill>
                            <a:srgbClr val="FF0000"/>
                          </a:solidFill>
                          <a:effectLst/>
                          <a:latin typeface="+mn-lt"/>
                          <a:ea typeface="+mn-ea"/>
                          <a:cs typeface="+mn-ea"/>
                          <a:sym typeface="+mn-lt"/>
                        </a:rPr>
                        <a:t>33.99</a:t>
                      </a:r>
                      <a:endParaRPr lang="zh-CN" sz="1600" b="1" kern="100" dirty="0">
                        <a:solidFill>
                          <a:srgbClr val="FF0000"/>
                        </a:solidFill>
                        <a:effectLst/>
                        <a:latin typeface="+mn-lt"/>
                        <a:ea typeface="+mn-ea"/>
                        <a:cs typeface="+mn-ea"/>
                        <a:sym typeface="+mn-lt"/>
                      </a:endParaRPr>
                    </a:p>
                  </a:txBody>
                  <a:tcPr marL="0" marR="0" marT="0" marB="0" anchor="ctr"/>
                </a:tc>
                <a:extLst>
                  <a:ext uri="{0D108BD9-81ED-4DB2-BD59-A6C34878D82A}">
                    <a16:rowId xmlns:a16="http://schemas.microsoft.com/office/drawing/2014/main" val="3696784886"/>
                  </a:ext>
                </a:extLst>
              </a:tr>
            </a:tbl>
          </a:graphicData>
        </a:graphic>
      </p:graphicFrame>
      <p:sp>
        <p:nvSpPr>
          <p:cNvPr id="20" name="文本框 19">
            <a:extLst>
              <a:ext uri="{FF2B5EF4-FFF2-40B4-BE49-F238E27FC236}">
                <a16:creationId xmlns:a16="http://schemas.microsoft.com/office/drawing/2014/main" id="{2129EF48-E69C-465B-93FC-E3CDB5021063}"/>
              </a:ext>
            </a:extLst>
          </p:cNvPr>
          <p:cNvSpPr txBox="1"/>
          <p:nvPr/>
        </p:nvSpPr>
        <p:spPr>
          <a:xfrm>
            <a:off x="1325545" y="1220097"/>
            <a:ext cx="7488832" cy="369332"/>
          </a:xfrm>
          <a:prstGeom prst="rect">
            <a:avLst/>
          </a:prstGeom>
          <a:noFill/>
        </p:spPr>
        <p:txBody>
          <a:bodyPr wrap="square" rtlCol="0">
            <a:spAutoFit/>
          </a:bodyPr>
          <a:lstStyle/>
          <a:p>
            <a:r>
              <a:rPr lang="en-US" altLang="zh-CN" dirty="0">
                <a:cs typeface="+mn-ea"/>
                <a:sym typeface="+mn-lt"/>
              </a:rPr>
              <a:t>Land-social-economic parameters of the 5 province in eastern China</a:t>
            </a:r>
            <a:endParaRPr lang="zh-CN" altLang="en-US" dirty="0">
              <a:cs typeface="+mn-ea"/>
              <a:sym typeface="+mn-lt"/>
            </a:endParaRPr>
          </a:p>
        </p:txBody>
      </p:sp>
      <p:sp>
        <p:nvSpPr>
          <p:cNvPr id="21" name="矩形 20">
            <a:extLst>
              <a:ext uri="{FF2B5EF4-FFF2-40B4-BE49-F238E27FC236}">
                <a16:creationId xmlns:a16="http://schemas.microsoft.com/office/drawing/2014/main" id="{9E52FB9B-4BA2-44A1-B8A4-AA526E4B641B}"/>
              </a:ext>
            </a:extLst>
          </p:cNvPr>
          <p:cNvSpPr/>
          <p:nvPr/>
        </p:nvSpPr>
        <p:spPr>
          <a:xfrm>
            <a:off x="1267172" y="4363979"/>
            <a:ext cx="7517081" cy="28500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2" name="矩形 21">
            <a:extLst>
              <a:ext uri="{FF2B5EF4-FFF2-40B4-BE49-F238E27FC236}">
                <a16:creationId xmlns:a16="http://schemas.microsoft.com/office/drawing/2014/main" id="{3AB489EF-4672-4AF0-8FE1-4B648746B9F0}"/>
              </a:ext>
            </a:extLst>
          </p:cNvPr>
          <p:cNvSpPr/>
          <p:nvPr/>
        </p:nvSpPr>
        <p:spPr>
          <a:xfrm>
            <a:off x="196311" y="5127551"/>
            <a:ext cx="8824401"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altLang="zh-CN" kern="100" dirty="0">
                <a:cs typeface="+mn-ea"/>
                <a:sym typeface="+mn-lt"/>
              </a:rPr>
              <a:t>Coal production of Jiang, Anhui, Shandong, Henan, and Hebei occupied 0.52%</a:t>
            </a:r>
            <a:r>
              <a:rPr lang="zh-CN" altLang="zh-CN" kern="100" dirty="0">
                <a:cs typeface="+mn-ea"/>
                <a:sym typeface="+mn-lt"/>
              </a:rPr>
              <a:t>、</a:t>
            </a:r>
            <a:r>
              <a:rPr lang="en-US" altLang="zh-CN" kern="100" dirty="0">
                <a:cs typeface="+mn-ea"/>
                <a:sym typeface="+mn-lt"/>
              </a:rPr>
              <a:t>3.43%</a:t>
            </a:r>
            <a:r>
              <a:rPr lang="zh-CN" altLang="zh-CN" kern="100" dirty="0">
                <a:cs typeface="+mn-ea"/>
                <a:sym typeface="+mn-lt"/>
              </a:rPr>
              <a:t>、</a:t>
            </a:r>
            <a:r>
              <a:rPr lang="en-US" altLang="zh-CN" kern="100" dirty="0">
                <a:cs typeface="+mn-ea"/>
                <a:sym typeface="+mn-lt"/>
              </a:rPr>
              <a:t>3.82%</a:t>
            </a:r>
            <a:r>
              <a:rPr lang="zh-CN" altLang="zh-CN" kern="100" dirty="0">
                <a:cs typeface="+mn-ea"/>
                <a:sym typeface="+mn-lt"/>
              </a:rPr>
              <a:t>、</a:t>
            </a:r>
            <a:r>
              <a:rPr lang="en-US" altLang="zh-CN" kern="100" dirty="0">
                <a:cs typeface="+mn-ea"/>
                <a:sym typeface="+mn-lt"/>
              </a:rPr>
              <a:t>3.48% and 2.25% of the nation’s coal production, respectively.</a:t>
            </a:r>
          </a:p>
          <a:p>
            <a:endParaRPr lang="en-US" altLang="zh-CN" kern="100" dirty="0">
              <a:cs typeface="+mn-ea"/>
              <a:sym typeface="+mn-lt"/>
            </a:endParaRPr>
          </a:p>
          <a:p>
            <a:r>
              <a:rPr lang="en-US" altLang="zh-CN" kern="100" dirty="0">
                <a:cs typeface="+mn-ea"/>
                <a:sym typeface="+mn-lt"/>
              </a:rPr>
              <a:t>Total 13.50% of China’s coal production</a:t>
            </a:r>
            <a:endParaRPr lang="zh-CN" altLang="en-US" dirty="0">
              <a:cs typeface="+mn-ea"/>
              <a:sym typeface="+mn-lt"/>
            </a:endParaRPr>
          </a:p>
        </p:txBody>
      </p:sp>
    </p:spTree>
    <p:custDataLst>
      <p:tags r:id="rId1"/>
    </p:custDataLst>
    <p:extLst>
      <p:ext uri="{BB962C8B-B14F-4D97-AF65-F5344CB8AC3E}">
        <p14:creationId xmlns:p14="http://schemas.microsoft.com/office/powerpoint/2010/main" val="912480944"/>
      </p:ext>
    </p:extLst>
  </p:cSld>
  <p:clrMapOvr>
    <a:masterClrMapping/>
  </p:clrMapOvr>
  <p:transition advTm="46734">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2"/>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zh-CN">
              <a:solidFill>
                <a:srgbClr val="000000"/>
              </a:solidFill>
              <a:latin typeface="+mn-lt"/>
              <a:ea typeface="+mn-ea"/>
              <a:cs typeface="+mn-ea"/>
              <a:sym typeface="+mn-lt"/>
            </a:endParaRPr>
          </a:p>
        </p:txBody>
      </p:sp>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3608" y="-447465"/>
            <a:ext cx="7488832" cy="5404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object 8"/>
          <p:cNvSpPr txBox="1"/>
          <p:nvPr/>
        </p:nvSpPr>
        <p:spPr>
          <a:xfrm>
            <a:off x="0" y="4957096"/>
            <a:ext cx="9144000" cy="1774845"/>
          </a:xfrm>
          <a:prstGeom prst="rect">
            <a:avLst/>
          </a:prstGeom>
          <a:solidFill>
            <a:schemeClr val="bg1">
              <a:lumMod val="85000"/>
            </a:schemeClr>
          </a:solidFill>
        </p:spPr>
        <p:txBody>
          <a:bodyPr vert="horz" wrap="square" lIns="0" tIns="165100" rIns="0" bIns="0" rtlCol="0">
            <a:spAutoFit/>
          </a:bodyPr>
          <a:lstStyle/>
          <a:p>
            <a:pPr marL="355600" indent="-342900">
              <a:lnSpc>
                <a:spcPct val="100000"/>
              </a:lnSpc>
              <a:spcBef>
                <a:spcPts val="1300"/>
              </a:spcBef>
              <a:buFont typeface="Wingdings"/>
              <a:buChar char=""/>
              <a:tabLst>
                <a:tab pos="354965" algn="l"/>
                <a:tab pos="355600" algn="l"/>
              </a:tabLst>
            </a:pPr>
            <a:r>
              <a:rPr lang="en-US" b="1" dirty="0">
                <a:cs typeface="+mn-ea"/>
                <a:sym typeface="+mn-lt"/>
              </a:rPr>
              <a:t>Multi-coal mining, superimposed settlement, large subsidence area </a:t>
            </a:r>
          </a:p>
          <a:p>
            <a:pPr marL="355600" indent="-342900">
              <a:lnSpc>
                <a:spcPct val="100000"/>
              </a:lnSpc>
              <a:spcBef>
                <a:spcPts val="1300"/>
              </a:spcBef>
              <a:buFont typeface="Wingdings"/>
              <a:buChar char=""/>
              <a:tabLst>
                <a:tab pos="354965" algn="l"/>
                <a:tab pos="355600" algn="l"/>
              </a:tabLst>
            </a:pPr>
            <a:r>
              <a:rPr lang="en-US" b="1" dirty="0">
                <a:cs typeface="+mn-ea"/>
                <a:sym typeface="+mn-lt"/>
              </a:rPr>
              <a:t>Ecosystem transition</a:t>
            </a:r>
          </a:p>
          <a:p>
            <a:pPr marL="355600" indent="-342900">
              <a:lnSpc>
                <a:spcPct val="100000"/>
              </a:lnSpc>
              <a:spcBef>
                <a:spcPts val="1300"/>
              </a:spcBef>
              <a:buFont typeface="Wingdings"/>
              <a:buChar char=""/>
              <a:tabLst>
                <a:tab pos="354965" algn="l"/>
                <a:tab pos="355600" algn="l"/>
              </a:tabLst>
            </a:pPr>
            <a:r>
              <a:rPr lang="en-US" b="1" dirty="0">
                <a:cs typeface="+mn-ea"/>
                <a:sym typeface="+mn-lt"/>
              </a:rPr>
              <a:t>Soil erosion, deterioration of water quality, surface water system disorder</a:t>
            </a:r>
          </a:p>
          <a:p>
            <a:pPr marL="355600" indent="-342900">
              <a:lnSpc>
                <a:spcPct val="100000"/>
              </a:lnSpc>
              <a:spcBef>
                <a:spcPts val="1300"/>
              </a:spcBef>
              <a:buFont typeface="Wingdings"/>
              <a:buChar char=""/>
              <a:tabLst>
                <a:tab pos="354965" algn="l"/>
                <a:tab pos="355600" algn="l"/>
              </a:tabLst>
            </a:pPr>
            <a:r>
              <a:rPr lang="en-US" b="1" dirty="0">
                <a:cs typeface="+mn-ea"/>
                <a:sym typeface="+mn-lt"/>
              </a:rPr>
              <a:t>Prominent conflict between man and land</a:t>
            </a:r>
            <a:endParaRPr dirty="0">
              <a:solidFill>
                <a:srgbClr val="FF0000"/>
              </a:solidFill>
              <a:cs typeface="+mn-ea"/>
              <a:sym typeface="+mn-lt"/>
            </a:endParaRPr>
          </a:p>
        </p:txBody>
      </p:sp>
    </p:spTree>
    <p:custDataLst>
      <p:tags r:id="rId1"/>
    </p:custDataLst>
    <p:extLst>
      <p:ext uri="{BB962C8B-B14F-4D97-AF65-F5344CB8AC3E}">
        <p14:creationId xmlns:p14="http://schemas.microsoft.com/office/powerpoint/2010/main" val="4169657082"/>
      </p:ext>
    </p:extLst>
  </p:cSld>
  <p:clrMapOvr>
    <a:masterClrMapping/>
  </p:clrMapOvr>
  <p:transition advTm="549">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6900671" y="554736"/>
            <a:ext cx="36830" cy="85725"/>
          </a:xfrm>
          <a:custGeom>
            <a:avLst/>
            <a:gdLst/>
            <a:ahLst/>
            <a:cxnLst/>
            <a:rect l="l" t="t" r="r" b="b"/>
            <a:pathLst>
              <a:path w="36829" h="85725">
                <a:moveTo>
                  <a:pt x="0" y="85344"/>
                </a:moveTo>
                <a:lnTo>
                  <a:pt x="36575" y="85344"/>
                </a:lnTo>
                <a:lnTo>
                  <a:pt x="36575" y="0"/>
                </a:lnTo>
                <a:lnTo>
                  <a:pt x="0" y="0"/>
                </a:lnTo>
                <a:lnTo>
                  <a:pt x="0" y="85344"/>
                </a:lnTo>
                <a:close/>
              </a:path>
            </a:pathLst>
          </a:custGeom>
          <a:solidFill>
            <a:srgbClr val="F1F1F1"/>
          </a:solidFill>
        </p:spPr>
        <p:txBody>
          <a:bodyPr wrap="square" lIns="0" tIns="0" rIns="0" bIns="0" rtlCol="0"/>
          <a:lstStyle/>
          <a:p>
            <a:endParaRPr>
              <a:cs typeface="+mn-ea"/>
              <a:sym typeface="+mn-lt"/>
            </a:endParaRPr>
          </a:p>
        </p:txBody>
      </p:sp>
      <p:sp>
        <p:nvSpPr>
          <p:cNvPr id="4" name="object 4"/>
          <p:cNvSpPr/>
          <p:nvPr/>
        </p:nvSpPr>
        <p:spPr>
          <a:xfrm>
            <a:off x="6828281" y="554736"/>
            <a:ext cx="0" cy="155575"/>
          </a:xfrm>
          <a:custGeom>
            <a:avLst/>
            <a:gdLst/>
            <a:ahLst/>
            <a:cxnLst/>
            <a:rect l="l" t="t" r="r" b="b"/>
            <a:pathLst>
              <a:path h="155575">
                <a:moveTo>
                  <a:pt x="0" y="0"/>
                </a:moveTo>
                <a:lnTo>
                  <a:pt x="0" y="155448"/>
                </a:lnTo>
              </a:path>
            </a:pathLst>
          </a:custGeom>
          <a:ln w="41148">
            <a:solidFill>
              <a:srgbClr val="F1F1F1"/>
            </a:solidFill>
          </a:ln>
        </p:spPr>
        <p:txBody>
          <a:bodyPr wrap="square" lIns="0" tIns="0" rIns="0" bIns="0" rtlCol="0"/>
          <a:lstStyle/>
          <a:p>
            <a:endParaRPr>
              <a:cs typeface="+mn-ea"/>
              <a:sym typeface="+mn-lt"/>
            </a:endParaRPr>
          </a:p>
        </p:txBody>
      </p:sp>
      <p:sp>
        <p:nvSpPr>
          <p:cNvPr id="5" name="object 5"/>
          <p:cNvSpPr/>
          <p:nvPr/>
        </p:nvSpPr>
        <p:spPr>
          <a:xfrm>
            <a:off x="6807707" y="758951"/>
            <a:ext cx="41275" cy="79375"/>
          </a:xfrm>
          <a:custGeom>
            <a:avLst/>
            <a:gdLst/>
            <a:ahLst/>
            <a:cxnLst/>
            <a:rect l="l" t="t" r="r" b="b"/>
            <a:pathLst>
              <a:path w="41275" h="79375">
                <a:moveTo>
                  <a:pt x="0" y="79248"/>
                </a:moveTo>
                <a:lnTo>
                  <a:pt x="41148" y="79248"/>
                </a:lnTo>
                <a:lnTo>
                  <a:pt x="41148" y="0"/>
                </a:lnTo>
                <a:lnTo>
                  <a:pt x="0" y="0"/>
                </a:lnTo>
                <a:lnTo>
                  <a:pt x="0" y="79248"/>
                </a:lnTo>
                <a:close/>
              </a:path>
            </a:pathLst>
          </a:custGeom>
          <a:solidFill>
            <a:srgbClr val="F1F1F1"/>
          </a:solidFill>
        </p:spPr>
        <p:txBody>
          <a:bodyPr wrap="square" lIns="0" tIns="0" rIns="0" bIns="0" rtlCol="0"/>
          <a:lstStyle/>
          <a:p>
            <a:endParaRPr>
              <a:cs typeface="+mn-ea"/>
              <a:sym typeface="+mn-lt"/>
            </a:endParaRPr>
          </a:p>
        </p:txBody>
      </p:sp>
      <p:sp>
        <p:nvSpPr>
          <p:cNvPr id="6" name="object 6"/>
          <p:cNvSpPr/>
          <p:nvPr/>
        </p:nvSpPr>
        <p:spPr>
          <a:xfrm>
            <a:off x="6717792" y="554736"/>
            <a:ext cx="38100" cy="26034"/>
          </a:xfrm>
          <a:custGeom>
            <a:avLst/>
            <a:gdLst/>
            <a:ahLst/>
            <a:cxnLst/>
            <a:rect l="l" t="t" r="r" b="b"/>
            <a:pathLst>
              <a:path w="38100" h="26034">
                <a:moveTo>
                  <a:pt x="0" y="25908"/>
                </a:moveTo>
                <a:lnTo>
                  <a:pt x="38100" y="25908"/>
                </a:lnTo>
                <a:lnTo>
                  <a:pt x="38100" y="0"/>
                </a:lnTo>
                <a:lnTo>
                  <a:pt x="0" y="0"/>
                </a:lnTo>
                <a:lnTo>
                  <a:pt x="0" y="25908"/>
                </a:lnTo>
                <a:close/>
              </a:path>
            </a:pathLst>
          </a:custGeom>
          <a:solidFill>
            <a:srgbClr val="F1F1F1"/>
          </a:solidFill>
        </p:spPr>
        <p:txBody>
          <a:bodyPr wrap="square" lIns="0" tIns="0" rIns="0" bIns="0" rtlCol="0"/>
          <a:lstStyle/>
          <a:p>
            <a:endParaRPr>
              <a:cs typeface="+mn-ea"/>
              <a:sym typeface="+mn-lt"/>
            </a:endParaRPr>
          </a:p>
        </p:txBody>
      </p:sp>
      <p:sp>
        <p:nvSpPr>
          <p:cNvPr id="7" name="object 7"/>
          <p:cNvSpPr/>
          <p:nvPr/>
        </p:nvSpPr>
        <p:spPr>
          <a:xfrm>
            <a:off x="6736842" y="624840"/>
            <a:ext cx="0" cy="213360"/>
          </a:xfrm>
          <a:custGeom>
            <a:avLst/>
            <a:gdLst/>
            <a:ahLst/>
            <a:cxnLst/>
            <a:rect l="l" t="t" r="r" b="b"/>
            <a:pathLst>
              <a:path h="213359">
                <a:moveTo>
                  <a:pt x="0" y="0"/>
                </a:moveTo>
                <a:lnTo>
                  <a:pt x="0" y="213360"/>
                </a:lnTo>
              </a:path>
            </a:pathLst>
          </a:custGeom>
          <a:ln w="38100">
            <a:solidFill>
              <a:srgbClr val="F1F1F1"/>
            </a:solidFill>
          </a:ln>
        </p:spPr>
        <p:txBody>
          <a:bodyPr wrap="square" lIns="0" tIns="0" rIns="0" bIns="0" rtlCol="0"/>
          <a:lstStyle/>
          <a:p>
            <a:endParaRPr>
              <a:cs typeface="+mn-ea"/>
              <a:sym typeface="+mn-lt"/>
            </a:endParaRPr>
          </a:p>
        </p:txBody>
      </p:sp>
      <p:sp>
        <p:nvSpPr>
          <p:cNvPr id="8" name="object 8"/>
          <p:cNvSpPr/>
          <p:nvPr/>
        </p:nvSpPr>
        <p:spPr>
          <a:xfrm>
            <a:off x="6702552" y="586740"/>
            <a:ext cx="67310" cy="30480"/>
          </a:xfrm>
          <a:custGeom>
            <a:avLst/>
            <a:gdLst/>
            <a:ahLst/>
            <a:cxnLst/>
            <a:rect l="l" t="t" r="r" b="b"/>
            <a:pathLst>
              <a:path w="67309" h="30479">
                <a:moveTo>
                  <a:pt x="0" y="0"/>
                </a:moveTo>
                <a:lnTo>
                  <a:pt x="0" y="30480"/>
                </a:lnTo>
                <a:lnTo>
                  <a:pt x="67055" y="30480"/>
                </a:lnTo>
                <a:lnTo>
                  <a:pt x="67055" y="0"/>
                </a:lnTo>
                <a:lnTo>
                  <a:pt x="0" y="0"/>
                </a:lnTo>
                <a:close/>
              </a:path>
            </a:pathLst>
          </a:custGeom>
          <a:solidFill>
            <a:srgbClr val="F1F1F1"/>
          </a:solidFill>
        </p:spPr>
        <p:txBody>
          <a:bodyPr wrap="square" lIns="0" tIns="0" rIns="0" bIns="0" rtlCol="0"/>
          <a:lstStyle/>
          <a:p>
            <a:endParaRPr>
              <a:cs typeface="+mn-ea"/>
              <a:sym typeface="+mn-lt"/>
            </a:endParaRPr>
          </a:p>
        </p:txBody>
      </p:sp>
      <p:sp>
        <p:nvSpPr>
          <p:cNvPr id="9" name="object 9"/>
          <p:cNvSpPr/>
          <p:nvPr/>
        </p:nvSpPr>
        <p:spPr>
          <a:xfrm>
            <a:off x="6792468" y="717804"/>
            <a:ext cx="70485" cy="30480"/>
          </a:xfrm>
          <a:custGeom>
            <a:avLst/>
            <a:gdLst/>
            <a:ahLst/>
            <a:cxnLst/>
            <a:rect l="l" t="t" r="r" b="b"/>
            <a:pathLst>
              <a:path w="70484" h="30479">
                <a:moveTo>
                  <a:pt x="0" y="0"/>
                </a:moveTo>
                <a:lnTo>
                  <a:pt x="0" y="30480"/>
                </a:lnTo>
                <a:lnTo>
                  <a:pt x="70103" y="30480"/>
                </a:lnTo>
                <a:lnTo>
                  <a:pt x="70103" y="0"/>
                </a:lnTo>
                <a:lnTo>
                  <a:pt x="0" y="0"/>
                </a:lnTo>
                <a:close/>
              </a:path>
            </a:pathLst>
          </a:custGeom>
          <a:solidFill>
            <a:srgbClr val="F1F1F1"/>
          </a:solidFill>
        </p:spPr>
        <p:txBody>
          <a:bodyPr wrap="square" lIns="0" tIns="0" rIns="0" bIns="0" rtlCol="0"/>
          <a:lstStyle/>
          <a:p>
            <a:endParaRPr>
              <a:cs typeface="+mn-ea"/>
              <a:sym typeface="+mn-lt"/>
            </a:endParaRPr>
          </a:p>
        </p:txBody>
      </p:sp>
      <p:sp>
        <p:nvSpPr>
          <p:cNvPr id="10" name="object 10"/>
          <p:cNvSpPr/>
          <p:nvPr/>
        </p:nvSpPr>
        <p:spPr>
          <a:xfrm>
            <a:off x="6885431" y="647700"/>
            <a:ext cx="71755" cy="30480"/>
          </a:xfrm>
          <a:custGeom>
            <a:avLst/>
            <a:gdLst/>
            <a:ahLst/>
            <a:cxnLst/>
            <a:rect l="l" t="t" r="r" b="b"/>
            <a:pathLst>
              <a:path w="71754" h="30479">
                <a:moveTo>
                  <a:pt x="71627" y="0"/>
                </a:moveTo>
                <a:lnTo>
                  <a:pt x="0" y="0"/>
                </a:lnTo>
                <a:lnTo>
                  <a:pt x="0" y="30479"/>
                </a:lnTo>
                <a:lnTo>
                  <a:pt x="71627" y="30479"/>
                </a:lnTo>
                <a:lnTo>
                  <a:pt x="71627" y="0"/>
                </a:lnTo>
                <a:close/>
              </a:path>
            </a:pathLst>
          </a:custGeom>
          <a:solidFill>
            <a:srgbClr val="F1F1F1"/>
          </a:solidFill>
        </p:spPr>
        <p:txBody>
          <a:bodyPr wrap="square" lIns="0" tIns="0" rIns="0" bIns="0" rtlCol="0"/>
          <a:lstStyle/>
          <a:p>
            <a:endParaRPr>
              <a:cs typeface="+mn-ea"/>
              <a:sym typeface="+mn-lt"/>
            </a:endParaRPr>
          </a:p>
        </p:txBody>
      </p:sp>
      <p:sp>
        <p:nvSpPr>
          <p:cNvPr id="11" name="object 11"/>
          <p:cNvSpPr/>
          <p:nvPr/>
        </p:nvSpPr>
        <p:spPr>
          <a:xfrm>
            <a:off x="7473695" y="549909"/>
            <a:ext cx="310896" cy="223774"/>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cs typeface="+mn-ea"/>
              <a:sym typeface="+mn-lt"/>
            </a:endParaRPr>
          </a:p>
        </p:txBody>
      </p:sp>
      <p:sp>
        <p:nvSpPr>
          <p:cNvPr id="12" name="object 12"/>
          <p:cNvSpPr/>
          <p:nvPr/>
        </p:nvSpPr>
        <p:spPr>
          <a:xfrm>
            <a:off x="6874764" y="3692652"/>
            <a:ext cx="30480" cy="82550"/>
          </a:xfrm>
          <a:custGeom>
            <a:avLst/>
            <a:gdLst/>
            <a:ahLst/>
            <a:cxnLst/>
            <a:rect l="l" t="t" r="r" b="b"/>
            <a:pathLst>
              <a:path w="30479" h="82550">
                <a:moveTo>
                  <a:pt x="0" y="82296"/>
                </a:moveTo>
                <a:lnTo>
                  <a:pt x="30479" y="82296"/>
                </a:lnTo>
                <a:lnTo>
                  <a:pt x="30479" y="0"/>
                </a:lnTo>
                <a:lnTo>
                  <a:pt x="0" y="0"/>
                </a:lnTo>
                <a:lnTo>
                  <a:pt x="0" y="82296"/>
                </a:lnTo>
                <a:close/>
              </a:path>
            </a:pathLst>
          </a:custGeom>
          <a:solidFill>
            <a:srgbClr val="F1F1F1"/>
          </a:solidFill>
        </p:spPr>
        <p:txBody>
          <a:bodyPr wrap="square" lIns="0" tIns="0" rIns="0" bIns="0" rtlCol="0"/>
          <a:lstStyle/>
          <a:p>
            <a:endParaRPr>
              <a:cs typeface="+mn-ea"/>
              <a:sym typeface="+mn-lt"/>
            </a:endParaRPr>
          </a:p>
        </p:txBody>
      </p:sp>
      <p:sp>
        <p:nvSpPr>
          <p:cNvPr id="13" name="object 13"/>
          <p:cNvSpPr/>
          <p:nvPr/>
        </p:nvSpPr>
        <p:spPr>
          <a:xfrm>
            <a:off x="6849618" y="3599688"/>
            <a:ext cx="0" cy="175260"/>
          </a:xfrm>
          <a:custGeom>
            <a:avLst/>
            <a:gdLst/>
            <a:ahLst/>
            <a:cxnLst/>
            <a:rect l="l" t="t" r="r" b="b"/>
            <a:pathLst>
              <a:path h="175260">
                <a:moveTo>
                  <a:pt x="0" y="0"/>
                </a:moveTo>
                <a:lnTo>
                  <a:pt x="0" y="175260"/>
                </a:lnTo>
              </a:path>
            </a:pathLst>
          </a:custGeom>
          <a:ln w="25907">
            <a:solidFill>
              <a:srgbClr val="F1F1F1"/>
            </a:solidFill>
          </a:ln>
        </p:spPr>
        <p:txBody>
          <a:bodyPr wrap="square" lIns="0" tIns="0" rIns="0" bIns="0" rtlCol="0"/>
          <a:lstStyle/>
          <a:p>
            <a:endParaRPr>
              <a:cs typeface="+mn-ea"/>
              <a:sym typeface="+mn-lt"/>
            </a:endParaRPr>
          </a:p>
        </p:txBody>
      </p:sp>
      <p:sp>
        <p:nvSpPr>
          <p:cNvPr id="14" name="object 14"/>
          <p:cNvSpPr/>
          <p:nvPr/>
        </p:nvSpPr>
        <p:spPr>
          <a:xfrm>
            <a:off x="6809231" y="3646932"/>
            <a:ext cx="0" cy="128270"/>
          </a:xfrm>
          <a:custGeom>
            <a:avLst/>
            <a:gdLst/>
            <a:ahLst/>
            <a:cxnLst/>
            <a:rect l="l" t="t" r="r" b="b"/>
            <a:pathLst>
              <a:path h="128270">
                <a:moveTo>
                  <a:pt x="0" y="0"/>
                </a:moveTo>
                <a:lnTo>
                  <a:pt x="0" y="128015"/>
                </a:lnTo>
              </a:path>
            </a:pathLst>
          </a:custGeom>
          <a:ln w="27431">
            <a:solidFill>
              <a:srgbClr val="F1F1F1"/>
            </a:solidFill>
          </a:ln>
        </p:spPr>
        <p:txBody>
          <a:bodyPr wrap="square" lIns="0" tIns="0" rIns="0" bIns="0" rtlCol="0"/>
          <a:lstStyle/>
          <a:p>
            <a:endParaRPr>
              <a:cs typeface="+mn-ea"/>
              <a:sym typeface="+mn-lt"/>
            </a:endParaRPr>
          </a:p>
        </p:txBody>
      </p:sp>
      <p:sp>
        <p:nvSpPr>
          <p:cNvPr id="15" name="object 15"/>
          <p:cNvSpPr/>
          <p:nvPr/>
        </p:nvSpPr>
        <p:spPr>
          <a:xfrm>
            <a:off x="6770369" y="3633215"/>
            <a:ext cx="0" cy="142240"/>
          </a:xfrm>
          <a:custGeom>
            <a:avLst/>
            <a:gdLst/>
            <a:ahLst/>
            <a:cxnLst/>
            <a:rect l="l" t="t" r="r" b="b"/>
            <a:pathLst>
              <a:path h="142239">
                <a:moveTo>
                  <a:pt x="0" y="0"/>
                </a:moveTo>
                <a:lnTo>
                  <a:pt x="0" y="141732"/>
                </a:lnTo>
              </a:path>
            </a:pathLst>
          </a:custGeom>
          <a:ln w="28955">
            <a:solidFill>
              <a:srgbClr val="F1F1F1"/>
            </a:solidFill>
          </a:ln>
        </p:spPr>
        <p:txBody>
          <a:bodyPr wrap="square" lIns="0" tIns="0" rIns="0" bIns="0" rtlCol="0"/>
          <a:lstStyle/>
          <a:p>
            <a:endParaRPr>
              <a:cs typeface="+mn-ea"/>
              <a:sym typeface="+mn-lt"/>
            </a:endParaRPr>
          </a:p>
        </p:txBody>
      </p:sp>
      <p:sp>
        <p:nvSpPr>
          <p:cNvPr id="16" name="object 16"/>
          <p:cNvSpPr/>
          <p:nvPr/>
        </p:nvSpPr>
        <p:spPr>
          <a:xfrm>
            <a:off x="6874764" y="3669791"/>
            <a:ext cx="30480" cy="15240"/>
          </a:xfrm>
          <a:custGeom>
            <a:avLst/>
            <a:gdLst/>
            <a:ahLst/>
            <a:cxnLst/>
            <a:rect l="l" t="t" r="r" b="b"/>
            <a:pathLst>
              <a:path w="30479" h="15239">
                <a:moveTo>
                  <a:pt x="0" y="15239"/>
                </a:moveTo>
                <a:lnTo>
                  <a:pt x="30479" y="15239"/>
                </a:lnTo>
                <a:lnTo>
                  <a:pt x="30479" y="0"/>
                </a:lnTo>
                <a:lnTo>
                  <a:pt x="0" y="0"/>
                </a:lnTo>
                <a:lnTo>
                  <a:pt x="0" y="15239"/>
                </a:lnTo>
                <a:close/>
              </a:path>
            </a:pathLst>
          </a:custGeom>
          <a:solidFill>
            <a:srgbClr val="F1F1F1"/>
          </a:solidFill>
        </p:spPr>
        <p:txBody>
          <a:bodyPr wrap="square" lIns="0" tIns="0" rIns="0" bIns="0" rtlCol="0"/>
          <a:lstStyle/>
          <a:p>
            <a:endParaRPr>
              <a:cs typeface="+mn-ea"/>
              <a:sym typeface="+mn-lt"/>
            </a:endParaRPr>
          </a:p>
        </p:txBody>
      </p:sp>
      <p:sp>
        <p:nvSpPr>
          <p:cNvPr id="17" name="object 17"/>
          <p:cNvSpPr/>
          <p:nvPr/>
        </p:nvSpPr>
        <p:spPr>
          <a:xfrm>
            <a:off x="5105400" y="0"/>
            <a:ext cx="683895" cy="4203700"/>
          </a:xfrm>
          <a:custGeom>
            <a:avLst/>
            <a:gdLst/>
            <a:ahLst/>
            <a:cxnLst/>
            <a:rect l="l" t="t" r="r" b="b"/>
            <a:pathLst>
              <a:path w="683895" h="4203700">
                <a:moveTo>
                  <a:pt x="683864" y="0"/>
                </a:moveTo>
                <a:lnTo>
                  <a:pt x="0" y="0"/>
                </a:lnTo>
                <a:lnTo>
                  <a:pt x="0" y="4203192"/>
                </a:lnTo>
                <a:lnTo>
                  <a:pt x="683864" y="0"/>
                </a:lnTo>
                <a:close/>
              </a:path>
            </a:pathLst>
          </a:custGeom>
          <a:solidFill>
            <a:srgbClr val="FFFFFF"/>
          </a:solidFill>
        </p:spPr>
        <p:txBody>
          <a:bodyPr wrap="square" lIns="0" tIns="0" rIns="0" bIns="0" rtlCol="0"/>
          <a:lstStyle/>
          <a:p>
            <a:endParaRPr>
              <a:cs typeface="+mn-ea"/>
              <a:sym typeface="+mn-lt"/>
            </a:endParaRPr>
          </a:p>
        </p:txBody>
      </p:sp>
      <p:grpSp>
        <p:nvGrpSpPr>
          <p:cNvPr id="39" name="组合 38"/>
          <p:cNvGrpSpPr/>
          <p:nvPr/>
        </p:nvGrpSpPr>
        <p:grpSpPr>
          <a:xfrm>
            <a:off x="73025" y="191868"/>
            <a:ext cx="9070975" cy="788860"/>
            <a:chOff x="73025" y="193249"/>
            <a:chExt cx="9070975" cy="956101"/>
          </a:xfrm>
        </p:grpSpPr>
        <p:sp>
          <p:nvSpPr>
            <p:cNvPr id="42" name="圆角矩形 4"/>
            <p:cNvSpPr>
              <a:spLocks noChangeArrowheads="1"/>
            </p:cNvSpPr>
            <p:nvPr/>
          </p:nvSpPr>
          <p:spPr bwMode="auto">
            <a:xfrm>
              <a:off x="73025" y="1052513"/>
              <a:ext cx="9070975" cy="96837"/>
            </a:xfrm>
            <a:prstGeom prst="roundRect">
              <a:avLst>
                <a:gd name="adj" fmla="val 16667"/>
              </a:avLst>
            </a:prstGeom>
            <a:solidFill>
              <a:srgbClr val="C00000"/>
            </a:solidFill>
            <a:ln w="25400">
              <a:solidFill>
                <a:srgbClr val="C00000"/>
              </a:solidFill>
              <a:round/>
              <a:headEnd/>
              <a:tailEnd/>
            </a:ln>
          </p:spPr>
          <p:txBody>
            <a:bodyPr anchor="ctr"/>
            <a:lstStyle/>
            <a:p>
              <a:pPr algn="ctr"/>
              <a:endParaRPr lang="zh-CN" altLang="en-US" b="1">
                <a:solidFill>
                  <a:srgbClr val="FFFFFF"/>
                </a:solidFill>
                <a:cs typeface="+mn-ea"/>
                <a:sym typeface="+mn-lt"/>
              </a:endParaRPr>
            </a:p>
          </p:txBody>
        </p:sp>
        <p:sp>
          <p:nvSpPr>
            <p:cNvPr id="43" name="TextBox 42"/>
            <p:cNvSpPr txBox="1"/>
            <p:nvPr/>
          </p:nvSpPr>
          <p:spPr>
            <a:xfrm>
              <a:off x="419079" y="193249"/>
              <a:ext cx="8220936" cy="708749"/>
            </a:xfrm>
            <a:prstGeom prst="rect">
              <a:avLst/>
            </a:prstGeom>
            <a:noFill/>
          </p:spPr>
          <p:txBody>
            <a:bodyPr wrap="square" rtlCol="0">
              <a:spAutoFit/>
            </a:bodyPr>
            <a:lstStyle/>
            <a:p>
              <a:pPr algn="ctr"/>
              <a:r>
                <a:rPr lang="en-US" altLang="zh-CN" sz="3200" dirty="0">
                  <a:cs typeface="+mn-ea"/>
                  <a:sym typeface="+mn-lt"/>
                </a:rPr>
                <a:t>Coal mining in China </a:t>
              </a:r>
              <a:endParaRPr lang="zh-CN" altLang="en-US" sz="3200" dirty="0">
                <a:cs typeface="+mn-ea"/>
                <a:sym typeface="+mn-lt"/>
              </a:endParaRPr>
            </a:p>
          </p:txBody>
        </p:sp>
      </p:grpSp>
      <p:grpSp>
        <p:nvGrpSpPr>
          <p:cNvPr id="45" name="组合 44"/>
          <p:cNvGrpSpPr/>
          <p:nvPr/>
        </p:nvGrpSpPr>
        <p:grpSpPr>
          <a:xfrm>
            <a:off x="19998" y="3192496"/>
            <a:ext cx="9144000" cy="1588190"/>
            <a:chOff x="0" y="2468369"/>
            <a:chExt cx="9144000" cy="1588190"/>
          </a:xfrm>
        </p:grpSpPr>
        <p:grpSp>
          <p:nvGrpSpPr>
            <p:cNvPr id="58" name="组合 57"/>
            <p:cNvGrpSpPr/>
            <p:nvPr/>
          </p:nvGrpSpPr>
          <p:grpSpPr>
            <a:xfrm>
              <a:off x="0" y="2468369"/>
              <a:ext cx="2357538" cy="1584176"/>
              <a:chOff x="-1116632" y="1340768"/>
              <a:chExt cx="5111385" cy="3833539"/>
            </a:xfrm>
          </p:grpSpPr>
          <p:pic>
            <p:nvPicPr>
              <p:cNvPr id="59" name="Picture 3" descr="F:\无人机数据备份\120MEDIA\DJI_045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16632" y="1340768"/>
                <a:ext cx="5111385" cy="3833539"/>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直接箭头连接符 59"/>
              <p:cNvCxnSpPr/>
              <p:nvPr/>
            </p:nvCxnSpPr>
            <p:spPr>
              <a:xfrm>
                <a:off x="1035531" y="2265030"/>
                <a:ext cx="807061" cy="2310656"/>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61" name="组合 60"/>
            <p:cNvGrpSpPr/>
            <p:nvPr/>
          </p:nvGrpSpPr>
          <p:grpSpPr>
            <a:xfrm>
              <a:off x="2392984" y="2468370"/>
              <a:ext cx="2077667" cy="1584176"/>
              <a:chOff x="2195736" y="3573015"/>
              <a:chExt cx="3888431" cy="2916324"/>
            </a:xfrm>
          </p:grpSpPr>
          <p:pic>
            <p:nvPicPr>
              <p:cNvPr id="62" name="Picture 5" descr="F:\无人机数据备份\120MEDIA\DJI_038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95736" y="3573015"/>
                <a:ext cx="3888431" cy="2916324"/>
              </a:xfrm>
              <a:prstGeom prst="rect">
                <a:avLst/>
              </a:prstGeom>
              <a:noFill/>
              <a:extLst>
                <a:ext uri="{909E8E84-426E-40DD-AFC4-6F175D3DCCD1}">
                  <a14:hiddenFill xmlns:a14="http://schemas.microsoft.com/office/drawing/2010/main">
                    <a:solidFill>
                      <a:srgbClr val="FFFFFF"/>
                    </a:solidFill>
                  </a14:hiddenFill>
                </a:ext>
              </a:extLst>
            </p:spPr>
          </p:pic>
          <p:sp>
            <p:nvSpPr>
              <p:cNvPr id="63" name="椭圆 62"/>
              <p:cNvSpPr/>
              <p:nvPr/>
            </p:nvSpPr>
            <p:spPr>
              <a:xfrm>
                <a:off x="2699790" y="4747984"/>
                <a:ext cx="288033" cy="36004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椭圆 63"/>
              <p:cNvSpPr/>
              <p:nvPr/>
            </p:nvSpPr>
            <p:spPr>
              <a:xfrm>
                <a:off x="4499992" y="4293096"/>
                <a:ext cx="864096" cy="63490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65" name="Picture 4" descr="F:\无人机数据备份\120MEDIA\DJI_039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04931" y="2468369"/>
              <a:ext cx="2123454" cy="158417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95693" y="2493193"/>
              <a:ext cx="2448307" cy="1563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7" name="组合 66"/>
          <p:cNvGrpSpPr/>
          <p:nvPr/>
        </p:nvGrpSpPr>
        <p:grpSpPr>
          <a:xfrm>
            <a:off x="6705301" y="3395139"/>
            <a:ext cx="1226996" cy="1242012"/>
            <a:chOff x="6675120" y="2493384"/>
            <a:chExt cx="1226996" cy="1242012"/>
          </a:xfrm>
        </p:grpSpPr>
        <p:sp>
          <p:nvSpPr>
            <p:cNvPr id="68" name="任意多边形 67"/>
            <p:cNvSpPr/>
            <p:nvPr/>
          </p:nvSpPr>
          <p:spPr>
            <a:xfrm>
              <a:off x="6675120" y="3008376"/>
              <a:ext cx="1097280" cy="649224"/>
            </a:xfrm>
            <a:custGeom>
              <a:avLst/>
              <a:gdLst>
                <a:gd name="connsiteX0" fmla="*/ 100584 w 1097280"/>
                <a:gd name="connsiteY0" fmla="*/ 27432 h 649224"/>
                <a:gd name="connsiteX1" fmla="*/ 0 w 1097280"/>
                <a:gd name="connsiteY1" fmla="*/ 164592 h 649224"/>
                <a:gd name="connsiteX2" fmla="*/ 274320 w 1097280"/>
                <a:gd name="connsiteY2" fmla="*/ 356616 h 649224"/>
                <a:gd name="connsiteX3" fmla="*/ 585216 w 1097280"/>
                <a:gd name="connsiteY3" fmla="*/ 466344 h 649224"/>
                <a:gd name="connsiteX4" fmla="*/ 768096 w 1097280"/>
                <a:gd name="connsiteY4" fmla="*/ 530352 h 649224"/>
                <a:gd name="connsiteX5" fmla="*/ 941832 w 1097280"/>
                <a:gd name="connsiteY5" fmla="*/ 566928 h 649224"/>
                <a:gd name="connsiteX6" fmla="*/ 1069848 w 1097280"/>
                <a:gd name="connsiteY6" fmla="*/ 649224 h 649224"/>
                <a:gd name="connsiteX7" fmla="*/ 1088136 w 1097280"/>
                <a:gd name="connsiteY7" fmla="*/ 612648 h 649224"/>
                <a:gd name="connsiteX8" fmla="*/ 1097280 w 1097280"/>
                <a:gd name="connsiteY8" fmla="*/ 475488 h 649224"/>
                <a:gd name="connsiteX9" fmla="*/ 1069848 w 1097280"/>
                <a:gd name="connsiteY9" fmla="*/ 365760 h 649224"/>
                <a:gd name="connsiteX10" fmla="*/ 1060704 w 1097280"/>
                <a:gd name="connsiteY10" fmla="*/ 347472 h 649224"/>
                <a:gd name="connsiteX11" fmla="*/ 987552 w 1097280"/>
                <a:gd name="connsiteY11" fmla="*/ 320040 h 649224"/>
                <a:gd name="connsiteX12" fmla="*/ 905256 w 1097280"/>
                <a:gd name="connsiteY12" fmla="*/ 329184 h 649224"/>
                <a:gd name="connsiteX13" fmla="*/ 704088 w 1097280"/>
                <a:gd name="connsiteY13" fmla="*/ 274320 h 649224"/>
                <a:gd name="connsiteX14" fmla="*/ 576072 w 1097280"/>
                <a:gd name="connsiteY14" fmla="*/ 210312 h 649224"/>
                <a:gd name="connsiteX15" fmla="*/ 402336 w 1097280"/>
                <a:gd name="connsiteY15" fmla="*/ 146304 h 649224"/>
                <a:gd name="connsiteX16" fmla="*/ 256032 w 1097280"/>
                <a:gd name="connsiteY16" fmla="*/ 54864 h 649224"/>
                <a:gd name="connsiteX17" fmla="*/ 192024 w 1097280"/>
                <a:gd name="connsiteY17" fmla="*/ 27432 h 649224"/>
                <a:gd name="connsiteX18" fmla="*/ 164592 w 1097280"/>
                <a:gd name="connsiteY18" fmla="*/ 0 h 649224"/>
                <a:gd name="connsiteX19" fmla="*/ 100584 w 1097280"/>
                <a:gd name="connsiteY19" fmla="*/ 27432 h 64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7280" h="649224">
                  <a:moveTo>
                    <a:pt x="100584" y="27432"/>
                  </a:moveTo>
                  <a:lnTo>
                    <a:pt x="0" y="164592"/>
                  </a:lnTo>
                  <a:lnTo>
                    <a:pt x="274320" y="356616"/>
                  </a:lnTo>
                  <a:lnTo>
                    <a:pt x="585216" y="466344"/>
                  </a:lnTo>
                  <a:lnTo>
                    <a:pt x="768096" y="530352"/>
                  </a:lnTo>
                  <a:lnTo>
                    <a:pt x="941832" y="566928"/>
                  </a:lnTo>
                  <a:lnTo>
                    <a:pt x="1069848" y="649224"/>
                  </a:lnTo>
                  <a:lnTo>
                    <a:pt x="1088136" y="612648"/>
                  </a:lnTo>
                  <a:lnTo>
                    <a:pt x="1097280" y="475488"/>
                  </a:lnTo>
                  <a:lnTo>
                    <a:pt x="1069848" y="365760"/>
                  </a:lnTo>
                  <a:lnTo>
                    <a:pt x="1060704" y="347472"/>
                  </a:lnTo>
                  <a:lnTo>
                    <a:pt x="987552" y="320040"/>
                  </a:lnTo>
                  <a:lnTo>
                    <a:pt x="905256" y="329184"/>
                  </a:lnTo>
                  <a:lnTo>
                    <a:pt x="704088" y="274320"/>
                  </a:lnTo>
                  <a:lnTo>
                    <a:pt x="576072" y="210312"/>
                  </a:lnTo>
                  <a:lnTo>
                    <a:pt x="402336" y="146304"/>
                  </a:lnTo>
                  <a:lnTo>
                    <a:pt x="256032" y="54864"/>
                  </a:lnTo>
                  <a:lnTo>
                    <a:pt x="192024" y="27432"/>
                  </a:lnTo>
                  <a:lnTo>
                    <a:pt x="164592" y="0"/>
                  </a:lnTo>
                  <a:lnTo>
                    <a:pt x="100584" y="27432"/>
                  </a:lnTo>
                  <a:close/>
                </a:path>
              </a:pathLst>
            </a:cu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69" name="直接连接符 68"/>
            <p:cNvCxnSpPr/>
            <p:nvPr/>
          </p:nvCxnSpPr>
          <p:spPr>
            <a:xfrm flipH="1" flipV="1">
              <a:off x="7740352" y="2493384"/>
              <a:ext cx="161764" cy="123671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H="1" flipV="1">
              <a:off x="7659470" y="2498684"/>
              <a:ext cx="161764" cy="123671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71" name="圆角矩形 70"/>
          <p:cNvSpPr/>
          <p:nvPr/>
        </p:nvSpPr>
        <p:spPr>
          <a:xfrm>
            <a:off x="145851" y="5013176"/>
            <a:ext cx="2143299" cy="720080"/>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cs typeface="+mn-ea"/>
                <a:sym typeface="+mn-lt"/>
              </a:rPr>
              <a:t>Cultivated land damage</a:t>
            </a:r>
            <a:endParaRPr lang="zh-CN" altLang="en-US" dirty="0">
              <a:solidFill>
                <a:schemeClr val="tx1"/>
              </a:solidFill>
              <a:cs typeface="+mn-ea"/>
              <a:sym typeface="+mn-lt"/>
            </a:endParaRPr>
          </a:p>
        </p:txBody>
      </p:sp>
      <p:sp>
        <p:nvSpPr>
          <p:cNvPr id="72" name="圆角矩形 71"/>
          <p:cNvSpPr/>
          <p:nvPr/>
        </p:nvSpPr>
        <p:spPr>
          <a:xfrm>
            <a:off x="2625789" y="5013176"/>
            <a:ext cx="1903758" cy="720080"/>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cs typeface="+mn-ea"/>
                <a:sym typeface="+mn-lt"/>
              </a:rPr>
              <a:t>Building damage</a:t>
            </a:r>
            <a:endParaRPr lang="zh-CN" altLang="en-US" dirty="0">
              <a:solidFill>
                <a:schemeClr val="tx1"/>
              </a:solidFill>
              <a:cs typeface="+mn-ea"/>
              <a:sym typeface="+mn-lt"/>
            </a:endParaRPr>
          </a:p>
        </p:txBody>
      </p:sp>
      <p:sp>
        <p:nvSpPr>
          <p:cNvPr id="73" name="圆角矩形 72"/>
          <p:cNvSpPr/>
          <p:nvPr/>
        </p:nvSpPr>
        <p:spPr>
          <a:xfrm>
            <a:off x="4815358" y="5016202"/>
            <a:ext cx="1794302" cy="720080"/>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cs typeface="+mn-ea"/>
                <a:sym typeface="+mn-lt"/>
              </a:rPr>
              <a:t>Ponding area</a:t>
            </a:r>
            <a:endParaRPr lang="zh-CN" altLang="en-US" dirty="0">
              <a:solidFill>
                <a:schemeClr val="tx1"/>
              </a:solidFill>
              <a:cs typeface="+mn-ea"/>
              <a:sym typeface="+mn-lt"/>
            </a:endParaRPr>
          </a:p>
        </p:txBody>
      </p:sp>
      <p:sp>
        <p:nvSpPr>
          <p:cNvPr id="74" name="圆角矩形 73"/>
          <p:cNvSpPr/>
          <p:nvPr/>
        </p:nvSpPr>
        <p:spPr>
          <a:xfrm>
            <a:off x="7154882" y="5016202"/>
            <a:ext cx="1821630" cy="720080"/>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cs typeface="+mn-ea"/>
                <a:sym typeface="+mn-lt"/>
              </a:rPr>
              <a:t>Road damage</a:t>
            </a:r>
            <a:endParaRPr lang="zh-CN" altLang="en-US" dirty="0">
              <a:solidFill>
                <a:schemeClr val="tx1"/>
              </a:solidFill>
              <a:cs typeface="+mn-ea"/>
              <a:sym typeface="+mn-lt"/>
            </a:endParaRPr>
          </a:p>
        </p:txBody>
      </p:sp>
      <p:sp>
        <p:nvSpPr>
          <p:cNvPr id="75" name="矩形 74"/>
          <p:cNvSpPr/>
          <p:nvPr/>
        </p:nvSpPr>
        <p:spPr>
          <a:xfrm>
            <a:off x="84664" y="1310832"/>
            <a:ext cx="9070975" cy="1938992"/>
          </a:xfrm>
          <a:prstGeom prst="rect">
            <a:avLst/>
          </a:prstGeom>
          <a:noFill/>
        </p:spPr>
        <p:txBody>
          <a:bodyPr wrap="square">
            <a:spAutoFit/>
          </a:bodyPr>
          <a:lstStyle/>
          <a:p>
            <a:r>
              <a:rPr lang="en-US" altLang="zh-CN" sz="2400" dirty="0">
                <a:cs typeface="+mn-ea"/>
                <a:sym typeface="+mn-lt"/>
              </a:rPr>
              <a:t>The mining areas in the five eastern provinces of China (Henan, Hebei, Shandong, Anhui, Jiangsu) are mostly high ground-water level mining areas. Due to the high ground-water level, the damage of cultivated land caused by coal mining subsidence is particularly serious.</a:t>
            </a:r>
          </a:p>
        </p:txBody>
      </p:sp>
    </p:spTree>
    <p:custDataLst>
      <p:tags r:id="rId1"/>
    </p:custDataLst>
    <p:extLst>
      <p:ext uri="{BB962C8B-B14F-4D97-AF65-F5344CB8AC3E}">
        <p14:creationId xmlns:p14="http://schemas.microsoft.com/office/powerpoint/2010/main" val="4200798278"/>
      </p:ext>
    </p:extLst>
  </p:cSld>
  <p:clrMapOvr>
    <a:masterClrMapping/>
  </p:clrMapOvr>
  <p:transition advTm="16425">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2"/>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zh-CN">
              <a:solidFill>
                <a:srgbClr val="000000"/>
              </a:solidFill>
              <a:latin typeface="+mn-lt"/>
              <a:ea typeface="+mn-ea"/>
              <a:cs typeface="+mn-ea"/>
              <a:sym typeface="+mn-lt"/>
            </a:endParaRPr>
          </a:p>
        </p:txBody>
      </p:sp>
      <p:sp>
        <p:nvSpPr>
          <p:cNvPr id="25" name="标题 1"/>
          <p:cNvSpPr txBox="1">
            <a:spLocks/>
          </p:cNvSpPr>
          <p:nvPr/>
        </p:nvSpPr>
        <p:spPr>
          <a:xfrm>
            <a:off x="625414" y="116632"/>
            <a:ext cx="7763010" cy="43204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zh-CN" altLang="en-US" sz="2000" b="1" dirty="0">
              <a:latin typeface="+mn-lt"/>
              <a:ea typeface="+mn-ea"/>
              <a:cs typeface="+mn-ea"/>
              <a:sym typeface="+mn-lt"/>
            </a:endParaRPr>
          </a:p>
        </p:txBody>
      </p:sp>
      <p:pic>
        <p:nvPicPr>
          <p:cNvPr id="3" name="图片 2">
            <a:extLst>
              <a:ext uri="{FF2B5EF4-FFF2-40B4-BE49-F238E27FC236}">
                <a16:creationId xmlns:a16="http://schemas.microsoft.com/office/drawing/2014/main" id="{A1B10267-EE92-4EA4-912B-D58244FCB5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8560" y="116632"/>
            <a:ext cx="10213374" cy="5652733"/>
          </a:xfrm>
          <a:prstGeom prst="rect">
            <a:avLst/>
          </a:prstGeom>
        </p:spPr>
      </p:pic>
      <p:sp>
        <p:nvSpPr>
          <p:cNvPr id="12" name="TextBox 18">
            <a:extLst>
              <a:ext uri="{FF2B5EF4-FFF2-40B4-BE49-F238E27FC236}">
                <a16:creationId xmlns:a16="http://schemas.microsoft.com/office/drawing/2014/main" id="{9339C3B6-057B-4A0F-B4D7-AFC5BD7A6675}"/>
              </a:ext>
            </a:extLst>
          </p:cNvPr>
          <p:cNvSpPr txBox="1"/>
          <p:nvPr/>
        </p:nvSpPr>
        <p:spPr>
          <a:xfrm>
            <a:off x="965719" y="5292311"/>
            <a:ext cx="7344816" cy="954107"/>
          </a:xfrm>
          <a:prstGeom prst="rect">
            <a:avLst/>
          </a:prstGeom>
          <a:noFill/>
        </p:spPr>
        <p:txBody>
          <a:bodyPr wrap="square" rtlCol="0">
            <a:spAutoFit/>
          </a:bodyPr>
          <a:lstStyle/>
          <a:p>
            <a:pPr algn="ctr"/>
            <a:r>
              <a:rPr lang="en-US" altLang="zh-CN" sz="2800" dirty="0">
                <a:cs typeface="+mn-ea"/>
                <a:sym typeface="+mn-lt"/>
              </a:rPr>
              <a:t>Underground coal mining and its effect on agricultural land system</a:t>
            </a:r>
            <a:endParaRPr lang="zh-CN" altLang="en-US" sz="2800" dirty="0">
              <a:cs typeface="+mn-ea"/>
              <a:sym typeface="+mn-lt"/>
            </a:endParaRPr>
          </a:p>
        </p:txBody>
      </p:sp>
    </p:spTree>
    <p:custDataLst>
      <p:tags r:id="rId1"/>
    </p:custDataLst>
    <p:extLst>
      <p:ext uri="{BB962C8B-B14F-4D97-AF65-F5344CB8AC3E}">
        <p14:creationId xmlns:p14="http://schemas.microsoft.com/office/powerpoint/2010/main" val="2417797509"/>
      </p:ext>
    </p:extLst>
  </p:cSld>
  <p:clrMapOvr>
    <a:masterClrMapping/>
  </p:clrMapOvr>
  <p:transition advTm="33658">
    <p:cover/>
  </p:transition>
</p:sld>
</file>

<file path=ppt/tags/tag1.xml><?xml version="1.0" encoding="utf-8"?>
<p:tagLst xmlns:a="http://schemas.openxmlformats.org/drawingml/2006/main" xmlns:r="http://schemas.openxmlformats.org/officeDocument/2006/relationships" xmlns:p="http://schemas.openxmlformats.org/presentationml/2006/main">
  <p:tag name="TIMING" val="|104.8"/>
</p:tagLst>
</file>

<file path=ppt/tags/tag10.xml><?xml version="1.0" encoding="utf-8"?>
<p:tagLst xmlns:a="http://schemas.openxmlformats.org/drawingml/2006/main" xmlns:r="http://schemas.openxmlformats.org/officeDocument/2006/relationships" xmlns:p="http://schemas.openxmlformats.org/presentationml/2006/main">
  <p:tag name="TIMING" val="|1.5"/>
</p:tagLst>
</file>

<file path=ppt/tags/tag11.xml><?xml version="1.0" encoding="utf-8"?>
<p:tagLst xmlns:a="http://schemas.openxmlformats.org/drawingml/2006/main" xmlns:r="http://schemas.openxmlformats.org/officeDocument/2006/relationships" xmlns:p="http://schemas.openxmlformats.org/presentationml/2006/main">
  <p:tag name="ISLIDE.DIAGRAM" val="192343"/>
</p:tagLst>
</file>

<file path=ppt/tags/tag12.xml><?xml version="1.0" encoding="utf-8"?>
<p:tagLst xmlns:a="http://schemas.openxmlformats.org/drawingml/2006/main" xmlns:r="http://schemas.openxmlformats.org/officeDocument/2006/relationships" xmlns:p="http://schemas.openxmlformats.org/presentationml/2006/main">
  <p:tag name="TIMING" val="|0.8"/>
</p:tagLst>
</file>

<file path=ppt/tags/tag13.xml><?xml version="1.0" encoding="utf-8"?>
<p:tagLst xmlns:a="http://schemas.openxmlformats.org/drawingml/2006/main" xmlns:r="http://schemas.openxmlformats.org/officeDocument/2006/relationships" xmlns:p="http://schemas.openxmlformats.org/presentationml/2006/main">
  <p:tag name="TIMING" val="|0.1|0.6|0.5|0.4|0.4"/>
</p:tagLst>
</file>

<file path=ppt/tags/tag14.xml><?xml version="1.0" encoding="utf-8"?>
<p:tagLst xmlns:a="http://schemas.openxmlformats.org/drawingml/2006/main" xmlns:r="http://schemas.openxmlformats.org/officeDocument/2006/relationships" xmlns:p="http://schemas.openxmlformats.org/presentationml/2006/main">
  <p:tag name="TIMING" val="|0|0.5"/>
</p:tagLst>
</file>

<file path=ppt/tags/tag15.xml><?xml version="1.0" encoding="utf-8"?>
<p:tagLst xmlns:a="http://schemas.openxmlformats.org/drawingml/2006/main" xmlns:r="http://schemas.openxmlformats.org/officeDocument/2006/relationships" xmlns:p="http://schemas.openxmlformats.org/presentationml/2006/main">
  <p:tag name="TIMING" val="|0.1"/>
</p:tagLst>
</file>

<file path=ppt/tags/tag16.xml><?xml version="1.0" encoding="utf-8"?>
<p:tagLst xmlns:a="http://schemas.openxmlformats.org/drawingml/2006/main" xmlns:r="http://schemas.openxmlformats.org/officeDocument/2006/relationships" xmlns:p="http://schemas.openxmlformats.org/presentationml/2006/main">
  <p:tag name="TIMING" val="|1.4"/>
</p:tagLst>
</file>

<file path=ppt/tags/tag17.xml><?xml version="1.0" encoding="utf-8"?>
<p:tagLst xmlns:a="http://schemas.openxmlformats.org/drawingml/2006/main" xmlns:r="http://schemas.openxmlformats.org/officeDocument/2006/relationships" xmlns:p="http://schemas.openxmlformats.org/presentationml/2006/main">
  <p:tag name="TIMING" val="|1.4"/>
</p:tagLst>
</file>

<file path=ppt/tags/tag18.xml><?xml version="1.0" encoding="utf-8"?>
<p:tagLst xmlns:a="http://schemas.openxmlformats.org/drawingml/2006/main" xmlns:r="http://schemas.openxmlformats.org/officeDocument/2006/relationships" xmlns:p="http://schemas.openxmlformats.org/presentationml/2006/main">
  <p:tag name="TIMING" val="|1.4"/>
</p:tagLst>
</file>

<file path=ppt/tags/tag19.xml><?xml version="1.0" encoding="utf-8"?>
<p:tagLst xmlns:a="http://schemas.openxmlformats.org/drawingml/2006/main" xmlns:r="http://schemas.openxmlformats.org/officeDocument/2006/relationships" xmlns:p="http://schemas.openxmlformats.org/presentationml/2006/main">
  <p:tag name="TIMING" val="|1.4"/>
</p:tagLst>
</file>

<file path=ppt/tags/tag2.xml><?xml version="1.0" encoding="utf-8"?>
<p:tagLst xmlns:a="http://schemas.openxmlformats.org/drawingml/2006/main" xmlns:r="http://schemas.openxmlformats.org/officeDocument/2006/relationships" xmlns:p="http://schemas.openxmlformats.org/presentationml/2006/main">
  <p:tag name="TIMING" val="|0.4|0.9|0.7"/>
</p:tagLst>
</file>

<file path=ppt/tags/tag20.xml><?xml version="1.0" encoding="utf-8"?>
<p:tagLst xmlns:a="http://schemas.openxmlformats.org/drawingml/2006/main" xmlns:r="http://schemas.openxmlformats.org/officeDocument/2006/relationships" xmlns:p="http://schemas.openxmlformats.org/presentationml/2006/main">
  <p:tag name="TIMING" val="|1.1|1.2"/>
</p:tagLst>
</file>

<file path=ppt/tags/tag21.xml><?xml version="1.0" encoding="utf-8"?>
<p:tagLst xmlns:a="http://schemas.openxmlformats.org/drawingml/2006/main" xmlns:r="http://schemas.openxmlformats.org/officeDocument/2006/relationships" xmlns:p="http://schemas.openxmlformats.org/presentationml/2006/main">
  <p:tag name="TIMING" val="|1.5"/>
</p:tagLst>
</file>

<file path=ppt/tags/tag22.xml><?xml version="1.0" encoding="utf-8"?>
<p:tagLst xmlns:a="http://schemas.openxmlformats.org/drawingml/2006/main" xmlns:r="http://schemas.openxmlformats.org/officeDocument/2006/relationships" xmlns:p="http://schemas.openxmlformats.org/presentationml/2006/main">
  <p:tag name="TIMING" val="|1.5"/>
</p:tagLst>
</file>

<file path=ppt/tags/tag23.xml><?xml version="1.0" encoding="utf-8"?>
<p:tagLst xmlns:a="http://schemas.openxmlformats.org/drawingml/2006/main" xmlns:r="http://schemas.openxmlformats.org/officeDocument/2006/relationships" xmlns:p="http://schemas.openxmlformats.org/presentationml/2006/main">
  <p:tag name="TIMING" val="|1.5"/>
</p:tagLst>
</file>

<file path=ppt/tags/tag24.xml><?xml version="1.0" encoding="utf-8"?>
<p:tagLst xmlns:a="http://schemas.openxmlformats.org/drawingml/2006/main" xmlns:r="http://schemas.openxmlformats.org/officeDocument/2006/relationships" xmlns:p="http://schemas.openxmlformats.org/presentationml/2006/main">
  <p:tag name="TIMING" val="|1.5"/>
</p:tagLst>
</file>

<file path=ppt/tags/tag25.xml><?xml version="1.0" encoding="utf-8"?>
<p:tagLst xmlns:a="http://schemas.openxmlformats.org/drawingml/2006/main" xmlns:r="http://schemas.openxmlformats.org/officeDocument/2006/relationships" xmlns:p="http://schemas.openxmlformats.org/presentationml/2006/main">
  <p:tag name="TIMING" val="|1.5"/>
</p:tagLst>
</file>

<file path=ppt/tags/tag26.xml><?xml version="1.0" encoding="utf-8"?>
<p:tagLst xmlns:a="http://schemas.openxmlformats.org/drawingml/2006/main" xmlns:r="http://schemas.openxmlformats.org/officeDocument/2006/relationships" xmlns:p="http://schemas.openxmlformats.org/presentationml/2006/main">
  <p:tag name="TIMING" val="|1.2"/>
</p:tagLst>
</file>

<file path=ppt/tags/tag27.xml><?xml version="1.0" encoding="utf-8"?>
<p:tagLst xmlns:a="http://schemas.openxmlformats.org/drawingml/2006/main" xmlns:r="http://schemas.openxmlformats.org/officeDocument/2006/relationships" xmlns:p="http://schemas.openxmlformats.org/presentationml/2006/main">
  <p:tag name="TIMING" val="|1.2"/>
</p:tagLst>
</file>

<file path=ppt/tags/tag28.xml><?xml version="1.0" encoding="utf-8"?>
<p:tagLst xmlns:a="http://schemas.openxmlformats.org/drawingml/2006/main" xmlns:r="http://schemas.openxmlformats.org/officeDocument/2006/relationships" xmlns:p="http://schemas.openxmlformats.org/presentationml/2006/main">
  <p:tag name="TIMING" val="|1.2"/>
</p:tagLst>
</file>

<file path=ppt/tags/tag29.xml><?xml version="1.0" encoding="utf-8"?>
<p:tagLst xmlns:a="http://schemas.openxmlformats.org/drawingml/2006/main" xmlns:r="http://schemas.openxmlformats.org/officeDocument/2006/relationships" xmlns:p="http://schemas.openxmlformats.org/presentationml/2006/main">
  <p:tag name="TIMING" val="|1.5"/>
</p:tagLst>
</file>

<file path=ppt/tags/tag3.xml><?xml version="1.0" encoding="utf-8"?>
<p:tagLst xmlns:a="http://schemas.openxmlformats.org/drawingml/2006/main" xmlns:r="http://schemas.openxmlformats.org/officeDocument/2006/relationships" xmlns:p="http://schemas.openxmlformats.org/presentationml/2006/main">
  <p:tag name="TIMING" val="|45.3"/>
</p:tagLst>
</file>

<file path=ppt/tags/tag30.xml><?xml version="1.0" encoding="utf-8"?>
<p:tagLst xmlns:a="http://schemas.openxmlformats.org/drawingml/2006/main" xmlns:r="http://schemas.openxmlformats.org/officeDocument/2006/relationships" xmlns:p="http://schemas.openxmlformats.org/presentationml/2006/main">
  <p:tag name="TIMING" val="|1.5"/>
</p:tagLst>
</file>

<file path=ppt/tags/tag31.xml><?xml version="1.0" encoding="utf-8"?>
<p:tagLst xmlns:a="http://schemas.openxmlformats.org/drawingml/2006/main" xmlns:r="http://schemas.openxmlformats.org/officeDocument/2006/relationships" xmlns:p="http://schemas.openxmlformats.org/presentationml/2006/main">
  <p:tag name="TIMING" val="|1.5"/>
</p:tagLst>
</file>

<file path=ppt/tags/tag4.xml><?xml version="1.0" encoding="utf-8"?>
<p:tagLst xmlns:a="http://schemas.openxmlformats.org/drawingml/2006/main" xmlns:r="http://schemas.openxmlformats.org/officeDocument/2006/relationships" xmlns:p="http://schemas.openxmlformats.org/presentationml/2006/main">
  <p:tag name="TIMING" val="|1|1.5"/>
</p:tagLst>
</file>

<file path=ppt/tags/tag5.xml><?xml version="1.0" encoding="utf-8"?>
<p:tagLst xmlns:a="http://schemas.openxmlformats.org/drawingml/2006/main" xmlns:r="http://schemas.openxmlformats.org/officeDocument/2006/relationships" xmlns:p="http://schemas.openxmlformats.org/presentationml/2006/main">
  <p:tag name="TIMING" val="|0"/>
</p:tagLst>
</file>

<file path=ppt/tags/tag6.xml><?xml version="1.0" encoding="utf-8"?>
<p:tagLst xmlns:a="http://schemas.openxmlformats.org/drawingml/2006/main" xmlns:r="http://schemas.openxmlformats.org/officeDocument/2006/relationships" xmlns:p="http://schemas.openxmlformats.org/presentationml/2006/main">
  <p:tag name="TIMING" val="|1|1.5"/>
</p:tagLst>
</file>

<file path=ppt/tags/tag7.xml><?xml version="1.0" encoding="utf-8"?>
<p:tagLst xmlns:a="http://schemas.openxmlformats.org/drawingml/2006/main" xmlns:r="http://schemas.openxmlformats.org/officeDocument/2006/relationships" xmlns:p="http://schemas.openxmlformats.org/presentationml/2006/main">
  <p:tag name="TIMING" val="|37.6"/>
</p:tagLst>
</file>

<file path=ppt/tags/tag8.xml><?xml version="1.0" encoding="utf-8"?>
<p:tagLst xmlns:a="http://schemas.openxmlformats.org/drawingml/2006/main" xmlns:r="http://schemas.openxmlformats.org/officeDocument/2006/relationships" xmlns:p="http://schemas.openxmlformats.org/presentationml/2006/main">
  <p:tag name="TIMING" val="|0.1|0.6|0.4|0.3|0.4"/>
</p:tagLst>
</file>

<file path=ppt/tags/tag9.xml><?xml version="1.0" encoding="utf-8"?>
<p:tagLst xmlns:a="http://schemas.openxmlformats.org/drawingml/2006/main" xmlns:r="http://schemas.openxmlformats.org/officeDocument/2006/relationships" xmlns:p="http://schemas.openxmlformats.org/presentationml/2006/main">
  <p:tag name="TIMING" val="|0.7|0.6|1.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500lng12">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13525</TotalTime>
  <Words>2202</Words>
  <Application>Microsoft Office PowerPoint</Application>
  <PresentationFormat>On-screen Show (4:3)</PresentationFormat>
  <Paragraphs>513</Paragraphs>
  <Slides>56</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Microsoft YaHei</vt:lpstr>
      <vt:lpstr>宋体</vt:lpstr>
      <vt:lpstr>Arial</vt:lpstr>
      <vt:lpstr>Calibri</vt:lpstr>
      <vt:lpstr>Times New Roman</vt:lpstr>
      <vt:lpstr>Wingdings</vt:lpstr>
      <vt:lpstr>Office 主题</vt:lpstr>
      <vt:lpstr>  Coal mining subsidence and its effects on agricultural land-A UAV based investigation in eastern China </vt:lpstr>
      <vt:lpstr>Introduction</vt:lpstr>
      <vt:lpstr>Introduction</vt:lpstr>
      <vt:lpstr>Coal production in China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Traditional technology</vt:lpstr>
      <vt:lpstr>PowerPoint Presentation</vt:lpstr>
      <vt:lpstr>PowerPoint Presentation</vt:lpstr>
      <vt:lpstr>PowerPoint Presentation</vt:lpstr>
      <vt:lpstr>Study area and method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 and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and Future work</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Kevin Wolter</cp:lastModifiedBy>
  <cp:revision>1003</cp:revision>
  <dcterms:created xsi:type="dcterms:W3CDTF">2016-10-12T14:52:07Z</dcterms:created>
  <dcterms:modified xsi:type="dcterms:W3CDTF">2019-06-17T17:51:22Z</dcterms:modified>
</cp:coreProperties>
</file>