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258" r:id="rId3"/>
    <p:sldId id="264" r:id="rId4"/>
    <p:sldId id="273" r:id="rId5"/>
    <p:sldId id="274" r:id="rId6"/>
    <p:sldId id="372" r:id="rId7"/>
    <p:sldId id="307" r:id="rId8"/>
    <p:sldId id="351" r:id="rId9"/>
    <p:sldId id="299" r:id="rId10"/>
    <p:sldId id="301" r:id="rId11"/>
    <p:sldId id="300" r:id="rId12"/>
    <p:sldId id="352" r:id="rId13"/>
    <p:sldId id="353" r:id="rId14"/>
    <p:sldId id="370" r:id="rId15"/>
    <p:sldId id="371" r:id="rId16"/>
    <p:sldId id="276" r:id="rId17"/>
    <p:sldId id="360" r:id="rId18"/>
    <p:sldId id="376" r:id="rId19"/>
    <p:sldId id="363" r:id="rId20"/>
    <p:sldId id="361" r:id="rId21"/>
    <p:sldId id="354" r:id="rId22"/>
    <p:sldId id="355" r:id="rId23"/>
    <p:sldId id="373" r:id="rId24"/>
    <p:sldId id="362" r:id="rId25"/>
    <p:sldId id="365" r:id="rId26"/>
    <p:sldId id="358" r:id="rId27"/>
    <p:sldId id="356" r:id="rId28"/>
    <p:sldId id="357" r:id="rId29"/>
    <p:sldId id="366" r:id="rId30"/>
    <p:sldId id="368" r:id="rId31"/>
    <p:sldId id="369" r:id="rId32"/>
    <p:sldId id="374" r:id="rId33"/>
    <p:sldId id="359" r:id="rId34"/>
    <p:sldId id="375" r:id="rId35"/>
    <p:sldId id="364" r:id="rId36"/>
    <p:sldId id="340" r:id="rId37"/>
    <p:sldId id="293" r:id="rId38"/>
    <p:sldId id="292" r:id="rId39"/>
    <p:sldId id="324" r:id="rId40"/>
    <p:sldId id="35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1180" autoAdjust="0"/>
  </p:normalViewPr>
  <p:slideViewPr>
    <p:cSldViewPr snapToGrid="0">
      <p:cViewPr varScale="1">
        <p:scale>
          <a:sx n="101" d="100"/>
          <a:sy n="101" d="100"/>
        </p:scale>
        <p:origin x="2094"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473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38D15-A46D-46B7-AF9A-2F2A848DF060}" type="datetimeFigureOut">
              <a:rPr lang="en-US" smtClean="0"/>
              <a:t>6/17/2019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2A5E4-585A-4173-A5A0-ACF19D3B6AA6}" type="slidenum">
              <a:rPr lang="en-US" smtClean="0"/>
              <a:t>‹#›</a:t>
            </a:fld>
            <a:endParaRPr lang="en-US"/>
          </a:p>
        </p:txBody>
      </p:sp>
    </p:spTree>
    <p:extLst>
      <p:ext uri="{BB962C8B-B14F-4D97-AF65-F5344CB8AC3E}">
        <p14:creationId xmlns:p14="http://schemas.microsoft.com/office/powerpoint/2010/main" val="199214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UAV for landscape analysis</a:t>
            </a:r>
          </a:p>
          <a:p>
            <a:r>
              <a:rPr lang="en-US" dirty="0"/>
              <a:t>More than just pictures</a:t>
            </a:r>
          </a:p>
          <a:p>
            <a:r>
              <a:rPr lang="en-US" dirty="0"/>
              <a:t>Real estate sites use drones for property, </a:t>
            </a:r>
            <a:r>
              <a:rPr lang="en-US" dirty="0" err="1"/>
              <a:t>etc</a:t>
            </a:r>
            <a:endParaRPr lang="en-US" dirty="0"/>
          </a:p>
          <a:p>
            <a:r>
              <a:rPr lang="en-US" dirty="0"/>
              <a:t>Imagery and processing for a terrain model</a:t>
            </a:r>
          </a:p>
          <a:p>
            <a:r>
              <a:rPr lang="en-US" dirty="0"/>
              <a:t>Adv of drone: better temporal and spatial resolution of imagery, software is better, price of drones</a:t>
            </a:r>
          </a:p>
        </p:txBody>
      </p:sp>
      <p:sp>
        <p:nvSpPr>
          <p:cNvPr id="4" name="Slide Number Placeholder 3"/>
          <p:cNvSpPr>
            <a:spLocks noGrp="1"/>
          </p:cNvSpPr>
          <p:nvPr>
            <p:ph type="sldNum" sz="quarter" idx="10"/>
          </p:nvPr>
        </p:nvSpPr>
        <p:spPr/>
        <p:txBody>
          <a:bodyPr/>
          <a:lstStyle/>
          <a:p>
            <a:fld id="{C032A5E4-585A-4173-A5A0-ACF19D3B6AA6}" type="slidenum">
              <a:rPr lang="en-US" smtClean="0"/>
              <a:t>1</a:t>
            </a:fld>
            <a:endParaRPr lang="en-US"/>
          </a:p>
        </p:txBody>
      </p:sp>
    </p:spTree>
    <p:extLst>
      <p:ext uri="{BB962C8B-B14F-4D97-AF65-F5344CB8AC3E}">
        <p14:creationId xmlns:p14="http://schemas.microsoft.com/office/powerpoint/2010/main" val="44052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finding some flat land is difficulty sometimes.</a:t>
            </a:r>
          </a:p>
        </p:txBody>
      </p:sp>
      <p:sp>
        <p:nvSpPr>
          <p:cNvPr id="4" name="Slide Number Placeholder 3"/>
          <p:cNvSpPr>
            <a:spLocks noGrp="1"/>
          </p:cNvSpPr>
          <p:nvPr>
            <p:ph type="sldNum" sz="quarter" idx="10"/>
          </p:nvPr>
        </p:nvSpPr>
        <p:spPr/>
        <p:txBody>
          <a:bodyPr/>
          <a:lstStyle/>
          <a:p>
            <a:fld id="{C032A5E4-585A-4173-A5A0-ACF19D3B6AA6}" type="slidenum">
              <a:rPr lang="en-US" smtClean="0"/>
              <a:t>10</a:t>
            </a:fld>
            <a:endParaRPr lang="en-US"/>
          </a:p>
        </p:txBody>
      </p:sp>
    </p:spTree>
    <p:extLst>
      <p:ext uri="{BB962C8B-B14F-4D97-AF65-F5344CB8AC3E}">
        <p14:creationId xmlns:p14="http://schemas.microsoft.com/office/powerpoint/2010/main" val="112883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region and mature diverse </a:t>
            </a:r>
            <a:r>
              <a:rPr lang="en-US" dirty="0" err="1"/>
              <a:t>mesophytic</a:t>
            </a:r>
            <a:r>
              <a:rPr lang="en-US" dirty="0"/>
              <a:t> trees</a:t>
            </a:r>
          </a:p>
        </p:txBody>
      </p:sp>
      <p:sp>
        <p:nvSpPr>
          <p:cNvPr id="4" name="Slide Number Placeholder 3"/>
          <p:cNvSpPr>
            <a:spLocks noGrp="1"/>
          </p:cNvSpPr>
          <p:nvPr>
            <p:ph type="sldNum" sz="quarter" idx="10"/>
          </p:nvPr>
        </p:nvSpPr>
        <p:spPr/>
        <p:txBody>
          <a:bodyPr/>
          <a:lstStyle/>
          <a:p>
            <a:fld id="{C032A5E4-585A-4173-A5A0-ACF19D3B6AA6}" type="slidenum">
              <a:rPr lang="en-US" smtClean="0"/>
              <a:t>11</a:t>
            </a:fld>
            <a:endParaRPr lang="en-US"/>
          </a:p>
        </p:txBody>
      </p:sp>
    </p:spTree>
    <p:extLst>
      <p:ext uri="{BB962C8B-B14F-4D97-AF65-F5344CB8AC3E}">
        <p14:creationId xmlns:p14="http://schemas.microsoft.com/office/powerpoint/2010/main" val="329217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earth imagery showing the terrain and the ridges, valleys.  And in our region we have a lot of water.</a:t>
            </a:r>
          </a:p>
        </p:txBody>
      </p:sp>
      <p:sp>
        <p:nvSpPr>
          <p:cNvPr id="4" name="Slide Number Placeholder 3"/>
          <p:cNvSpPr>
            <a:spLocks noGrp="1"/>
          </p:cNvSpPr>
          <p:nvPr>
            <p:ph type="sldNum" sz="quarter" idx="10"/>
          </p:nvPr>
        </p:nvSpPr>
        <p:spPr/>
        <p:txBody>
          <a:bodyPr/>
          <a:lstStyle/>
          <a:p>
            <a:fld id="{C032A5E4-585A-4173-A5A0-ACF19D3B6AA6}" type="slidenum">
              <a:rPr lang="en-US" smtClean="0"/>
              <a:t>12</a:t>
            </a:fld>
            <a:endParaRPr lang="en-US"/>
          </a:p>
        </p:txBody>
      </p:sp>
    </p:spTree>
    <p:extLst>
      <p:ext uri="{BB962C8B-B14F-4D97-AF65-F5344CB8AC3E}">
        <p14:creationId xmlns:p14="http://schemas.microsoft.com/office/powerpoint/2010/main" val="61680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water rich state</a:t>
            </a:r>
          </a:p>
          <a:p>
            <a:r>
              <a:rPr lang="en-US" dirty="0"/>
              <a:t>A headwater state, goes to DC for 60% of their drinking water supply</a:t>
            </a:r>
          </a:p>
          <a:p>
            <a:r>
              <a:rPr lang="en-US" dirty="0"/>
              <a:t>To Pittsburgh as the Monongahela River as one of the cities three main rivers</a:t>
            </a:r>
          </a:p>
          <a:p>
            <a:r>
              <a:rPr lang="en-US" dirty="0"/>
              <a:t>Direct drains to the Ohio and downstream communities such as </a:t>
            </a:r>
            <a:r>
              <a:rPr lang="en-US" dirty="0" err="1"/>
              <a:t>Cincinatti</a:t>
            </a:r>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13</a:t>
            </a:fld>
            <a:endParaRPr lang="en-US"/>
          </a:p>
        </p:txBody>
      </p:sp>
    </p:spTree>
    <p:extLst>
      <p:ext uri="{BB962C8B-B14F-4D97-AF65-F5344CB8AC3E}">
        <p14:creationId xmlns:p14="http://schemas.microsoft.com/office/powerpoint/2010/main" val="3302485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focuses  on the Marcellus </a:t>
            </a:r>
            <a:r>
              <a:rPr lang="en-US" dirty="0" err="1"/>
              <a:t>nat</a:t>
            </a:r>
            <a:r>
              <a:rPr lang="en-US" dirty="0"/>
              <a:t> gas production.</a:t>
            </a:r>
          </a:p>
        </p:txBody>
      </p:sp>
      <p:sp>
        <p:nvSpPr>
          <p:cNvPr id="4" name="Slide Number Placeholder 3"/>
          <p:cNvSpPr>
            <a:spLocks noGrp="1"/>
          </p:cNvSpPr>
          <p:nvPr>
            <p:ph type="sldNum" sz="quarter" idx="10"/>
          </p:nvPr>
        </p:nvSpPr>
        <p:spPr/>
        <p:txBody>
          <a:bodyPr/>
          <a:lstStyle/>
          <a:p>
            <a:fld id="{C032A5E4-585A-4173-A5A0-ACF19D3B6AA6}" type="slidenum">
              <a:rPr lang="en-US" smtClean="0"/>
              <a:t>14</a:t>
            </a:fld>
            <a:endParaRPr lang="en-US"/>
          </a:p>
        </p:txBody>
      </p:sp>
    </p:spTree>
    <p:extLst>
      <p:ext uri="{BB962C8B-B14F-4D97-AF65-F5344CB8AC3E}">
        <p14:creationId xmlns:p14="http://schemas.microsoft.com/office/powerpoint/2010/main" val="946347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their landscape disturbance in a forested area like this.</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15</a:t>
            </a:fld>
            <a:endParaRPr lang="en-US"/>
          </a:p>
        </p:txBody>
      </p:sp>
    </p:spTree>
    <p:extLst>
      <p:ext uri="{BB962C8B-B14F-4D97-AF65-F5344CB8AC3E}">
        <p14:creationId xmlns:p14="http://schemas.microsoft.com/office/powerpoint/2010/main" val="2428838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UAV is a DJI </a:t>
            </a:r>
            <a:r>
              <a:rPr lang="en-US" dirty="0" err="1"/>
              <a:t>Matrice</a:t>
            </a:r>
            <a:r>
              <a:rPr lang="en-US" dirty="0"/>
              <a:t> 600 UAV.</a:t>
            </a:r>
          </a:p>
          <a:p>
            <a:endParaRPr lang="en-US" dirty="0"/>
          </a:p>
          <a:p>
            <a:r>
              <a:rPr lang="en-US" dirty="0"/>
              <a:t>This flies our lidar unit which is a Geo-MMS LiDAR, which is equipped </a:t>
            </a:r>
            <a:r>
              <a:rPr lang="en-US" dirty="0" err="1"/>
              <a:t>witha</a:t>
            </a:r>
            <a:r>
              <a:rPr lang="en-US" dirty="0"/>
              <a:t> </a:t>
            </a:r>
            <a:r>
              <a:rPr lang="en-US" dirty="0" err="1"/>
              <a:t>Velodyne</a:t>
            </a:r>
            <a:r>
              <a:rPr lang="en-US" dirty="0"/>
              <a:t> VLP-26 LiDAR sensor.</a:t>
            </a:r>
          </a:p>
          <a:p>
            <a:endParaRPr lang="en-US" dirty="0"/>
          </a:p>
          <a:p>
            <a:r>
              <a:rPr lang="en-US" dirty="0"/>
              <a:t>The VLP-26 has 16 laser beams, a range of 100 m and generates up to ~600,000 points/second, across a 360° horizontal field of view and a 30° vertical field of view.</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16</a:t>
            </a:fld>
            <a:endParaRPr lang="en-US"/>
          </a:p>
        </p:txBody>
      </p:sp>
    </p:spTree>
    <p:extLst>
      <p:ext uri="{BB962C8B-B14F-4D97-AF65-F5344CB8AC3E}">
        <p14:creationId xmlns:p14="http://schemas.microsoft.com/office/powerpoint/2010/main" val="186613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Flight planning software which allows UAV to follow the terrain at a set elevation to make sure images are same scale.</a:t>
            </a:r>
          </a:p>
          <a:p>
            <a:endParaRPr lang="en-US" dirty="0"/>
          </a:p>
          <a:p>
            <a:r>
              <a:rPr lang="en-US" dirty="0"/>
              <a:t>When the AOI is on steep terrain the photo overlap will not be consistent as the surface comes closer or falls away from camera.</a:t>
            </a:r>
          </a:p>
          <a:p>
            <a:endParaRPr lang="en-US" dirty="0"/>
          </a:p>
          <a:p>
            <a:r>
              <a:rPr lang="en-US" dirty="0"/>
              <a:t>Terrain awareness actually follows topography and changes aircraft altitude in order to maintain a consistent altitude above ground level (AGL)</a:t>
            </a:r>
          </a:p>
          <a:p>
            <a:endParaRPr lang="en-US" dirty="0"/>
          </a:p>
          <a:p>
            <a:r>
              <a:rPr lang="en-US" dirty="0"/>
              <a:t>Higher accuracy and ground resolution is the result</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17</a:t>
            </a:fld>
            <a:endParaRPr lang="en-US"/>
          </a:p>
        </p:txBody>
      </p:sp>
    </p:spTree>
    <p:extLst>
      <p:ext uri="{BB962C8B-B14F-4D97-AF65-F5344CB8AC3E}">
        <p14:creationId xmlns:p14="http://schemas.microsoft.com/office/powerpoint/2010/main" val="699865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overlap and </a:t>
            </a:r>
            <a:r>
              <a:rPr lang="en-US" dirty="0" err="1"/>
              <a:t>endlap</a:t>
            </a:r>
            <a:r>
              <a:rPr lang="en-US" dirty="0"/>
              <a:t> is 60-80% to get 8-10 photos of the same feature on the ground.</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18</a:t>
            </a:fld>
            <a:endParaRPr lang="en-US"/>
          </a:p>
        </p:txBody>
      </p:sp>
    </p:spTree>
    <p:extLst>
      <p:ext uri="{BB962C8B-B14F-4D97-AF65-F5344CB8AC3E}">
        <p14:creationId xmlns:p14="http://schemas.microsoft.com/office/powerpoint/2010/main" val="1883711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GNSS Survey equipment is utilized for precise location of aerial targets. 6-9 targets for a10 acre site. This is for photogrammetry. </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19</a:t>
            </a:fld>
            <a:endParaRPr lang="en-US"/>
          </a:p>
        </p:txBody>
      </p:sp>
    </p:spTree>
    <p:extLst>
      <p:ext uri="{BB962C8B-B14F-4D97-AF65-F5344CB8AC3E}">
        <p14:creationId xmlns:p14="http://schemas.microsoft.com/office/powerpoint/2010/main" val="298437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cover from Time magazine in </a:t>
            </a:r>
            <a:r>
              <a:rPr lang="en-US" u="sng" dirty="0"/>
              <a:t>April of 2011 </a:t>
            </a:r>
            <a:r>
              <a:rPr lang="en-US" dirty="0"/>
              <a:t>of how shale can </a:t>
            </a:r>
            <a:r>
              <a:rPr lang="en-US" u="sng" dirty="0"/>
              <a:t>solve the energy crisis and power the world</a:t>
            </a:r>
            <a:r>
              <a:rPr lang="en-US" dirty="0"/>
              <a:t>.</a:t>
            </a:r>
          </a:p>
          <a:p>
            <a:endParaRPr lang="en-US" dirty="0"/>
          </a:p>
          <a:p>
            <a:r>
              <a:rPr lang="en-US" dirty="0"/>
              <a:t>Dr. Gwen </a:t>
            </a:r>
            <a:r>
              <a:rPr lang="en-US" dirty="0" err="1"/>
              <a:t>Giedel</a:t>
            </a:r>
            <a:r>
              <a:rPr lang="en-US" dirty="0"/>
              <a:t> noted this morning about </a:t>
            </a:r>
            <a:r>
              <a:rPr lang="en-US" dirty="0" err="1"/>
              <a:t>nat</a:t>
            </a:r>
            <a:r>
              <a:rPr lang="en-US" dirty="0"/>
              <a:t> gas use for electric generation.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 natural gas from shale for electric generation presents some potential challenges. Unlike coal which  can be stored on-site at power plants, natural gas must be </a:t>
            </a:r>
            <a:r>
              <a:rPr lang="en-US" sz="1200" u="sng" kern="1200" dirty="0">
                <a:solidFill>
                  <a:schemeClr val="tx1"/>
                </a:solidFill>
                <a:effectLst/>
                <a:latin typeface="+mn-lt"/>
                <a:ea typeface="+mn-ea"/>
                <a:cs typeface="+mn-cs"/>
              </a:rPr>
              <a:t>delivered as it is used</a:t>
            </a:r>
            <a:r>
              <a:rPr lang="en-US" sz="1200" kern="1200" dirty="0">
                <a:solidFill>
                  <a:schemeClr val="tx1"/>
                </a:solidFill>
                <a:effectLst/>
                <a:latin typeface="+mn-lt"/>
                <a:ea typeface="+mn-ea"/>
                <a:cs typeface="+mn-cs"/>
              </a:rPr>
              <a:t>.</a:t>
            </a:r>
          </a:p>
          <a:p>
            <a:endParaRPr lang="en-US" dirty="0"/>
          </a:p>
          <a:p>
            <a:r>
              <a:rPr lang="en-US" dirty="0"/>
              <a:t>Even with this need, worldwide consumption is expected to increase by </a:t>
            </a:r>
            <a:r>
              <a:rPr lang="en-US" u="sng" dirty="0"/>
              <a:t>70% to 2025 </a:t>
            </a:r>
            <a:r>
              <a:rPr lang="en-US" dirty="0"/>
              <a:t>especially in emerging economies. (United States Energy Information Administration (EIA))</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2</a:t>
            </a:fld>
            <a:endParaRPr lang="en-US"/>
          </a:p>
        </p:txBody>
      </p:sp>
    </p:spTree>
    <p:extLst>
      <p:ext uri="{BB962C8B-B14F-4D97-AF65-F5344CB8AC3E}">
        <p14:creationId xmlns:p14="http://schemas.microsoft.com/office/powerpoint/2010/main" val="224186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Orthophoto imagery draped over the digital terrain model.</a:t>
            </a:r>
          </a:p>
        </p:txBody>
      </p:sp>
      <p:sp>
        <p:nvSpPr>
          <p:cNvPr id="4" name="Slide Number Placeholder 3"/>
          <p:cNvSpPr>
            <a:spLocks noGrp="1"/>
          </p:cNvSpPr>
          <p:nvPr>
            <p:ph type="sldNum" sz="quarter" idx="10"/>
          </p:nvPr>
        </p:nvSpPr>
        <p:spPr/>
        <p:txBody>
          <a:bodyPr/>
          <a:lstStyle/>
          <a:p>
            <a:fld id="{C032A5E4-585A-4173-A5A0-ACF19D3B6AA6}" type="slidenum">
              <a:rPr lang="en-US" smtClean="0"/>
              <a:t>20</a:t>
            </a:fld>
            <a:endParaRPr lang="en-US"/>
          </a:p>
        </p:txBody>
      </p:sp>
    </p:spTree>
    <p:extLst>
      <p:ext uri="{BB962C8B-B14F-4D97-AF65-F5344CB8AC3E}">
        <p14:creationId xmlns:p14="http://schemas.microsoft.com/office/powerpoint/2010/main" val="3773377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 display showing the runoff extent</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21</a:t>
            </a:fld>
            <a:endParaRPr lang="en-US"/>
          </a:p>
        </p:txBody>
      </p:sp>
    </p:spTree>
    <p:extLst>
      <p:ext uri="{BB962C8B-B14F-4D97-AF65-F5344CB8AC3E}">
        <p14:creationId xmlns:p14="http://schemas.microsoft.com/office/powerpoint/2010/main" val="2681076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surface hydro modeling approach using Dr. </a:t>
            </a:r>
            <a:r>
              <a:rPr lang="en-US" dirty="0" err="1"/>
              <a:t>Maidment</a:t>
            </a:r>
            <a:r>
              <a:rPr lang="en-US" dirty="0"/>
              <a:t> approach for GIS.  </a:t>
            </a:r>
          </a:p>
          <a:p>
            <a:endParaRPr lang="en-US" dirty="0"/>
          </a:p>
          <a:p>
            <a:r>
              <a:rPr lang="en-US" dirty="0"/>
              <a:t>The drainage path derivation is the main goal as well as the path from a source to the ending point.</a:t>
            </a:r>
          </a:p>
        </p:txBody>
      </p:sp>
      <p:sp>
        <p:nvSpPr>
          <p:cNvPr id="4" name="Slide Number Placeholder 3"/>
          <p:cNvSpPr>
            <a:spLocks noGrp="1"/>
          </p:cNvSpPr>
          <p:nvPr>
            <p:ph type="sldNum" sz="quarter" idx="10"/>
          </p:nvPr>
        </p:nvSpPr>
        <p:spPr/>
        <p:txBody>
          <a:bodyPr/>
          <a:lstStyle/>
          <a:p>
            <a:fld id="{C032A5E4-585A-4173-A5A0-ACF19D3B6AA6}" type="slidenum">
              <a:rPr lang="en-US" smtClean="0"/>
              <a:t>22</a:t>
            </a:fld>
            <a:endParaRPr lang="en-US"/>
          </a:p>
        </p:txBody>
      </p:sp>
    </p:spTree>
    <p:extLst>
      <p:ext uri="{BB962C8B-B14F-4D97-AF65-F5344CB8AC3E}">
        <p14:creationId xmlns:p14="http://schemas.microsoft.com/office/powerpoint/2010/main" val="80573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sensing application of the orthophoto using the true color imagery. If after these general classes, you can get by without color infrared or other bands of imagery.</a:t>
            </a:r>
          </a:p>
          <a:p>
            <a:endParaRPr lang="en-US" dirty="0"/>
          </a:p>
          <a:p>
            <a:r>
              <a:rPr lang="en-US" dirty="0"/>
              <a:t>Training data sites</a:t>
            </a:r>
          </a:p>
        </p:txBody>
      </p:sp>
      <p:sp>
        <p:nvSpPr>
          <p:cNvPr id="4" name="Slide Number Placeholder 3"/>
          <p:cNvSpPr>
            <a:spLocks noGrp="1"/>
          </p:cNvSpPr>
          <p:nvPr>
            <p:ph type="sldNum" sz="quarter" idx="10"/>
          </p:nvPr>
        </p:nvSpPr>
        <p:spPr/>
        <p:txBody>
          <a:bodyPr/>
          <a:lstStyle/>
          <a:p>
            <a:fld id="{C032A5E4-585A-4173-A5A0-ACF19D3B6AA6}" type="slidenum">
              <a:rPr lang="en-US" smtClean="0"/>
              <a:t>26</a:t>
            </a:fld>
            <a:endParaRPr lang="en-US"/>
          </a:p>
        </p:txBody>
      </p:sp>
    </p:spTree>
    <p:extLst>
      <p:ext uri="{BB962C8B-B14F-4D97-AF65-F5344CB8AC3E}">
        <p14:creationId xmlns:p14="http://schemas.microsoft.com/office/powerpoint/2010/main" val="2005940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land cover becomes the input for our water runoff modeling.</a:t>
            </a:r>
          </a:p>
        </p:txBody>
      </p:sp>
      <p:sp>
        <p:nvSpPr>
          <p:cNvPr id="4" name="Slide Number Placeholder 3"/>
          <p:cNvSpPr>
            <a:spLocks noGrp="1"/>
          </p:cNvSpPr>
          <p:nvPr>
            <p:ph type="sldNum" sz="quarter" idx="10"/>
          </p:nvPr>
        </p:nvSpPr>
        <p:spPr/>
        <p:txBody>
          <a:bodyPr/>
          <a:lstStyle/>
          <a:p>
            <a:fld id="{C032A5E4-585A-4173-A5A0-ACF19D3B6AA6}" type="slidenum">
              <a:rPr lang="en-US" smtClean="0"/>
              <a:t>27</a:t>
            </a:fld>
            <a:endParaRPr lang="en-US"/>
          </a:p>
        </p:txBody>
      </p:sp>
    </p:spTree>
    <p:extLst>
      <p:ext uri="{BB962C8B-B14F-4D97-AF65-F5344CB8AC3E}">
        <p14:creationId xmlns:p14="http://schemas.microsoft.com/office/powerpoint/2010/main" val="3617873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Landscape based model.  Potential impact model of what possible impacts could be.</a:t>
            </a:r>
          </a:p>
          <a:p>
            <a:endParaRPr lang="en-US" dirty="0"/>
          </a:p>
          <a:p>
            <a:r>
              <a:rPr lang="en-US" dirty="0"/>
              <a:t>GWLF developed by Barry Evans at Penn State is similar.  EPA Basins, Qual2E, HSPF approaches are similar.</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28</a:t>
            </a:fld>
            <a:endParaRPr lang="en-US"/>
          </a:p>
        </p:txBody>
      </p:sp>
    </p:spTree>
    <p:extLst>
      <p:ext uri="{BB962C8B-B14F-4D97-AF65-F5344CB8AC3E}">
        <p14:creationId xmlns:p14="http://schemas.microsoft.com/office/powerpoint/2010/main" val="470613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 values from regional studies of watershed studies.</a:t>
            </a:r>
          </a:p>
        </p:txBody>
      </p:sp>
      <p:sp>
        <p:nvSpPr>
          <p:cNvPr id="4" name="Slide Number Placeholder 3"/>
          <p:cNvSpPr>
            <a:spLocks noGrp="1"/>
          </p:cNvSpPr>
          <p:nvPr>
            <p:ph type="sldNum" sz="quarter" idx="10"/>
          </p:nvPr>
        </p:nvSpPr>
        <p:spPr/>
        <p:txBody>
          <a:bodyPr/>
          <a:lstStyle/>
          <a:p>
            <a:fld id="{C032A5E4-585A-4173-A5A0-ACF19D3B6AA6}" type="slidenum">
              <a:rPr lang="en-US" smtClean="0"/>
              <a:t>29</a:t>
            </a:fld>
            <a:endParaRPr lang="en-US"/>
          </a:p>
        </p:txBody>
      </p:sp>
    </p:spTree>
    <p:extLst>
      <p:ext uri="{BB962C8B-B14F-4D97-AF65-F5344CB8AC3E}">
        <p14:creationId xmlns:p14="http://schemas.microsoft.com/office/powerpoint/2010/main" val="1471982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runoff grid is needed to estimate </a:t>
            </a:r>
            <a:r>
              <a:rPr lang="en-US" dirty="0" err="1"/>
              <a:t>precip</a:t>
            </a:r>
            <a:r>
              <a:rPr lang="en-US" dirty="0"/>
              <a:t> input on an annual basis to match the EMC values which are annual.</a:t>
            </a:r>
          </a:p>
        </p:txBody>
      </p:sp>
      <p:sp>
        <p:nvSpPr>
          <p:cNvPr id="4" name="Slide Number Placeholder 3"/>
          <p:cNvSpPr>
            <a:spLocks noGrp="1"/>
          </p:cNvSpPr>
          <p:nvPr>
            <p:ph type="sldNum" sz="quarter" idx="10"/>
          </p:nvPr>
        </p:nvSpPr>
        <p:spPr/>
        <p:txBody>
          <a:bodyPr/>
          <a:lstStyle/>
          <a:p>
            <a:fld id="{C032A5E4-585A-4173-A5A0-ACF19D3B6AA6}" type="slidenum">
              <a:rPr lang="en-US" smtClean="0"/>
              <a:t>31</a:t>
            </a:fld>
            <a:endParaRPr lang="en-US"/>
          </a:p>
        </p:txBody>
      </p:sp>
    </p:spTree>
    <p:extLst>
      <p:ext uri="{BB962C8B-B14F-4D97-AF65-F5344CB8AC3E}">
        <p14:creationId xmlns:p14="http://schemas.microsoft.com/office/powerpoint/2010/main" val="525190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Streams have uniform width, depth, roughness</a:t>
            </a:r>
          </a:p>
          <a:p>
            <a:endParaRPr lang="en-US" dirty="0"/>
          </a:p>
          <a:p>
            <a:r>
              <a:rPr lang="en-US" dirty="0"/>
              <a:t>Same ecological rate constants (</a:t>
            </a:r>
            <a:r>
              <a:rPr lang="en-US" dirty="0" err="1"/>
              <a:t>reareation</a:t>
            </a:r>
            <a:r>
              <a:rPr lang="en-US" dirty="0"/>
              <a:t> rates, pollution decay rates and sediment oxygen demand rate)</a:t>
            </a:r>
          </a:p>
          <a:p>
            <a:r>
              <a:rPr lang="en-US" dirty="0"/>
              <a:t>Transport of pollutants is considered to be conservative (values get averaged over changing flow conditions only) -&gt; no loss or decay of pollutants is considered</a:t>
            </a:r>
          </a:p>
          <a:p>
            <a:endParaRPr lang="en-US" dirty="0"/>
          </a:p>
          <a:p>
            <a:pPr>
              <a:lnSpc>
                <a:spcPct val="90000"/>
              </a:lnSpc>
            </a:pPr>
            <a:r>
              <a:rPr lang="en-US" altLang="en-US" sz="1200" dirty="0"/>
              <a:t>Does not consider infiltration, interflow, or ground water flow additions</a:t>
            </a:r>
          </a:p>
          <a:p>
            <a:pPr>
              <a:lnSpc>
                <a:spcPct val="90000"/>
              </a:lnSpc>
            </a:pPr>
            <a:r>
              <a:rPr lang="en-US" altLang="en-US" sz="1200" dirty="0"/>
              <a:t> Does not include atmospheric conditions such as temperature or evapotranspiration</a:t>
            </a:r>
          </a:p>
          <a:p>
            <a:pPr>
              <a:lnSpc>
                <a:spcPct val="90000"/>
              </a:lnSpc>
            </a:pPr>
            <a:r>
              <a:rPr lang="en-US" altLang="en-US" sz="1200" dirty="0"/>
              <a:t> Uses mean annual runoff and flow measures with one time water quality sampling data (must match sampling to normal flow conditions or calibrate flow to time of sampling)</a:t>
            </a:r>
          </a:p>
          <a:p>
            <a:pPr>
              <a:lnSpc>
                <a:spcPct val="90000"/>
              </a:lnSpc>
            </a:pPr>
            <a:endParaRPr lang="en-US" altLang="en-US" sz="1200" dirty="0"/>
          </a:p>
          <a:p>
            <a:r>
              <a:rPr lang="en-US" dirty="0"/>
              <a:t>Includes surface runoff from non-point sources</a:t>
            </a:r>
          </a:p>
          <a:p>
            <a:r>
              <a:rPr lang="en-US" dirty="0"/>
              <a:t>  It is a landscape (watershed) model as compared to a receiving water model</a:t>
            </a:r>
          </a:p>
          <a:p>
            <a:r>
              <a:rPr lang="en-US" dirty="0"/>
              <a:t>Easy to analyze visual output and query capability from results</a:t>
            </a:r>
          </a:p>
          <a:p>
            <a:r>
              <a:rPr lang="en-US" dirty="0"/>
              <a:t> A deterministic simulation model type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landscape based water quality modeling approach as compared to an instream water quality modeling approach</a:t>
            </a:r>
          </a:p>
          <a:p>
            <a:endParaRPr lang="en-US" dirty="0"/>
          </a:p>
          <a:p>
            <a:r>
              <a:rPr lang="en-US" dirty="0"/>
              <a:t>Difficult to find and have EMC studies done in study area</a:t>
            </a:r>
          </a:p>
          <a:p>
            <a:r>
              <a:rPr lang="en-US" dirty="0"/>
              <a:t>Soils, temperature, rainfall, </a:t>
            </a:r>
            <a:r>
              <a:rPr lang="en-US" dirty="0" err="1"/>
              <a:t>etc</a:t>
            </a:r>
            <a:r>
              <a:rPr lang="en-US" dirty="0"/>
              <a:t> are all different</a:t>
            </a:r>
          </a:p>
          <a:p>
            <a:r>
              <a:rPr lang="en-US" dirty="0"/>
              <a:t>It is best used as a proxy of possible conditions to compare one area vs another based on land cover distribution</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32</a:t>
            </a:fld>
            <a:endParaRPr lang="en-US"/>
          </a:p>
        </p:txBody>
      </p:sp>
    </p:spTree>
    <p:extLst>
      <p:ext uri="{BB962C8B-B14F-4D97-AF65-F5344CB8AC3E}">
        <p14:creationId xmlns:p14="http://schemas.microsoft.com/office/powerpoint/2010/main" val="1825100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Thresholds are important to note what a particular TSS means or where the impact can be.  </a:t>
            </a:r>
          </a:p>
          <a:p>
            <a:endParaRPr lang="en-US" dirty="0"/>
          </a:p>
          <a:p>
            <a:r>
              <a:rPr lang="en-US" dirty="0"/>
              <a:t>This study is one example of where a threshold can be of concern.</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33</a:t>
            </a:fld>
            <a:endParaRPr lang="en-US"/>
          </a:p>
        </p:txBody>
      </p:sp>
    </p:spTree>
    <p:extLst>
      <p:ext uri="{BB962C8B-B14F-4D97-AF65-F5344CB8AC3E}">
        <p14:creationId xmlns:p14="http://schemas.microsoft.com/office/powerpoint/2010/main" val="117618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gas production, this graphic highlights the </a:t>
            </a:r>
            <a:r>
              <a:rPr lang="en-US" u="sng" dirty="0"/>
              <a:t>Marcellus shale </a:t>
            </a:r>
            <a:r>
              <a:rPr lang="en-US" dirty="0"/>
              <a:t>in our </a:t>
            </a:r>
            <a:r>
              <a:rPr lang="en-US" u="sng" dirty="0"/>
              <a:t>region</a:t>
            </a:r>
            <a:r>
              <a:rPr lang="en-US" dirty="0"/>
              <a:t> and how it has been </a:t>
            </a:r>
            <a:r>
              <a:rPr lang="en-US" u="sng" dirty="0"/>
              <a:t>exponentially increasing since 2010</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a:t>
            </a:fld>
            <a:endParaRPr lang="en-US"/>
          </a:p>
        </p:txBody>
      </p:sp>
    </p:spTree>
    <p:extLst>
      <p:ext uri="{BB962C8B-B14F-4D97-AF65-F5344CB8AC3E}">
        <p14:creationId xmlns:p14="http://schemas.microsoft.com/office/powerpoint/2010/main" val="4215716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this technology provided very site-specific high-resolution information in a timely manner to effectively identify runoff sources, extent, and water quality from the well pad.  The predicted TSS estimates indicated a potential risk to downstream biological conditions highlighting the importance and utility of this approach to monitoring such pad sites for this industry.</a:t>
            </a:r>
          </a:p>
        </p:txBody>
      </p:sp>
      <p:sp>
        <p:nvSpPr>
          <p:cNvPr id="4" name="Slide Number Placeholder 3"/>
          <p:cNvSpPr>
            <a:spLocks noGrp="1"/>
          </p:cNvSpPr>
          <p:nvPr>
            <p:ph type="sldNum" sz="quarter" idx="10"/>
          </p:nvPr>
        </p:nvSpPr>
        <p:spPr/>
        <p:txBody>
          <a:bodyPr/>
          <a:lstStyle/>
          <a:p>
            <a:fld id="{C032A5E4-585A-4173-A5A0-ACF19D3B6AA6}" type="slidenum">
              <a:rPr lang="en-US" smtClean="0"/>
              <a:t>34</a:t>
            </a:fld>
            <a:endParaRPr lang="en-US"/>
          </a:p>
        </p:txBody>
      </p:sp>
    </p:spTree>
    <p:extLst>
      <p:ext uri="{BB962C8B-B14F-4D97-AF65-F5344CB8AC3E}">
        <p14:creationId xmlns:p14="http://schemas.microsoft.com/office/powerpoint/2010/main" val="2056539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Failed sediment controls during gas well pad construction.</a:t>
            </a:r>
          </a:p>
          <a:p>
            <a:endParaRPr lang="en-US" dirty="0"/>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35</a:t>
            </a:fld>
            <a:endParaRPr lang="en-US"/>
          </a:p>
        </p:txBody>
      </p:sp>
    </p:spTree>
    <p:extLst>
      <p:ext uri="{BB962C8B-B14F-4D97-AF65-F5344CB8AC3E}">
        <p14:creationId xmlns:p14="http://schemas.microsoft.com/office/powerpoint/2010/main" val="58754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work was done during a workshop at Carnegie Mellon with TNC.  In this workshop, the focused on the potential impacts to land, water, and air associated with shale development in the Appalachian region.</a:t>
            </a:r>
          </a:p>
          <a:p>
            <a:endParaRPr lang="en-US" dirty="0"/>
          </a:p>
          <a:p>
            <a:r>
              <a:rPr lang="en-US" dirty="0"/>
              <a:t>Recommendations:</a:t>
            </a:r>
          </a:p>
          <a:p>
            <a:endParaRPr lang="en-US" dirty="0"/>
          </a:p>
          <a:p>
            <a:r>
              <a:rPr lang="en-US" dirty="0"/>
              <a:t>In the context of shale infrastructure development, the goal of landscape-scale planning can be characterized as avoiding and minimizing impacts to landscape-scale ecological values — wildlife habitat, water resources, and ecosystem functions — while increasing regulatory predictability and improving Operational efficiencies (including potential cost savings).</a:t>
            </a:r>
          </a:p>
          <a:p>
            <a:endParaRPr lang="en-US" dirty="0"/>
          </a:p>
          <a:p>
            <a:r>
              <a:rPr lang="en-US" sz="1200" b="0" i="0" u="none" strike="noStrike" kern="1200" baseline="0" dirty="0">
                <a:solidFill>
                  <a:schemeClr val="tx1"/>
                </a:solidFill>
                <a:latin typeface="+mn-lt"/>
                <a:ea typeface="+mn-ea"/>
                <a:cs typeface="+mn-cs"/>
              </a:rPr>
              <a:t>The goal of co-locating infrastructure is to reduce this footprint by utilizing areas that have already been developed, which can also potentially be economical by lowering construction costs. Operators often seek to co-locate their pipelines near other pipelines, electric power lines, roads, or other existing rights-of-way. </a:t>
            </a:r>
          </a:p>
          <a:p>
            <a:endParaRPr lang="en-US" sz="1200" b="0" i="0" u="none" strike="noStrike" kern="1200" baseline="0" dirty="0">
              <a:solidFill>
                <a:schemeClr val="tx1"/>
              </a:solidFill>
              <a:latin typeface="+mn-lt"/>
              <a:ea typeface="+mn-ea"/>
              <a:cs typeface="+mn-cs"/>
            </a:endParaRPr>
          </a:p>
          <a:p>
            <a:r>
              <a:rPr lang="en-US" dirty="0"/>
              <a:t>WATER SOURCING AND CONSUMPTIVE USE</a:t>
            </a:r>
          </a:p>
          <a:p>
            <a:r>
              <a:rPr lang="en-US" dirty="0"/>
              <a:t>In the Marcellus shale play, an estimated 4.4 million gallons of water is required to hydraulically fracture a gas well. Over the next 50 years, it is estimated that cumulative demand could reach 264 billion gallons for the region. Water is generally sourced from streams and rivers, transported to gas well pads and stored onsite, and then used for drilling and high-volume hydraulic fracturing. The use is considered “consumptive,” meaning it is unavailable for future freshwater uses.</a:t>
            </a:r>
          </a:p>
        </p:txBody>
      </p:sp>
      <p:sp>
        <p:nvSpPr>
          <p:cNvPr id="4" name="Slide Number Placeholder 3"/>
          <p:cNvSpPr>
            <a:spLocks noGrp="1"/>
          </p:cNvSpPr>
          <p:nvPr>
            <p:ph type="sldNum" sz="quarter" idx="10"/>
          </p:nvPr>
        </p:nvSpPr>
        <p:spPr/>
        <p:txBody>
          <a:bodyPr/>
          <a:lstStyle/>
          <a:p>
            <a:fld id="{C032A5E4-585A-4173-A5A0-ACF19D3B6AA6}" type="slidenum">
              <a:rPr lang="en-US" smtClean="0"/>
              <a:t>36</a:t>
            </a:fld>
            <a:endParaRPr lang="en-US"/>
          </a:p>
        </p:txBody>
      </p:sp>
    </p:spTree>
    <p:extLst>
      <p:ext uri="{BB962C8B-B14F-4D97-AF65-F5344CB8AC3E}">
        <p14:creationId xmlns:p14="http://schemas.microsoft.com/office/powerpoint/2010/main" val="2618192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take away from this workshop was the need to focus on avoiding cumulative impacts and envisioning the end state.</a:t>
            </a:r>
          </a:p>
          <a:p>
            <a:endParaRPr lang="en-US" dirty="0"/>
          </a:p>
          <a:p>
            <a:r>
              <a:rPr lang="en-US" dirty="0"/>
              <a:t>Drawn from workshop discussions, suggested guidance for those actions includes creating a common vision for the “</a:t>
            </a:r>
            <a:r>
              <a:rPr lang="en-US" b="1" u="sng" dirty="0"/>
              <a:t>end state</a:t>
            </a:r>
            <a:r>
              <a:rPr lang="en-US" dirty="0"/>
              <a:t>,” defining indicators of impact and thresholds for action, developing a science-based adaptive management framework, monitoring indicators to inform decision making, and safeguarding for long-term risks.</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37</a:t>
            </a:fld>
            <a:endParaRPr lang="en-US"/>
          </a:p>
        </p:txBody>
      </p:sp>
    </p:spTree>
    <p:extLst>
      <p:ext uri="{BB962C8B-B14F-4D97-AF65-F5344CB8AC3E}">
        <p14:creationId xmlns:p14="http://schemas.microsoft.com/office/powerpoint/2010/main" val="34319693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build relationships of the landscape disturbance to receiving stream condition with water quality or aquatic sampling for fish and macroinvertebrates.  We are doing this for not just local but cumulative impacts.  </a:t>
            </a:r>
          </a:p>
          <a:p>
            <a:endParaRPr lang="en-US" dirty="0"/>
          </a:p>
        </p:txBody>
      </p:sp>
      <p:sp>
        <p:nvSpPr>
          <p:cNvPr id="4" name="Slide Number Placeholder 3"/>
          <p:cNvSpPr>
            <a:spLocks noGrp="1"/>
          </p:cNvSpPr>
          <p:nvPr>
            <p:ph type="sldNum" sz="quarter" idx="10"/>
          </p:nvPr>
        </p:nvSpPr>
        <p:spPr/>
        <p:txBody>
          <a:bodyPr/>
          <a:lstStyle/>
          <a:p>
            <a:fld id="{C032A5E4-585A-4173-A5A0-ACF19D3B6AA6}" type="slidenum">
              <a:rPr lang="en-US" smtClean="0"/>
              <a:t>38</a:t>
            </a:fld>
            <a:endParaRPr lang="en-US"/>
          </a:p>
        </p:txBody>
      </p:sp>
    </p:spTree>
    <p:extLst>
      <p:ext uri="{BB962C8B-B14F-4D97-AF65-F5344CB8AC3E}">
        <p14:creationId xmlns:p14="http://schemas.microsoft.com/office/powerpoint/2010/main" val="40580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into the future, the </a:t>
            </a:r>
            <a:r>
              <a:rPr lang="en-US" u="sng" dirty="0"/>
              <a:t>shale gas production </a:t>
            </a:r>
            <a:r>
              <a:rPr lang="en-US" dirty="0"/>
              <a:t>is expected to </a:t>
            </a:r>
            <a:r>
              <a:rPr lang="en-US" u="sng" dirty="0"/>
              <a:t>continue</a:t>
            </a:r>
            <a:r>
              <a:rPr lang="en-US" dirty="0"/>
              <a:t> as this graph shows especially in the Marcellus shale gas play.</a:t>
            </a:r>
          </a:p>
        </p:txBody>
      </p:sp>
      <p:sp>
        <p:nvSpPr>
          <p:cNvPr id="4" name="Slide Number Placeholder 3"/>
          <p:cNvSpPr>
            <a:spLocks noGrp="1"/>
          </p:cNvSpPr>
          <p:nvPr>
            <p:ph type="sldNum" sz="quarter" idx="10"/>
          </p:nvPr>
        </p:nvSpPr>
        <p:spPr/>
        <p:txBody>
          <a:bodyPr/>
          <a:lstStyle/>
          <a:p>
            <a:fld id="{C032A5E4-585A-4173-A5A0-ACF19D3B6AA6}" type="slidenum">
              <a:rPr lang="en-US" smtClean="0"/>
              <a:t>4</a:t>
            </a:fld>
            <a:endParaRPr lang="en-US"/>
          </a:p>
        </p:txBody>
      </p:sp>
    </p:spTree>
    <p:extLst>
      <p:ext uri="{BB962C8B-B14F-4D97-AF65-F5344CB8AC3E}">
        <p14:creationId xmlns:p14="http://schemas.microsoft.com/office/powerpoint/2010/main" val="400421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widely distributed </a:t>
            </a:r>
            <a:r>
              <a:rPr lang="en-US" dirty="0" err="1"/>
              <a:t>nat</a:t>
            </a:r>
            <a:r>
              <a:rPr lang="en-US" dirty="0"/>
              <a:t> gas well drilling regions that is quite widespread across the US.</a:t>
            </a:r>
          </a:p>
        </p:txBody>
      </p:sp>
      <p:sp>
        <p:nvSpPr>
          <p:cNvPr id="4" name="Slide Number Placeholder 3"/>
          <p:cNvSpPr>
            <a:spLocks noGrp="1"/>
          </p:cNvSpPr>
          <p:nvPr>
            <p:ph type="sldNum" sz="quarter" idx="10"/>
          </p:nvPr>
        </p:nvSpPr>
        <p:spPr/>
        <p:txBody>
          <a:bodyPr/>
          <a:lstStyle/>
          <a:p>
            <a:fld id="{C032A5E4-585A-4173-A5A0-ACF19D3B6AA6}" type="slidenum">
              <a:rPr lang="en-US" smtClean="0"/>
              <a:t>5</a:t>
            </a:fld>
            <a:endParaRPr lang="en-US"/>
          </a:p>
        </p:txBody>
      </p:sp>
    </p:spTree>
    <p:extLst>
      <p:ext uri="{BB962C8B-B14F-4D97-AF65-F5344CB8AC3E}">
        <p14:creationId xmlns:p14="http://schemas.microsoft.com/office/powerpoint/2010/main" val="278615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looking at the landscape in the country, there is a big difference between gas well drilling activity in the central part of the country such as Oklahoma tall grass prairie.</a:t>
            </a:r>
          </a:p>
        </p:txBody>
      </p:sp>
      <p:sp>
        <p:nvSpPr>
          <p:cNvPr id="4" name="Slide Number Placeholder 3"/>
          <p:cNvSpPr>
            <a:spLocks noGrp="1"/>
          </p:cNvSpPr>
          <p:nvPr>
            <p:ph type="sldNum" sz="quarter" idx="10"/>
          </p:nvPr>
        </p:nvSpPr>
        <p:spPr/>
        <p:txBody>
          <a:bodyPr/>
          <a:lstStyle/>
          <a:p>
            <a:fld id="{C032A5E4-585A-4173-A5A0-ACF19D3B6AA6}" type="slidenum">
              <a:rPr lang="en-US" smtClean="0"/>
              <a:t>6</a:t>
            </a:fld>
            <a:endParaRPr lang="en-US"/>
          </a:p>
        </p:txBody>
      </p:sp>
    </p:spTree>
    <p:extLst>
      <p:ext uri="{BB962C8B-B14F-4D97-AF65-F5344CB8AC3E}">
        <p14:creationId xmlns:p14="http://schemas.microsoft.com/office/powerpoint/2010/main" val="1688337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Midland </a:t>
            </a:r>
            <a:r>
              <a:rPr lang="en-US" dirty="0" err="1"/>
              <a:t>texas</a:t>
            </a:r>
            <a:r>
              <a:rPr lang="en-US" dirty="0"/>
              <a:t> gas well pads.</a:t>
            </a:r>
          </a:p>
        </p:txBody>
      </p:sp>
      <p:sp>
        <p:nvSpPr>
          <p:cNvPr id="4" name="Slide Number Placeholder 3"/>
          <p:cNvSpPr>
            <a:spLocks noGrp="1"/>
          </p:cNvSpPr>
          <p:nvPr>
            <p:ph type="sldNum" sz="quarter" idx="10"/>
          </p:nvPr>
        </p:nvSpPr>
        <p:spPr/>
        <p:txBody>
          <a:bodyPr/>
          <a:lstStyle/>
          <a:p>
            <a:fld id="{C032A5E4-585A-4173-A5A0-ACF19D3B6AA6}" type="slidenum">
              <a:rPr lang="en-US" smtClean="0"/>
              <a:t>7</a:t>
            </a:fld>
            <a:endParaRPr lang="en-US"/>
          </a:p>
        </p:txBody>
      </p:sp>
    </p:spTree>
    <p:extLst>
      <p:ext uri="{BB962C8B-B14F-4D97-AF65-F5344CB8AC3E}">
        <p14:creationId xmlns:p14="http://schemas.microsoft.com/office/powerpoint/2010/main" val="3698295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those landscapes to what we have in Appalachia which has </a:t>
            </a:r>
            <a:r>
              <a:rPr lang="en-US" u="sng" dirty="0"/>
              <a:t>mature diverse </a:t>
            </a:r>
            <a:r>
              <a:rPr lang="en-US" u="sng" dirty="0" err="1"/>
              <a:t>mesophytic</a:t>
            </a:r>
            <a:r>
              <a:rPr lang="en-US" u="sng" dirty="0"/>
              <a:t> deciduous forests</a:t>
            </a:r>
            <a:r>
              <a:rPr lang="en-US" dirty="0"/>
              <a:t>.</a:t>
            </a:r>
          </a:p>
        </p:txBody>
      </p:sp>
      <p:sp>
        <p:nvSpPr>
          <p:cNvPr id="4" name="Slide Number Placeholder 3"/>
          <p:cNvSpPr>
            <a:spLocks noGrp="1"/>
          </p:cNvSpPr>
          <p:nvPr>
            <p:ph type="sldNum" sz="quarter" idx="10"/>
          </p:nvPr>
        </p:nvSpPr>
        <p:spPr/>
        <p:txBody>
          <a:bodyPr/>
          <a:lstStyle/>
          <a:p>
            <a:fld id="{C032A5E4-585A-4173-A5A0-ACF19D3B6AA6}" type="slidenum">
              <a:rPr lang="en-US" smtClean="0"/>
              <a:t>8</a:t>
            </a:fld>
            <a:endParaRPr lang="en-US"/>
          </a:p>
        </p:txBody>
      </p:sp>
    </p:spTree>
    <p:extLst>
      <p:ext uri="{BB962C8B-B14F-4D97-AF65-F5344CB8AC3E}">
        <p14:creationId xmlns:p14="http://schemas.microsoft.com/office/powerpoint/2010/main" val="22737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Rugged terrain.</a:t>
            </a:r>
          </a:p>
        </p:txBody>
      </p:sp>
      <p:sp>
        <p:nvSpPr>
          <p:cNvPr id="4" name="Slide Number Placeholder 3"/>
          <p:cNvSpPr>
            <a:spLocks noGrp="1"/>
          </p:cNvSpPr>
          <p:nvPr>
            <p:ph type="sldNum" sz="quarter" idx="10"/>
          </p:nvPr>
        </p:nvSpPr>
        <p:spPr/>
        <p:txBody>
          <a:bodyPr/>
          <a:lstStyle/>
          <a:p>
            <a:fld id="{C032A5E4-585A-4173-A5A0-ACF19D3B6AA6}" type="slidenum">
              <a:rPr lang="en-US" smtClean="0"/>
              <a:t>9</a:t>
            </a:fld>
            <a:endParaRPr lang="en-US"/>
          </a:p>
        </p:txBody>
      </p:sp>
    </p:spTree>
    <p:extLst>
      <p:ext uri="{BB962C8B-B14F-4D97-AF65-F5344CB8AC3E}">
        <p14:creationId xmlns:p14="http://schemas.microsoft.com/office/powerpoint/2010/main" val="1705847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04AF4B-144D-4C4C-818B-A9EF04D3D4C6}"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26807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04AF4B-144D-4C4C-818B-A9EF04D3D4C6}"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13471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04AF4B-144D-4C4C-818B-A9EF04D3D4C6}"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824869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2A3C92-7C7B-3440-99B9-56651DDE0722}"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288979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374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2A3C92-7C7B-3440-99B9-56651DDE0722}"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2993698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A3C92-7C7B-3440-99B9-56651DDE0722}"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49494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2A3C92-7C7B-3440-99B9-56651DDE0722}" type="datetimeFigureOut">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559609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2A3C92-7C7B-3440-99B9-56651DDE0722}" type="datetimeFigureOut">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3974167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2A3C92-7C7B-3440-99B9-56651DDE0722}" type="datetimeFigureOut">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447503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1435853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04AF4B-144D-4C4C-818B-A9EF04D3D4C6}"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3241136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2A3C92-7C7B-3440-99B9-56651DDE0722}"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287833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3203649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A3C92-7C7B-3440-99B9-56651DDE0722}"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C48622-0DFA-4946-8744-C7E896E48461}" type="slidenum">
              <a:rPr lang="en-US" smtClean="0"/>
              <a:t>‹#›</a:t>
            </a:fld>
            <a:endParaRPr lang="en-US"/>
          </a:p>
        </p:txBody>
      </p:sp>
    </p:spTree>
    <p:extLst>
      <p:ext uri="{BB962C8B-B14F-4D97-AF65-F5344CB8AC3E}">
        <p14:creationId xmlns:p14="http://schemas.microsoft.com/office/powerpoint/2010/main" val="279358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4AF4B-144D-4C4C-818B-A9EF04D3D4C6}" type="datetimeFigureOut">
              <a:rPr lang="en-US" smtClean="0"/>
              <a:t>6/17/2019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33853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04AF4B-144D-4C4C-818B-A9EF04D3D4C6}"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13283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04AF4B-144D-4C4C-818B-A9EF04D3D4C6}" type="datetimeFigureOut">
              <a:rPr lang="en-US" smtClean="0"/>
              <a:t>6/17/2019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248294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04AF4B-144D-4C4C-818B-A9EF04D3D4C6}" type="datetimeFigureOut">
              <a:rPr lang="en-US" smtClean="0"/>
              <a:t>6/17/2019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2017626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4AF4B-144D-4C4C-818B-A9EF04D3D4C6}" type="datetimeFigureOut">
              <a:rPr lang="en-US" smtClean="0"/>
              <a:t>6/17/2019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189934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4AF4B-144D-4C4C-818B-A9EF04D3D4C6}"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158966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4AF4B-144D-4C4C-818B-A9EF04D3D4C6}" type="datetimeFigureOut">
              <a:rPr lang="en-US" smtClean="0"/>
              <a:t>6/17/2019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5AE98-750E-43D2-A865-222CA156CFC4}" type="slidenum">
              <a:rPr lang="en-US" smtClean="0"/>
              <a:t>‹#›</a:t>
            </a:fld>
            <a:endParaRPr lang="en-US"/>
          </a:p>
        </p:txBody>
      </p:sp>
    </p:spTree>
    <p:extLst>
      <p:ext uri="{BB962C8B-B14F-4D97-AF65-F5344CB8AC3E}">
        <p14:creationId xmlns:p14="http://schemas.microsoft.com/office/powerpoint/2010/main" val="3376659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4AF4B-144D-4C4C-818B-A9EF04D3D4C6}" type="datetimeFigureOut">
              <a:rPr lang="en-US" smtClean="0"/>
              <a:t>6/17/2019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5AE98-750E-43D2-A865-222CA156CFC4}" type="slidenum">
              <a:rPr lang="en-US" smtClean="0"/>
              <a:t>‹#›</a:t>
            </a:fld>
            <a:endParaRPr lang="en-US"/>
          </a:p>
        </p:txBody>
      </p:sp>
    </p:spTree>
    <p:extLst>
      <p:ext uri="{BB962C8B-B14F-4D97-AF65-F5344CB8AC3E}">
        <p14:creationId xmlns:p14="http://schemas.microsoft.com/office/powerpoint/2010/main" val="3264373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A3C92-7C7B-3440-99B9-56651DDE0722}" type="datetimeFigureOut">
              <a:rPr lang="en-US" smtClean="0"/>
              <a:t>6/17/2019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8622-0DFA-4946-8744-C7E896E48461}" type="slidenum">
              <a:rPr lang="en-US" smtClean="0"/>
              <a:t>‹#›</a:t>
            </a:fld>
            <a:endParaRPr lang="en-US"/>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158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6776" y="871311"/>
            <a:ext cx="8710448" cy="2387600"/>
          </a:xfrm>
        </p:spPr>
        <p:txBody>
          <a:bodyPr>
            <a:noAutofit/>
          </a:bodyPr>
          <a:lstStyle/>
          <a:p>
            <a:r>
              <a:rPr lang="en-US" sz="5400" dirty="0"/>
              <a:t>Applying UAV Imagery to Minimize Impacts to Surface Water from Oil and Gas Development</a:t>
            </a:r>
          </a:p>
        </p:txBody>
      </p:sp>
      <p:sp>
        <p:nvSpPr>
          <p:cNvPr id="5" name="Subtitle 4"/>
          <p:cNvSpPr>
            <a:spLocks noGrp="1"/>
          </p:cNvSpPr>
          <p:nvPr>
            <p:ph type="subTitle" idx="1"/>
          </p:nvPr>
        </p:nvSpPr>
        <p:spPr>
          <a:xfrm>
            <a:off x="1143000" y="3920341"/>
            <a:ext cx="6858000" cy="1655762"/>
          </a:xfrm>
        </p:spPr>
        <p:txBody>
          <a:bodyPr>
            <a:normAutofit/>
          </a:bodyPr>
          <a:lstStyle/>
          <a:p>
            <a:r>
              <a:rPr lang="en-US" dirty="0"/>
              <a:t>Michael Strager</a:t>
            </a:r>
          </a:p>
          <a:p>
            <a:r>
              <a:rPr lang="en-US" dirty="0"/>
              <a:t>Professor of Spatial Analysis</a:t>
            </a:r>
          </a:p>
          <a:p>
            <a:r>
              <a:rPr lang="en-US" dirty="0"/>
              <a:t>School of Natural Resources, Davis College</a:t>
            </a:r>
          </a:p>
        </p:txBody>
      </p:sp>
    </p:spTree>
    <p:extLst>
      <p:ext uri="{BB962C8B-B14F-4D97-AF65-F5344CB8AC3E}">
        <p14:creationId xmlns:p14="http://schemas.microsoft.com/office/powerpoint/2010/main" val="3242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80CBD-61E5-4670-A0E0-ED10FA4913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195" y="1365325"/>
            <a:ext cx="8213583" cy="4344216"/>
          </a:xfrm>
          <a:prstGeom prst="rect">
            <a:avLst/>
          </a:prstGeom>
        </p:spPr>
      </p:pic>
    </p:spTree>
    <p:extLst>
      <p:ext uri="{BB962C8B-B14F-4D97-AF65-F5344CB8AC3E}">
        <p14:creationId xmlns:p14="http://schemas.microsoft.com/office/powerpoint/2010/main" val="3098015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2C49-1DF5-4F0A-B15A-1FAF9D2B62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AFF252-C15C-49E5-999E-6ADBAE7DCA0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61D52D7-2B17-4400-A1F0-2123C0020C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48713"/>
            <a:ext cx="9144000" cy="5160574"/>
          </a:xfrm>
          <a:prstGeom prst="rect">
            <a:avLst/>
          </a:prstGeom>
        </p:spPr>
      </p:pic>
    </p:spTree>
    <p:extLst>
      <p:ext uri="{BB962C8B-B14F-4D97-AF65-F5344CB8AC3E}">
        <p14:creationId xmlns:p14="http://schemas.microsoft.com/office/powerpoint/2010/main" val="389193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99A37-6976-4836-93F8-29F469C17B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FCAB8E-AF75-4055-8924-BF304DB147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FAF2ED-E0B7-4F88-99FB-2720D41EC8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65494"/>
            <a:ext cx="9144000" cy="5127011"/>
          </a:xfrm>
          <a:prstGeom prst="rect">
            <a:avLst/>
          </a:prstGeom>
        </p:spPr>
      </p:pic>
    </p:spTree>
    <p:extLst>
      <p:ext uri="{BB962C8B-B14F-4D97-AF65-F5344CB8AC3E}">
        <p14:creationId xmlns:p14="http://schemas.microsoft.com/office/powerpoint/2010/main" val="343334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44C0E-1BCB-4C4E-9607-FE49C32B5F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7A000E-CB1F-44B3-AF33-95D72FB767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E66382-6B57-42A2-B149-4F46B20B6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248" y="191284"/>
            <a:ext cx="8635504" cy="6616700"/>
          </a:xfrm>
          <a:prstGeom prst="rect">
            <a:avLst/>
          </a:prstGeom>
        </p:spPr>
      </p:pic>
    </p:spTree>
    <p:extLst>
      <p:ext uri="{BB962C8B-B14F-4D97-AF65-F5344CB8AC3E}">
        <p14:creationId xmlns:p14="http://schemas.microsoft.com/office/powerpoint/2010/main" val="73064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AB84-4458-4B07-A86F-2A3241399C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F23EFE-C194-4A04-A5DE-2E2842AA1E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4BD69B-C944-4585-B64C-DFD850E842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36" y="0"/>
            <a:ext cx="9103728" cy="6858000"/>
          </a:xfrm>
          <a:prstGeom prst="rect">
            <a:avLst/>
          </a:prstGeom>
        </p:spPr>
      </p:pic>
      <p:pic>
        <p:nvPicPr>
          <p:cNvPr id="5" name="Picture 4">
            <a:extLst>
              <a:ext uri="{FF2B5EF4-FFF2-40B4-BE49-F238E27FC236}">
                <a16:creationId xmlns:a16="http://schemas.microsoft.com/office/drawing/2014/main" id="{6D67F248-CA2C-43F7-BCCC-B283202056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163" y="301626"/>
            <a:ext cx="2377727" cy="1393568"/>
          </a:xfrm>
          <a:prstGeom prst="rect">
            <a:avLst/>
          </a:prstGeom>
        </p:spPr>
      </p:pic>
    </p:spTree>
    <p:extLst>
      <p:ext uri="{BB962C8B-B14F-4D97-AF65-F5344CB8AC3E}">
        <p14:creationId xmlns:p14="http://schemas.microsoft.com/office/powerpoint/2010/main" val="1417416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F9CC53-02F2-47A3-A878-DBA7D5B34DED}"/>
              </a:ext>
            </a:extLst>
          </p:cNvPr>
          <p:cNvPicPr>
            <a:picLocks noChangeAspect="1"/>
          </p:cNvPicPr>
          <p:nvPr/>
        </p:nvPicPr>
        <p:blipFill>
          <a:blip r:embed="rId3"/>
          <a:stretch>
            <a:fillRect/>
          </a:stretch>
        </p:blipFill>
        <p:spPr>
          <a:xfrm>
            <a:off x="422148" y="348614"/>
            <a:ext cx="8560818" cy="5698617"/>
          </a:xfrm>
          <a:prstGeom prst="rect">
            <a:avLst/>
          </a:prstGeom>
        </p:spPr>
      </p:pic>
    </p:spTree>
    <p:extLst>
      <p:ext uri="{BB962C8B-B14F-4D97-AF65-F5344CB8AC3E}">
        <p14:creationId xmlns:p14="http://schemas.microsoft.com/office/powerpoint/2010/main" val="424489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050E0-C443-4D90-98CF-C3ACAA00ACB6}"/>
              </a:ext>
            </a:extLst>
          </p:cNvPr>
          <p:cNvPicPr>
            <a:picLocks noChangeAspect="1"/>
          </p:cNvPicPr>
          <p:nvPr/>
        </p:nvPicPr>
        <p:blipFill>
          <a:blip r:embed="rId3"/>
          <a:stretch>
            <a:fillRect/>
          </a:stretch>
        </p:blipFill>
        <p:spPr>
          <a:xfrm>
            <a:off x="938212" y="166687"/>
            <a:ext cx="7267575" cy="6524625"/>
          </a:xfrm>
          <a:prstGeom prst="rect">
            <a:avLst/>
          </a:prstGeom>
        </p:spPr>
      </p:pic>
    </p:spTree>
    <p:extLst>
      <p:ext uri="{BB962C8B-B14F-4D97-AF65-F5344CB8AC3E}">
        <p14:creationId xmlns:p14="http://schemas.microsoft.com/office/powerpoint/2010/main" val="1207080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EBD5-E508-49B8-8328-C4421F4F94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093108-FF2A-4223-B66D-E1C50850C4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5E6A42-0FDB-47EB-BB97-6B507CC20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27907"/>
            <a:ext cx="9116110" cy="5127812"/>
          </a:xfrm>
          <a:prstGeom prst="rect">
            <a:avLst/>
          </a:prstGeom>
        </p:spPr>
      </p:pic>
    </p:spTree>
    <p:extLst>
      <p:ext uri="{BB962C8B-B14F-4D97-AF65-F5344CB8AC3E}">
        <p14:creationId xmlns:p14="http://schemas.microsoft.com/office/powerpoint/2010/main" val="2268558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58214-3551-44B4-A270-A0CFA6F5EBC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832" y="490840"/>
            <a:ext cx="8403796" cy="5705007"/>
          </a:xfrm>
          <a:prstGeom prst="rect">
            <a:avLst/>
          </a:prstGeom>
          <a:noFill/>
        </p:spPr>
      </p:pic>
    </p:spTree>
    <p:extLst>
      <p:ext uri="{BB962C8B-B14F-4D97-AF65-F5344CB8AC3E}">
        <p14:creationId xmlns:p14="http://schemas.microsoft.com/office/powerpoint/2010/main" val="23220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919F6-D808-44F7-AD70-75F0E81C75CF}"/>
              </a:ext>
            </a:extLst>
          </p:cNvPr>
          <p:cNvPicPr/>
          <p:nvPr/>
        </p:nvPicPr>
        <p:blipFill>
          <a:blip r:embed="rId3" cstate="print">
            <a:extLst>
              <a:ext uri="{28A0092B-C50C-407E-A947-70E740481C1C}">
                <a14:useLocalDpi xmlns:a14="http://schemas.microsoft.com/office/drawing/2010/main"/>
              </a:ext>
            </a:extLst>
          </a:blip>
          <a:stretch>
            <a:fillRect/>
          </a:stretch>
        </p:blipFill>
        <p:spPr>
          <a:xfrm>
            <a:off x="1484744" y="194381"/>
            <a:ext cx="6130001" cy="6348307"/>
          </a:xfrm>
          <a:prstGeom prst="rect">
            <a:avLst/>
          </a:prstGeom>
        </p:spPr>
      </p:pic>
    </p:spTree>
    <p:extLst>
      <p:ext uri="{BB962C8B-B14F-4D97-AF65-F5344CB8AC3E}">
        <p14:creationId xmlns:p14="http://schemas.microsoft.com/office/powerpoint/2010/main" val="2109580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E089BD-7D9A-41EB-8262-336B3CAEEB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3076" y="0"/>
            <a:ext cx="5297847" cy="6858000"/>
          </a:xfrm>
          <a:prstGeom prst="rect">
            <a:avLst/>
          </a:prstGeom>
        </p:spPr>
      </p:pic>
    </p:spTree>
    <p:extLst>
      <p:ext uri="{BB962C8B-B14F-4D97-AF65-F5344CB8AC3E}">
        <p14:creationId xmlns:p14="http://schemas.microsoft.com/office/powerpoint/2010/main" val="3886240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4A8226-7F6E-4865-ABB5-068B807B5A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93690"/>
            <a:ext cx="9088821" cy="4026837"/>
          </a:xfrm>
          <a:prstGeom prst="rect">
            <a:avLst/>
          </a:prstGeom>
        </p:spPr>
      </p:pic>
    </p:spTree>
    <p:extLst>
      <p:ext uri="{BB962C8B-B14F-4D97-AF65-F5344CB8AC3E}">
        <p14:creationId xmlns:p14="http://schemas.microsoft.com/office/powerpoint/2010/main" val="1204420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F54851-8624-4104-A7B6-4AAE958030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75" y="1268286"/>
            <a:ext cx="8952752" cy="4730493"/>
          </a:xfrm>
          <a:prstGeom prst="rect">
            <a:avLst/>
          </a:prstGeom>
        </p:spPr>
      </p:pic>
    </p:spTree>
    <p:extLst>
      <p:ext uri="{BB962C8B-B14F-4D97-AF65-F5344CB8AC3E}">
        <p14:creationId xmlns:p14="http://schemas.microsoft.com/office/powerpoint/2010/main" val="3635038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126D7-F253-4642-9506-89AA4DF3518B}"/>
              </a:ext>
            </a:extLst>
          </p:cNvPr>
          <p:cNvPicPr>
            <a:picLocks noChangeAspect="1"/>
          </p:cNvPicPr>
          <p:nvPr/>
        </p:nvPicPr>
        <p:blipFill>
          <a:blip r:embed="rId3"/>
          <a:stretch>
            <a:fillRect/>
          </a:stretch>
        </p:blipFill>
        <p:spPr>
          <a:xfrm>
            <a:off x="481012" y="561975"/>
            <a:ext cx="8181975" cy="5734050"/>
          </a:xfrm>
          <a:prstGeom prst="rect">
            <a:avLst/>
          </a:prstGeom>
        </p:spPr>
      </p:pic>
    </p:spTree>
    <p:extLst>
      <p:ext uri="{BB962C8B-B14F-4D97-AF65-F5344CB8AC3E}">
        <p14:creationId xmlns:p14="http://schemas.microsoft.com/office/powerpoint/2010/main" val="3369010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12526-87E7-4D90-B2F8-02C7262CE566}"/>
              </a:ext>
            </a:extLst>
          </p:cNvPr>
          <p:cNvPicPr>
            <a:picLocks noChangeAspect="1"/>
          </p:cNvPicPr>
          <p:nvPr/>
        </p:nvPicPr>
        <p:blipFill>
          <a:blip r:embed="rId2"/>
          <a:stretch>
            <a:fillRect/>
          </a:stretch>
        </p:blipFill>
        <p:spPr>
          <a:xfrm>
            <a:off x="332335" y="328229"/>
            <a:ext cx="8666080" cy="5670550"/>
          </a:xfrm>
          <a:prstGeom prst="rect">
            <a:avLst/>
          </a:prstGeom>
        </p:spPr>
      </p:pic>
      <p:sp>
        <p:nvSpPr>
          <p:cNvPr id="3" name="TextBox 2">
            <a:extLst>
              <a:ext uri="{FF2B5EF4-FFF2-40B4-BE49-F238E27FC236}">
                <a16:creationId xmlns:a16="http://schemas.microsoft.com/office/drawing/2014/main" id="{48357C50-C2E0-4BF0-9C66-9CA4BE399047}"/>
              </a:ext>
            </a:extLst>
          </p:cNvPr>
          <p:cNvSpPr txBox="1"/>
          <p:nvPr/>
        </p:nvSpPr>
        <p:spPr>
          <a:xfrm>
            <a:off x="6085490" y="1016876"/>
            <a:ext cx="2286000" cy="646331"/>
          </a:xfrm>
          <a:prstGeom prst="rect">
            <a:avLst/>
          </a:prstGeom>
          <a:solidFill>
            <a:srgbClr val="FFFF00"/>
          </a:solidFill>
          <a:ln w="38100">
            <a:solidFill>
              <a:schemeClr val="accent1"/>
            </a:solidFill>
          </a:ln>
        </p:spPr>
        <p:txBody>
          <a:bodyPr wrap="square" rtlCol="0">
            <a:spAutoFit/>
          </a:bodyPr>
          <a:lstStyle/>
          <a:p>
            <a:r>
              <a:rPr lang="en-US" dirty="0"/>
              <a:t>ESRI ArcGIS ArcMap Model Builder Steps</a:t>
            </a:r>
          </a:p>
        </p:txBody>
      </p:sp>
    </p:spTree>
    <p:extLst>
      <p:ext uri="{BB962C8B-B14F-4D97-AF65-F5344CB8AC3E}">
        <p14:creationId xmlns:p14="http://schemas.microsoft.com/office/powerpoint/2010/main" val="1368031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364F-5109-4A82-AD12-3D5383A518E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71C19F7-DAEA-4480-9444-7E28876936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1660" y="-1"/>
            <a:ext cx="5209540" cy="6742759"/>
          </a:xfrm>
          <a:prstGeom prst="rect">
            <a:avLst/>
          </a:prstGeom>
        </p:spPr>
      </p:pic>
    </p:spTree>
    <p:extLst>
      <p:ext uri="{BB962C8B-B14F-4D97-AF65-F5344CB8AC3E}">
        <p14:creationId xmlns:p14="http://schemas.microsoft.com/office/powerpoint/2010/main" val="409955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209FF-FBD4-4A7D-8CDC-501B5B9322D8}"/>
              </a:ext>
            </a:extLst>
          </p:cNvPr>
          <p:cNvPicPr>
            <a:picLocks noChangeAspect="1"/>
          </p:cNvPicPr>
          <p:nvPr/>
        </p:nvPicPr>
        <p:blipFill>
          <a:blip r:embed="rId2"/>
          <a:stretch>
            <a:fillRect/>
          </a:stretch>
        </p:blipFill>
        <p:spPr>
          <a:xfrm>
            <a:off x="1846479" y="0"/>
            <a:ext cx="5334713" cy="6836480"/>
          </a:xfrm>
          <a:prstGeom prst="rect">
            <a:avLst/>
          </a:prstGeom>
        </p:spPr>
      </p:pic>
    </p:spTree>
    <p:extLst>
      <p:ext uri="{BB962C8B-B14F-4D97-AF65-F5344CB8AC3E}">
        <p14:creationId xmlns:p14="http://schemas.microsoft.com/office/powerpoint/2010/main" val="2963911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FE781-EEE3-4A93-9E47-7A04289CBB28}"/>
              </a:ext>
            </a:extLst>
          </p:cNvPr>
          <p:cNvPicPr>
            <a:picLocks noChangeAspect="1"/>
          </p:cNvPicPr>
          <p:nvPr/>
        </p:nvPicPr>
        <p:blipFill>
          <a:blip r:embed="rId3"/>
          <a:stretch>
            <a:fillRect/>
          </a:stretch>
        </p:blipFill>
        <p:spPr>
          <a:xfrm>
            <a:off x="693151" y="0"/>
            <a:ext cx="7922704" cy="6836161"/>
          </a:xfrm>
          <a:prstGeom prst="rect">
            <a:avLst/>
          </a:prstGeom>
        </p:spPr>
      </p:pic>
    </p:spTree>
    <p:extLst>
      <p:ext uri="{BB962C8B-B14F-4D97-AF65-F5344CB8AC3E}">
        <p14:creationId xmlns:p14="http://schemas.microsoft.com/office/powerpoint/2010/main" val="2943133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C4B61-0311-4055-91D1-534AB9BA55EF}"/>
              </a:ext>
            </a:extLst>
          </p:cNvPr>
          <p:cNvPicPr>
            <a:picLocks noChangeAspect="1"/>
          </p:cNvPicPr>
          <p:nvPr/>
        </p:nvPicPr>
        <p:blipFill>
          <a:blip r:embed="rId3"/>
          <a:stretch>
            <a:fillRect/>
          </a:stretch>
        </p:blipFill>
        <p:spPr>
          <a:xfrm>
            <a:off x="2120601" y="0"/>
            <a:ext cx="5005413" cy="6851160"/>
          </a:xfrm>
          <a:prstGeom prst="rect">
            <a:avLst/>
          </a:prstGeom>
        </p:spPr>
      </p:pic>
    </p:spTree>
    <p:extLst>
      <p:ext uri="{BB962C8B-B14F-4D97-AF65-F5344CB8AC3E}">
        <p14:creationId xmlns:p14="http://schemas.microsoft.com/office/powerpoint/2010/main" val="426562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02436A-014C-48C4-92A5-33F85805F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862" y="96837"/>
            <a:ext cx="4747899" cy="2697163"/>
          </a:xfrm>
          <a:prstGeom prst="rect">
            <a:avLst/>
          </a:prstGeom>
        </p:spPr>
      </p:pic>
      <p:sp>
        <p:nvSpPr>
          <p:cNvPr id="5" name="Rectangle 4">
            <a:extLst>
              <a:ext uri="{FF2B5EF4-FFF2-40B4-BE49-F238E27FC236}">
                <a16:creationId xmlns:a16="http://schemas.microsoft.com/office/drawing/2014/main" id="{05DF5D56-3733-4BF1-ABCD-3DF9F52BA9CE}"/>
              </a:ext>
            </a:extLst>
          </p:cNvPr>
          <p:cNvSpPr/>
          <p:nvPr/>
        </p:nvSpPr>
        <p:spPr>
          <a:xfrm>
            <a:off x="990600" y="838200"/>
            <a:ext cx="142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10CB1A-3FF1-44FD-A2AB-68226D592A02}"/>
              </a:ext>
            </a:extLst>
          </p:cNvPr>
          <p:cNvPicPr>
            <a:picLocks noChangeAspect="1"/>
          </p:cNvPicPr>
          <p:nvPr/>
        </p:nvPicPr>
        <p:blipFill>
          <a:blip r:embed="rId4"/>
          <a:stretch>
            <a:fillRect/>
          </a:stretch>
        </p:blipFill>
        <p:spPr>
          <a:xfrm>
            <a:off x="5738499" y="206320"/>
            <a:ext cx="2218209" cy="2205886"/>
          </a:xfrm>
          <a:prstGeom prst="rect">
            <a:avLst/>
          </a:prstGeom>
        </p:spPr>
      </p:pic>
      <p:pic>
        <p:nvPicPr>
          <p:cNvPr id="7" name="Picture 6">
            <a:extLst>
              <a:ext uri="{FF2B5EF4-FFF2-40B4-BE49-F238E27FC236}">
                <a16:creationId xmlns:a16="http://schemas.microsoft.com/office/drawing/2014/main" id="{2A56D492-79C6-4DDC-AB0E-25242D6F0EE9}"/>
              </a:ext>
            </a:extLst>
          </p:cNvPr>
          <p:cNvPicPr>
            <a:picLocks noChangeAspect="1"/>
          </p:cNvPicPr>
          <p:nvPr/>
        </p:nvPicPr>
        <p:blipFill>
          <a:blip r:embed="rId5"/>
          <a:stretch>
            <a:fillRect/>
          </a:stretch>
        </p:blipFill>
        <p:spPr>
          <a:xfrm>
            <a:off x="2126298" y="2693680"/>
            <a:ext cx="4268712" cy="919778"/>
          </a:xfrm>
          <a:prstGeom prst="rect">
            <a:avLst/>
          </a:prstGeom>
        </p:spPr>
      </p:pic>
      <p:pic>
        <p:nvPicPr>
          <p:cNvPr id="8" name="Picture 7">
            <a:extLst>
              <a:ext uri="{FF2B5EF4-FFF2-40B4-BE49-F238E27FC236}">
                <a16:creationId xmlns:a16="http://schemas.microsoft.com/office/drawing/2014/main" id="{4F4CE41C-0FD5-404B-BECE-2E10EC47120E}"/>
              </a:ext>
            </a:extLst>
          </p:cNvPr>
          <p:cNvPicPr>
            <a:picLocks noChangeAspect="1"/>
          </p:cNvPicPr>
          <p:nvPr/>
        </p:nvPicPr>
        <p:blipFill>
          <a:blip r:embed="rId6"/>
          <a:stretch>
            <a:fillRect/>
          </a:stretch>
        </p:blipFill>
        <p:spPr>
          <a:xfrm>
            <a:off x="1540991" y="3491783"/>
            <a:ext cx="6753539" cy="3366217"/>
          </a:xfrm>
          <a:prstGeom prst="rect">
            <a:avLst/>
          </a:prstGeom>
        </p:spPr>
      </p:pic>
    </p:spTree>
    <p:extLst>
      <p:ext uri="{BB962C8B-B14F-4D97-AF65-F5344CB8AC3E}">
        <p14:creationId xmlns:p14="http://schemas.microsoft.com/office/powerpoint/2010/main" val="342644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4EF4A-2255-474B-99A7-2ACE0DECFA96}"/>
              </a:ext>
            </a:extLst>
          </p:cNvPr>
          <p:cNvPicPr>
            <a:picLocks noChangeAspect="1"/>
          </p:cNvPicPr>
          <p:nvPr/>
        </p:nvPicPr>
        <p:blipFill>
          <a:blip r:embed="rId3"/>
          <a:stretch>
            <a:fillRect/>
          </a:stretch>
        </p:blipFill>
        <p:spPr>
          <a:xfrm>
            <a:off x="693737" y="555625"/>
            <a:ext cx="7350713" cy="2949575"/>
          </a:xfrm>
          <a:prstGeom prst="rect">
            <a:avLst/>
          </a:prstGeom>
        </p:spPr>
      </p:pic>
      <p:sp>
        <p:nvSpPr>
          <p:cNvPr id="6" name="Rectangle 5">
            <a:extLst>
              <a:ext uri="{FF2B5EF4-FFF2-40B4-BE49-F238E27FC236}">
                <a16:creationId xmlns:a16="http://schemas.microsoft.com/office/drawing/2014/main" id="{383506BB-58D0-4598-A226-BBBB9403E520}"/>
              </a:ext>
            </a:extLst>
          </p:cNvPr>
          <p:cNvSpPr/>
          <p:nvPr/>
        </p:nvSpPr>
        <p:spPr>
          <a:xfrm>
            <a:off x="5308600" y="1041400"/>
            <a:ext cx="736600" cy="2273300"/>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41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AF382-96F3-4286-B3FD-748C167CADA3}"/>
              </a:ext>
            </a:extLst>
          </p:cNvPr>
          <p:cNvPicPr>
            <a:picLocks noChangeAspect="1"/>
          </p:cNvPicPr>
          <p:nvPr/>
        </p:nvPicPr>
        <p:blipFill>
          <a:blip r:embed="rId3"/>
          <a:stretch>
            <a:fillRect/>
          </a:stretch>
        </p:blipFill>
        <p:spPr>
          <a:xfrm>
            <a:off x="879593" y="277642"/>
            <a:ext cx="7715767" cy="6307452"/>
          </a:xfrm>
          <a:prstGeom prst="rect">
            <a:avLst/>
          </a:prstGeom>
        </p:spPr>
      </p:pic>
    </p:spTree>
    <p:extLst>
      <p:ext uri="{BB962C8B-B14F-4D97-AF65-F5344CB8AC3E}">
        <p14:creationId xmlns:p14="http://schemas.microsoft.com/office/powerpoint/2010/main" val="2742888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119CEB-BC58-4012-9914-FF72D4D89D34}"/>
              </a:ext>
            </a:extLst>
          </p:cNvPr>
          <p:cNvGrpSpPr/>
          <p:nvPr/>
        </p:nvGrpSpPr>
        <p:grpSpPr>
          <a:xfrm>
            <a:off x="936624" y="930274"/>
            <a:ext cx="7654207" cy="5205724"/>
            <a:chOff x="1089024" y="638174"/>
            <a:chExt cx="7654207" cy="5205724"/>
          </a:xfrm>
        </p:grpSpPr>
        <p:pic>
          <p:nvPicPr>
            <p:cNvPr id="5" name="Picture 4">
              <a:extLst>
                <a:ext uri="{FF2B5EF4-FFF2-40B4-BE49-F238E27FC236}">
                  <a16:creationId xmlns:a16="http://schemas.microsoft.com/office/drawing/2014/main" id="{9C945DA1-8375-42C1-9B93-909BDE4727EB}"/>
                </a:ext>
              </a:extLst>
            </p:cNvPr>
            <p:cNvPicPr>
              <a:picLocks noChangeAspect="1"/>
            </p:cNvPicPr>
            <p:nvPr/>
          </p:nvPicPr>
          <p:blipFill>
            <a:blip r:embed="rId2"/>
            <a:stretch>
              <a:fillRect/>
            </a:stretch>
          </p:blipFill>
          <p:spPr>
            <a:xfrm>
              <a:off x="1089024" y="638174"/>
              <a:ext cx="7654207" cy="4518025"/>
            </a:xfrm>
            <a:prstGeom prst="rect">
              <a:avLst/>
            </a:prstGeom>
          </p:spPr>
        </p:pic>
        <p:pic>
          <p:nvPicPr>
            <p:cNvPr id="4" name="Picture 3">
              <a:extLst>
                <a:ext uri="{FF2B5EF4-FFF2-40B4-BE49-F238E27FC236}">
                  <a16:creationId xmlns:a16="http://schemas.microsoft.com/office/drawing/2014/main" id="{3D10C963-4CDB-4B5D-92EE-46E96A82B9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0237"/>
            <a:stretch/>
          </p:blipFill>
          <p:spPr>
            <a:xfrm>
              <a:off x="1089024" y="4953000"/>
              <a:ext cx="4575176" cy="890898"/>
            </a:xfrm>
            <a:prstGeom prst="rect">
              <a:avLst/>
            </a:prstGeom>
          </p:spPr>
        </p:pic>
      </p:grpSp>
    </p:spTree>
    <p:extLst>
      <p:ext uri="{BB962C8B-B14F-4D97-AF65-F5344CB8AC3E}">
        <p14:creationId xmlns:p14="http://schemas.microsoft.com/office/powerpoint/2010/main" val="1977221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E13D-3BC6-4AE3-8347-80BB7F80A8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CA0F44-F055-47EE-BA93-04F2589DD6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869B60C-DEFE-4DB0-B824-C7286D2FA506}"/>
              </a:ext>
            </a:extLst>
          </p:cNvPr>
          <p:cNvPicPr>
            <a:picLocks noChangeAspect="1"/>
          </p:cNvPicPr>
          <p:nvPr/>
        </p:nvPicPr>
        <p:blipFill>
          <a:blip r:embed="rId3"/>
          <a:stretch>
            <a:fillRect/>
          </a:stretch>
        </p:blipFill>
        <p:spPr>
          <a:xfrm>
            <a:off x="433499" y="460057"/>
            <a:ext cx="8277002" cy="5930266"/>
          </a:xfrm>
          <a:prstGeom prst="rect">
            <a:avLst/>
          </a:prstGeom>
        </p:spPr>
      </p:pic>
    </p:spTree>
    <p:extLst>
      <p:ext uri="{BB962C8B-B14F-4D97-AF65-F5344CB8AC3E}">
        <p14:creationId xmlns:p14="http://schemas.microsoft.com/office/powerpoint/2010/main" val="79724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F8B00-D87E-4DBC-84AE-080C3710E0C8}"/>
              </a:ext>
            </a:extLst>
          </p:cNvPr>
          <p:cNvPicPr>
            <a:picLocks noChangeAspect="1"/>
          </p:cNvPicPr>
          <p:nvPr/>
        </p:nvPicPr>
        <p:blipFill>
          <a:blip r:embed="rId3"/>
          <a:stretch>
            <a:fillRect/>
          </a:stretch>
        </p:blipFill>
        <p:spPr>
          <a:xfrm>
            <a:off x="1686621" y="15753"/>
            <a:ext cx="5281446" cy="6842247"/>
          </a:xfrm>
          <a:prstGeom prst="rect">
            <a:avLst/>
          </a:prstGeom>
        </p:spPr>
      </p:pic>
    </p:spTree>
    <p:extLst>
      <p:ext uri="{BB962C8B-B14F-4D97-AF65-F5344CB8AC3E}">
        <p14:creationId xmlns:p14="http://schemas.microsoft.com/office/powerpoint/2010/main" val="399939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7AE9-CC1B-48CE-8F78-F23F8E6A29A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C7E44FB-A6C4-4660-AF60-50DAB7F976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DF0661-AA68-4E4B-A5CE-693E3EDA651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92" y="531542"/>
            <a:ext cx="42735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80B8F3D-41A7-4FB0-83FE-C8083406F1D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9517" y="455342"/>
            <a:ext cx="446246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714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86BB-AF6E-4EDF-AB5E-52A5F6A990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BA9165-A7E3-4811-BD03-F1B0AE5CC4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DC2FC8-A19D-4A64-A647-2E7232E132E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1724660" y="82550"/>
            <a:ext cx="5158740" cy="6648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0031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8D9366-9FB7-4E58-8ED2-CDD21F5B78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4126" y="310494"/>
            <a:ext cx="8184807" cy="6077606"/>
          </a:xfrm>
          <a:prstGeom prst="rect">
            <a:avLst/>
          </a:prstGeom>
        </p:spPr>
      </p:pic>
    </p:spTree>
    <p:extLst>
      <p:ext uri="{BB962C8B-B14F-4D97-AF65-F5344CB8AC3E}">
        <p14:creationId xmlns:p14="http://schemas.microsoft.com/office/powerpoint/2010/main" val="463380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9A8AA-DD7C-48E7-AFED-439FC2880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9881" y="0"/>
            <a:ext cx="5543091" cy="6858000"/>
          </a:xfrm>
          <a:prstGeom prst="rect">
            <a:avLst/>
          </a:prstGeom>
        </p:spPr>
      </p:pic>
    </p:spTree>
    <p:extLst>
      <p:ext uri="{BB962C8B-B14F-4D97-AF65-F5344CB8AC3E}">
        <p14:creationId xmlns:p14="http://schemas.microsoft.com/office/powerpoint/2010/main" val="1604334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31F7C2-D737-4621-BA67-E3327F0EAE18}"/>
              </a:ext>
            </a:extLst>
          </p:cNvPr>
          <p:cNvPicPr>
            <a:picLocks noChangeAspect="1"/>
          </p:cNvPicPr>
          <p:nvPr/>
        </p:nvPicPr>
        <p:blipFill>
          <a:blip r:embed="rId3"/>
          <a:stretch>
            <a:fillRect/>
          </a:stretch>
        </p:blipFill>
        <p:spPr>
          <a:xfrm>
            <a:off x="1379505" y="85773"/>
            <a:ext cx="6685848" cy="6663819"/>
          </a:xfrm>
          <a:prstGeom prst="rect">
            <a:avLst/>
          </a:prstGeom>
        </p:spPr>
      </p:pic>
    </p:spTree>
    <p:extLst>
      <p:ext uri="{BB962C8B-B14F-4D97-AF65-F5344CB8AC3E}">
        <p14:creationId xmlns:p14="http://schemas.microsoft.com/office/powerpoint/2010/main" val="1270528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1D31E8-3F6E-4EC5-9EDA-83DA84AFF8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2215780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519BC1-A75A-47D1-A852-FCFFB2350C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1C2231A-A331-42B3-9340-0891E462C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4334" y="1221288"/>
            <a:ext cx="7902596" cy="5342350"/>
          </a:xfrm>
          <a:prstGeom prst="rect">
            <a:avLst/>
          </a:prstGeom>
        </p:spPr>
      </p:pic>
      <p:pic>
        <p:nvPicPr>
          <p:cNvPr id="6" name="Picture 5">
            <a:extLst>
              <a:ext uri="{FF2B5EF4-FFF2-40B4-BE49-F238E27FC236}">
                <a16:creationId xmlns:a16="http://schemas.microsoft.com/office/drawing/2014/main" id="{844154CA-C23C-4FC8-AB23-07A76A74FD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4334" y="459876"/>
            <a:ext cx="7902596" cy="749473"/>
          </a:xfrm>
          <a:prstGeom prst="rect">
            <a:avLst/>
          </a:prstGeom>
        </p:spPr>
      </p:pic>
    </p:spTree>
    <p:extLst>
      <p:ext uri="{BB962C8B-B14F-4D97-AF65-F5344CB8AC3E}">
        <p14:creationId xmlns:p14="http://schemas.microsoft.com/office/powerpoint/2010/main" val="148851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23BB5-C443-4EE4-9E27-2FE01B33C7AA}"/>
              </a:ext>
            </a:extLst>
          </p:cNvPr>
          <p:cNvPicPr>
            <a:picLocks noChangeAspect="1"/>
          </p:cNvPicPr>
          <p:nvPr/>
        </p:nvPicPr>
        <p:blipFill>
          <a:blip r:embed="rId3"/>
          <a:stretch>
            <a:fillRect/>
          </a:stretch>
        </p:blipFill>
        <p:spPr>
          <a:xfrm>
            <a:off x="218776" y="920768"/>
            <a:ext cx="8589154" cy="4468095"/>
          </a:xfrm>
          <a:prstGeom prst="rect">
            <a:avLst/>
          </a:prstGeom>
        </p:spPr>
      </p:pic>
    </p:spTree>
    <p:extLst>
      <p:ext uri="{BB962C8B-B14F-4D97-AF65-F5344CB8AC3E}">
        <p14:creationId xmlns:p14="http://schemas.microsoft.com/office/powerpoint/2010/main" val="4113156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E3FF-5A34-452E-A2F9-E20F17C36D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04C43D-AF96-4FD6-8088-ABD028912E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E520CE-1136-4998-844C-EB060493B6EF}"/>
              </a:ext>
            </a:extLst>
          </p:cNvPr>
          <p:cNvPicPr>
            <a:picLocks noChangeAspect="1"/>
          </p:cNvPicPr>
          <p:nvPr/>
        </p:nvPicPr>
        <p:blipFill>
          <a:blip r:embed="rId3"/>
          <a:stretch>
            <a:fillRect/>
          </a:stretch>
        </p:blipFill>
        <p:spPr>
          <a:xfrm>
            <a:off x="742950" y="719137"/>
            <a:ext cx="7658100" cy="5419725"/>
          </a:xfrm>
          <a:prstGeom prst="rect">
            <a:avLst/>
          </a:prstGeom>
        </p:spPr>
      </p:pic>
    </p:spTree>
    <p:extLst>
      <p:ext uri="{BB962C8B-B14F-4D97-AF65-F5344CB8AC3E}">
        <p14:creationId xmlns:p14="http://schemas.microsoft.com/office/powerpoint/2010/main" val="2111889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749A81-B065-4FD4-81AB-3E8BD24FDC08}"/>
              </a:ext>
            </a:extLst>
          </p:cNvPr>
          <p:cNvPicPr>
            <a:picLocks noChangeAspect="1"/>
          </p:cNvPicPr>
          <p:nvPr/>
        </p:nvPicPr>
        <p:blipFill>
          <a:blip r:embed="rId3"/>
          <a:stretch>
            <a:fillRect/>
          </a:stretch>
        </p:blipFill>
        <p:spPr>
          <a:xfrm>
            <a:off x="468003" y="640963"/>
            <a:ext cx="8029575" cy="5353050"/>
          </a:xfrm>
          <a:prstGeom prst="rect">
            <a:avLst/>
          </a:prstGeom>
        </p:spPr>
      </p:pic>
    </p:spTree>
    <p:extLst>
      <p:ext uri="{BB962C8B-B14F-4D97-AF65-F5344CB8AC3E}">
        <p14:creationId xmlns:p14="http://schemas.microsoft.com/office/powerpoint/2010/main" val="338738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29D0-9F76-4231-AB11-07C65C2B52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CD0109-2D4F-4371-8ADF-4DDFF6261D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F8C2E54-8B0E-4C55-BDB3-21CA4A3375EE}"/>
              </a:ext>
            </a:extLst>
          </p:cNvPr>
          <p:cNvPicPr>
            <a:picLocks noChangeAspect="1"/>
          </p:cNvPicPr>
          <p:nvPr/>
        </p:nvPicPr>
        <p:blipFill>
          <a:blip r:embed="rId3"/>
          <a:stretch>
            <a:fillRect/>
          </a:stretch>
        </p:blipFill>
        <p:spPr>
          <a:xfrm>
            <a:off x="432730" y="302337"/>
            <a:ext cx="8082620" cy="6114894"/>
          </a:xfrm>
          <a:prstGeom prst="rect">
            <a:avLst/>
          </a:prstGeom>
        </p:spPr>
      </p:pic>
    </p:spTree>
    <p:extLst>
      <p:ext uri="{BB962C8B-B14F-4D97-AF65-F5344CB8AC3E}">
        <p14:creationId xmlns:p14="http://schemas.microsoft.com/office/powerpoint/2010/main" val="295860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873C7-1DFE-45A9-B8F0-EE5EE51D85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476" y="1036112"/>
            <a:ext cx="7645047" cy="4785775"/>
          </a:xfrm>
          <a:prstGeom prst="rect">
            <a:avLst/>
          </a:prstGeom>
        </p:spPr>
      </p:pic>
    </p:spTree>
    <p:extLst>
      <p:ext uri="{BB962C8B-B14F-4D97-AF65-F5344CB8AC3E}">
        <p14:creationId xmlns:p14="http://schemas.microsoft.com/office/powerpoint/2010/main" val="267974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D87ED-221A-4B9D-88A1-26F4097EAC11}"/>
              </a:ext>
            </a:extLst>
          </p:cNvPr>
          <p:cNvPicPr>
            <a:picLocks noChangeAspect="1"/>
          </p:cNvPicPr>
          <p:nvPr/>
        </p:nvPicPr>
        <p:blipFill>
          <a:blip r:embed="rId3"/>
          <a:stretch>
            <a:fillRect/>
          </a:stretch>
        </p:blipFill>
        <p:spPr>
          <a:xfrm>
            <a:off x="297365" y="775686"/>
            <a:ext cx="8400586" cy="5625204"/>
          </a:xfrm>
          <a:prstGeom prst="rect">
            <a:avLst/>
          </a:prstGeom>
        </p:spPr>
      </p:pic>
    </p:spTree>
    <p:extLst>
      <p:ext uri="{BB962C8B-B14F-4D97-AF65-F5344CB8AC3E}">
        <p14:creationId xmlns:p14="http://schemas.microsoft.com/office/powerpoint/2010/main" val="4486160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3299</TotalTime>
  <Words>1441</Words>
  <Application>Microsoft Office PowerPoint</Application>
  <PresentationFormat>On-screen Show (4:3)</PresentationFormat>
  <Paragraphs>133</Paragraphs>
  <Slides>39</Slides>
  <Notes>34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39</vt:i4>
      </vt:variant>
    </vt:vector>
  </HeadingPairs>
  <TitlesOfParts>
    <vt:vector size="44" baseType="lpstr">
      <vt:lpstr>Arial</vt:lpstr>
      <vt:lpstr>Calibri</vt:lpstr>
      <vt:lpstr>Calibri Light</vt:lpstr>
      <vt:lpstr>Office Theme</vt:lpstr>
      <vt:lpstr>3_Custom Design</vt:lpstr>
      <vt:lpstr>Applying UAV Imagery to Minimize Impacts to Surface Water from Oil and Gas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Pipelines: The good, the bad and the Ugly</dc:title>
  <dc:creator>Michael Strager</dc:creator>
  <cp:lastModifiedBy>Kevin Wolter</cp:lastModifiedBy>
  <cp:revision>125</cp:revision>
  <dcterms:created xsi:type="dcterms:W3CDTF">2018-09-11T00:38:00Z</dcterms:created>
  <dcterms:modified xsi:type="dcterms:W3CDTF">2019-06-17T17:51:04Z</dcterms:modified>
</cp:coreProperties>
</file>