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7" r:id="rId3"/>
    <p:sldId id="256" r:id="rId4"/>
    <p:sldId id="259" r:id="rId5"/>
    <p:sldId id="317" r:id="rId6"/>
    <p:sldId id="318" r:id="rId7"/>
    <p:sldId id="319" r:id="rId8"/>
    <p:sldId id="320" r:id="rId9"/>
    <p:sldId id="330" r:id="rId10"/>
    <p:sldId id="329" r:id="rId11"/>
    <p:sldId id="324" r:id="rId12"/>
    <p:sldId id="321" r:id="rId13"/>
    <p:sldId id="322" r:id="rId14"/>
    <p:sldId id="323" r:id="rId15"/>
    <p:sldId id="327" r:id="rId16"/>
    <p:sldId id="325" r:id="rId17"/>
    <p:sldId id="272" r:id="rId18"/>
    <p:sldId id="280" r:id="rId19"/>
    <p:sldId id="276" r:id="rId20"/>
    <p:sldId id="326" r:id="rId21"/>
    <p:sldId id="307" r:id="rId22"/>
    <p:sldId id="294" r:id="rId23"/>
    <p:sldId id="279" r:id="rId24"/>
    <p:sldId id="285" r:id="rId25"/>
    <p:sldId id="289" r:id="rId26"/>
    <p:sldId id="290" r:id="rId27"/>
    <p:sldId id="299" r:id="rId28"/>
    <p:sldId id="302" r:id="rId29"/>
    <p:sldId id="291" r:id="rId30"/>
    <p:sldId id="295" r:id="rId31"/>
    <p:sldId id="292" r:id="rId32"/>
    <p:sldId id="278" r:id="rId33"/>
    <p:sldId id="308" r:id="rId34"/>
    <p:sldId id="311" r:id="rId35"/>
    <p:sldId id="316" r:id="rId36"/>
    <p:sldId id="331" r:id="rId37"/>
    <p:sldId id="328" r:id="rId38"/>
    <p:sldId id="332" r:id="rId39"/>
    <p:sldId id="312" r:id="rId40"/>
    <p:sldId id="315" r:id="rId41"/>
    <p:sldId id="33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pos="3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B5AE-A8E5-4434-9AB5-5C826F7D5CC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E15D1-20FF-43B6-B8EE-84F9E6D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want to thank you all for being part of my committee, as I have mentioned several times in my emails it is an honor for me to have you guys as contributing members in this project. Today I will be presenting to you my PhD research prospectus, that I have tile (READ TITLE).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9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9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3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65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Oligotrophic = Nursery Ponds</a:t>
            </a:r>
          </a:p>
          <a:p>
            <a:r>
              <a:rPr lang="en-US" dirty="0"/>
              <a:t>Eutrophic = WWL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89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9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Oligotrophic = Nursery Ponds</a:t>
            </a:r>
          </a:p>
          <a:p>
            <a:r>
              <a:rPr lang="en-US" dirty="0"/>
              <a:t>Eutrophic = WWL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00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25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00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3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61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4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11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4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81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Oligotrophic = Nursery Ponds</a:t>
            </a:r>
          </a:p>
          <a:p>
            <a:r>
              <a:rPr lang="en-US" dirty="0"/>
              <a:t>Eutrophic = WWL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8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3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0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4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2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energy source, in this case the sun emits energy. That incident energy hits a target (paved roads, bare soil, water, grass, a forest or a built-up area) and the reflected energy from each target gets sense and recorded by a  sensor onboard a satellite.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5CB79-F0C6-4003-BBF9-F991D725A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1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EB1F-3E67-4818-8AB9-AB67B913D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F2285-3490-4ED6-8FA7-C9F7BD14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534D-5218-4BAE-BA41-71873B64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5F5CE-758F-464A-8B11-0F0AE433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96ABF-F7E4-431B-927A-74906ED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A491-AA7D-4A82-8F0B-FA2B7C5B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43768-EEB0-45AD-B457-A8B354CB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3B8D-0415-4722-B4FB-98E839B8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2E62-048D-4448-B506-1C7E0AE8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28D4F-451D-46C5-9ECB-3A695DBC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4BAA7-F974-4691-81D1-08AA699F7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B1DB0-AA68-4138-B78A-94526D8D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124A-5ADC-4ECA-9842-37088CDE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28A0-EEA0-4032-988F-AAC597C5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33100-A791-447F-A3FA-443DD1B5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95FA63-B02E-434C-A07A-0E0482F0A82E}"/>
              </a:ext>
            </a:extLst>
          </p:cNvPr>
          <p:cNvSpPr/>
          <p:nvPr userDrawn="1"/>
        </p:nvSpPr>
        <p:spPr>
          <a:xfrm>
            <a:off x="0" y="0"/>
            <a:ext cx="12192000" cy="2457450"/>
          </a:xfrm>
          <a:prstGeom prst="rect">
            <a:avLst/>
          </a:prstGeom>
          <a:solidFill>
            <a:srgbClr val="A4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00EFC-4927-495D-9730-E359A622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2563"/>
            <a:ext cx="10823532" cy="187170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594F-C585-4D45-B014-D0DB9AB95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732" y="2780778"/>
            <a:ext cx="7515616" cy="247702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35C2-FEDB-4261-86C9-6EE389CE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F215C0-E9E1-471E-ABEA-73008529936A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2308A-8100-4799-8A86-7FF51CB0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4D3D-05B1-4C4E-8895-5E9B2260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2B05-AD99-49A5-8B67-BD21AED37A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346276-F286-4812-A7EF-34622B54B5C7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2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0E9880-40AD-46A9-95AA-9260C3405D3F}"/>
              </a:ext>
            </a:extLst>
          </p:cNvPr>
          <p:cNvSpPr/>
          <p:nvPr userDrawn="1"/>
        </p:nvSpPr>
        <p:spPr>
          <a:xfrm>
            <a:off x="0" y="0"/>
            <a:ext cx="12192000" cy="1130531"/>
          </a:xfrm>
          <a:prstGeom prst="rect">
            <a:avLst/>
          </a:prstGeom>
          <a:solidFill>
            <a:srgbClr val="9E01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FE24F-1026-42B1-8ABA-ABAEB488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CD37-48B0-4553-89A4-8A4E3A964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60FC3-6C5A-4CED-B405-75B30C8D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FA9187-1B7F-4F2B-B3D0-E2F48CDE2E95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B5DC-0349-4745-83E3-FD974B9F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5592-3815-4AE2-A89A-A892953E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DD2B05-AD99-49A5-8B67-BD21AED37A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8C4960-70D7-4C32-B3BB-2B40F57E52DE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3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B19326-0D8D-4F07-ADD3-F827F033994C}"/>
              </a:ext>
            </a:extLst>
          </p:cNvPr>
          <p:cNvSpPr/>
          <p:nvPr userDrawn="1"/>
        </p:nvSpPr>
        <p:spPr>
          <a:xfrm>
            <a:off x="0" y="1"/>
            <a:ext cx="12192000" cy="1263534"/>
          </a:xfrm>
          <a:prstGeom prst="rect">
            <a:avLst/>
          </a:prstGeom>
          <a:solidFill>
            <a:srgbClr val="9E01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3516-E1AD-41F2-ACF1-FD32A90E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901F-9DA8-42AC-A80B-A2E0B43C3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6AD65-1953-44DA-9A53-91D08827A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3E7EC-494E-4585-8F14-7E81933E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20-C6A3-4358-9EE3-4887887A3616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B0478-7F33-4BBC-8A12-55EA8340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PhD. Prospectus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BD0FD-1287-4704-A104-A39A2624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3DE6B-292F-4CE3-9B79-F5E5C60C0686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2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0DD4C2-3EF6-4E2C-88FA-B413469CAEF3}"/>
              </a:ext>
            </a:extLst>
          </p:cNvPr>
          <p:cNvSpPr/>
          <p:nvPr userDrawn="1"/>
        </p:nvSpPr>
        <p:spPr>
          <a:xfrm>
            <a:off x="0" y="1"/>
            <a:ext cx="12192000" cy="1130530"/>
          </a:xfrm>
          <a:prstGeom prst="rect">
            <a:avLst/>
          </a:prstGeom>
          <a:solidFill>
            <a:srgbClr val="9E01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CE8DC-A6B1-490C-9DCD-09237F26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5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499C0-10A5-4B78-82C2-412FFE44A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58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08594-F74B-4F3F-8728-E8BEA2CF4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29759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BD631-471A-4CF1-A2FF-9EF99CABB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58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F8B0E-714D-4478-9814-F2E2DB1FE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229759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32C8B-290F-4EED-8318-65FD00B5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5E42-828E-4EC2-A4F2-72AD7962D6E6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FD930-9F55-45AF-809F-5A6AB8EA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6F641-AB7C-434A-A738-742A7008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52EA31-4B3D-42BA-96B9-9D615E113B96}"/>
              </a:ext>
            </a:extLst>
          </p:cNvPr>
          <p:cNvCxnSpPr/>
          <p:nvPr userDrawn="1"/>
        </p:nvCxnSpPr>
        <p:spPr>
          <a:xfrm>
            <a:off x="836612" y="6356350"/>
            <a:ext cx="10515600" cy="0"/>
          </a:xfrm>
          <a:prstGeom prst="line">
            <a:avLst/>
          </a:prstGeom>
          <a:ln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1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221F-5AC9-4A3E-834D-CDEE8542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854ED-C063-4E80-9F89-3952101A3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49F3-2024-4DE2-AF29-2218DF6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1265-DA65-4003-BCF9-7EF53576B443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A093-A29E-4591-922B-EFBF104E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CABF9-AAF5-469C-B286-B813EC0F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F0D2-61BB-4F20-84F8-6EB4B069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36C9C-3044-4D8B-AAC1-B67C8063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C2FB-3EF3-4BB9-A4EC-13FEB4D4A49B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5D931-B4BE-400D-BEC0-3EA8571E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B5041-E827-4CE1-B14B-6BA230DB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C43EE-CB3C-4175-AB91-5CD61486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3F0-418E-47DC-B775-72C6AB034841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013E8-BE6F-4AE5-B9D4-A1DECD54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AD14-4E2C-418D-92C6-202CC5BB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89EB-87B9-4595-AE87-C7189D2A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F48EC-79D2-4364-B4BA-6A660D9A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C3A20-C11C-4681-BAE6-34DD54ED2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3E7A-9887-46A7-B89A-A393BB00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E11-634E-4F02-B8B6-7DEEC4218228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84394-B794-41BB-98BB-062A4816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C4F3-4B61-4844-90C4-9EEFE55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CCDF-2887-4962-9A5E-E0159C90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1BE6-6873-4E7F-B079-83063121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F2CF-CA58-413D-BD17-E436F86A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19A0D-B249-4545-B3A2-96F9C41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C035-C23E-4AEB-8B1F-FFC562D1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A38D-5CDD-4C35-A9E2-B279C2BB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53C4E-7A50-4FC7-80D2-A4B279A24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6CB25-5B48-4DAB-BADF-98603286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30A1B-0E9A-4497-A910-82109D4C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A9DF-354C-480B-A111-6837253D2E92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27C4-0093-43BB-9B28-35AE6881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B173E-E916-4A72-9011-12723778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2598-354D-4595-A9FD-BD380457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E8A3D-7616-41F2-9361-1EFE1F94B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BB1C-C9AC-4E4C-A87B-F03C5265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D09A-709A-41E4-BC27-63805ED76117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2095-8B3B-44C3-8339-3D7A0667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3091B-A1D6-4064-B143-8F138F0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55851-0BEE-44CA-9F04-3FD5E87D0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CF72B-9413-4448-BE13-8FBE2E11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81DE-AECA-45C0-A099-13EC2591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214F-D356-4C89-B964-F689D9553BB9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14582-C014-4D74-ACDB-D84C1C6C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4F9D9-FA35-4FD5-B048-B8824FF8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579F-FDEB-474E-8B9E-3F4645A2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99F8-7969-4C7C-8550-F9D60DDD5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25E5A-7CDC-47DE-95BF-A62917F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A1DA-789E-4E52-8AFA-4E7190F1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86D3-B0CD-4576-82AF-3C89338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81E1-4104-4B0B-BD0E-75313F1D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639D-EB9B-448E-91AD-DE750B214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4E585-E660-4CFE-9989-444D2055E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2359C-18D5-4255-BF41-D3B4C3B1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098D3-32BB-40DD-B92D-2282D1F9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97EAE-2441-4685-BD6F-53C729E4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1FE0-D039-46E1-AF1B-E532BCE2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5B4-DC9C-46F3-946B-9215D35C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D53F0-5FA9-4014-9989-61F4ECD74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E27B2-F194-471F-AADA-E24042F13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33906-552C-4A11-BEF0-74870C5D4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6C011-AAEA-4391-A7F2-8F74FCD0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3939C-FE35-4C0C-A2BD-AB005EC8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9F40D-7913-4C77-AD87-2EE97287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52A7-9DC5-4268-A185-365EA397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96B6B-2B35-4ED2-B01E-120521A0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DBD78-E9CB-4180-8B5E-225C5C9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F739B-AE05-4EEB-B8E1-830CCAA5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5C8EC-A096-45A2-B4B3-BC8D42C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A9B83-E575-434F-AE66-CF27B8F6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DA4EB-D49D-46C6-A629-C3F64F0D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9C57-F6EA-47B0-B86C-408A92E8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2273-CFEB-4255-8A1A-9BF1125B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F2554-A41A-465D-A14B-4AFA3AEFE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7F353-279E-4425-8BA9-64913F4B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1B8B9-19EE-44B8-85A2-E81CF30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340B0-2660-46A0-9AFE-F826C0E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A384-8DEB-4F14-B86B-82411617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A2B8A-0C1C-47FD-BBBD-DF492CAD9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0E0E0-D1C7-417E-A9A8-7593666A7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298CE-E5A6-4DB1-B0CA-7317D80A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EF9AA-67AA-42A8-A4D4-72B21CCC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17844-1665-4E3C-947B-79440165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3A962-3C42-477E-969F-81DE3A39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33DC1-7600-4680-8C37-78A6E3A5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6EFE-F539-420D-B665-2E3B947AD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C912-3C0C-4A56-B98E-2C34BB02435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47F87-3AA2-4349-A7DF-10B0EE6B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E1944-559D-4031-9AE9-D0FCB4916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C22E-EAE9-428F-B1AF-8E47268FE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AB15A-C77E-4899-8B52-7429956F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F586-4994-44CB-B750-A55DF05C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9438-97DE-471B-87B5-DF7CC830B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0DE3-F113-455D-8B22-5F1FC94570DF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1C1C-294B-46B7-90C2-CF25131A0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PhD. Prospectus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2DA4-D449-4E0D-A114-0514E6833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2B05-AD99-49A5-8B67-BD21AED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7E04-456F-42C6-9C48-BD2E17EA4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11" y="884301"/>
            <a:ext cx="10823532" cy="1871706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600" dirty="0"/>
              <a:t>PREDICTION OF OPTICAL AND NON-OPTICAL WATER QUALITY PARAMETERS IN OLIGOTROPHIC AND EUTROPHIC SYSTEMS USING A SMALL UNMANNED AERIAL SYSTEM</a:t>
            </a:r>
            <a:br>
              <a:rPr lang="en-US" sz="60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B193A-03AC-4AEE-9ACE-0B8AD9076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7685" y="3387306"/>
            <a:ext cx="6204858" cy="2477022"/>
          </a:xfrm>
        </p:spPr>
        <p:txBody>
          <a:bodyPr/>
          <a:lstStyle/>
          <a:p>
            <a:r>
              <a:rPr lang="en-US" dirty="0"/>
              <a:t>Juan G. Arango and Robert W. </a:t>
            </a:r>
            <a:r>
              <a:rPr lang="en-US" dirty="0" err="1"/>
              <a:t>Nairn</a:t>
            </a:r>
            <a:r>
              <a:rPr lang="en-US" dirty="0"/>
              <a:t> </a:t>
            </a:r>
          </a:p>
          <a:p>
            <a:r>
              <a:rPr lang="en-US" dirty="0"/>
              <a:t>University of Oklahoma</a:t>
            </a:r>
          </a:p>
          <a:p>
            <a:endParaRPr lang="en-US" dirty="0"/>
          </a:p>
          <a:p>
            <a:r>
              <a:rPr lang="en-US" dirty="0"/>
              <a:t>36</a:t>
            </a:r>
            <a:r>
              <a:rPr lang="en-US" baseline="30000" dirty="0"/>
              <a:t>th</a:t>
            </a:r>
            <a:r>
              <a:rPr lang="en-US" dirty="0"/>
              <a:t> Annual Meeting of the American </a:t>
            </a:r>
          </a:p>
          <a:p>
            <a:r>
              <a:rPr lang="en-US" dirty="0"/>
              <a:t>Society of Mining &amp; Reclamation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D79C4-1281-4957-84D4-6C5DA3B7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B333-0291-4382-8ABE-242B5BE3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452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American Society of Mining &amp; Reclamation – 36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Annual Meeting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D32B-A1D0-4985-89F9-43086452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82A1E-887C-42AC-B247-47AE1E5C3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756007"/>
            <a:ext cx="3162300" cy="3156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F8739-9106-4990-9173-D4AD8E65E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118" y="2626619"/>
            <a:ext cx="2275682" cy="34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HYPOTHESIS AND 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1822" y="6356350"/>
            <a:ext cx="4588778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satellite cloud cover">
            <a:extLst>
              <a:ext uri="{FF2B5EF4-FFF2-40B4-BE49-F238E27FC236}">
                <a16:creationId xmlns:a16="http://schemas.microsoft.com/office/drawing/2014/main" id="{5B51CD14-FDDE-4882-9F45-DF815883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641" y="1330637"/>
            <a:ext cx="5412717" cy="47372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2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HYPOTHESIS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D811A-4FA5-435B-B189-163782CC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900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combination of bands from images captured by a multispectral sensor attached to an </a:t>
            </a:r>
            <a:r>
              <a:rPr lang="en-US" dirty="0" err="1"/>
              <a:t>sUAS</a:t>
            </a:r>
            <a:r>
              <a:rPr lang="en-US" dirty="0"/>
              <a:t> can predict optical (TSS, </a:t>
            </a:r>
            <a:r>
              <a:rPr lang="en-US" dirty="0" err="1"/>
              <a:t>Chl</a:t>
            </a:r>
            <a:r>
              <a:rPr lang="en-US" dirty="0"/>
              <a:t>-a, SDD) and non-optical (TP, TN) water quality parameters in reservoirs with different trophic states </a:t>
            </a:r>
          </a:p>
          <a:p>
            <a:endParaRPr lang="en-US" dirty="0"/>
          </a:p>
          <a:p>
            <a:r>
              <a:rPr lang="en-US" dirty="0"/>
              <a:t>By having the ability to capture free cloud images at a finer spatial resolution, </a:t>
            </a:r>
            <a:r>
              <a:rPr lang="en-US" dirty="0" err="1"/>
              <a:t>sUAS</a:t>
            </a:r>
            <a:r>
              <a:rPr lang="en-US" dirty="0"/>
              <a:t> models that predict optical and non-optical water quality parameters have the ability to generate more accurate data, than the models that rely on satellite data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3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OBJECTIVES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D811A-4FA5-435B-B189-163782CC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9006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To develop statistical models capable of predicting optical (TSS, </a:t>
            </a:r>
            <a:r>
              <a:rPr lang="en-US" sz="2600" dirty="0" err="1"/>
              <a:t>Chl</a:t>
            </a:r>
            <a:r>
              <a:rPr lang="en-US" sz="2600" dirty="0"/>
              <a:t>-a, SDD) and non-optical (TP, TN) water quality parameters in reservoirs with different trophic states</a:t>
            </a:r>
          </a:p>
          <a:p>
            <a:pPr marL="0" lvl="0" indent="0">
              <a:buNone/>
            </a:pPr>
            <a:r>
              <a:rPr lang="en-US" sz="2600" dirty="0"/>
              <a:t> </a:t>
            </a:r>
          </a:p>
          <a:p>
            <a:pPr lvl="0"/>
            <a:r>
              <a:rPr lang="en-US" sz="2600" dirty="0"/>
              <a:t>To statistically compare and evaluate the accuracy of the data generated by water quality models that rely on satellite imagery and </a:t>
            </a:r>
            <a:r>
              <a:rPr lang="en-US" sz="2600" dirty="0" err="1"/>
              <a:t>sUAS</a:t>
            </a:r>
            <a:r>
              <a:rPr lang="en-US" sz="2600" dirty="0"/>
              <a:t> imagery</a:t>
            </a:r>
          </a:p>
        </p:txBody>
      </p:sp>
    </p:spTree>
    <p:extLst>
      <p:ext uri="{BB962C8B-B14F-4D97-AF65-F5344CB8AC3E}">
        <p14:creationId xmlns:p14="http://schemas.microsoft.com/office/powerpoint/2010/main" val="211489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4319" y="6356350"/>
            <a:ext cx="4739081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9A5F788-DD6D-4473-B04D-D48D37D5A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78" y="1545026"/>
            <a:ext cx="6558844" cy="41850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62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FDD-D04E-4922-99F4-E97B61C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METHODOLOGY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7B7A-2DA9-4FC8-B1C7-C35CD410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E8-6406-4CBE-ADAF-3A87553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F8C4-556F-4F8E-ACE4-FD93EF52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C42AD5-2DDF-42BE-A863-5D943010FBD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327" y="1348509"/>
            <a:ext cx="7250546" cy="4812146"/>
          </a:xfrm>
          <a:prstGeom prst="rect">
            <a:avLst/>
          </a:prstGeom>
          <a:noFill/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7BD7BF13-976F-4EDB-9397-4AE486F6A98B}"/>
              </a:ext>
            </a:extLst>
          </p:cNvPr>
          <p:cNvSpPr/>
          <p:nvPr/>
        </p:nvSpPr>
        <p:spPr>
          <a:xfrm>
            <a:off x="7663873" y="5039303"/>
            <a:ext cx="1468582" cy="812800"/>
          </a:xfrm>
          <a:prstGeom prst="notchedRightArrow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  <a:prstDash val="dash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3B383-76B0-43D9-A9A2-75978B18E900}"/>
              </a:ext>
            </a:extLst>
          </p:cNvPr>
          <p:cNvSpPr txBox="1"/>
          <p:nvPr/>
        </p:nvSpPr>
        <p:spPr>
          <a:xfrm>
            <a:off x="9220199" y="2119745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Phase 1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82F58876-3D8C-47FD-8E2E-E209D8DD2E1F}"/>
              </a:ext>
            </a:extLst>
          </p:cNvPr>
          <p:cNvSpPr/>
          <p:nvPr/>
        </p:nvSpPr>
        <p:spPr>
          <a:xfrm>
            <a:off x="7555345" y="3657600"/>
            <a:ext cx="1468582" cy="812800"/>
          </a:xfrm>
          <a:prstGeom prst="notchedRightArrow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  <a:prstDash val="dash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402B91B1-F694-4EDB-9935-4E0A7AE56124}"/>
              </a:ext>
            </a:extLst>
          </p:cNvPr>
          <p:cNvSpPr/>
          <p:nvPr/>
        </p:nvSpPr>
        <p:spPr>
          <a:xfrm>
            <a:off x="7707745" y="2119745"/>
            <a:ext cx="1468582" cy="812800"/>
          </a:xfrm>
          <a:prstGeom prst="notchedRightArrow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  <a:prstDash val="dash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4A4EC-ABA1-4FBF-8E98-C083892EEB7B}"/>
              </a:ext>
            </a:extLst>
          </p:cNvPr>
          <p:cNvSpPr txBox="1"/>
          <p:nvPr/>
        </p:nvSpPr>
        <p:spPr>
          <a:xfrm>
            <a:off x="9176327" y="3754582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Phase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C171A-94ED-41DF-8826-10693932CF63}"/>
              </a:ext>
            </a:extLst>
          </p:cNvPr>
          <p:cNvSpPr/>
          <p:nvPr/>
        </p:nvSpPr>
        <p:spPr>
          <a:xfrm>
            <a:off x="9220199" y="512253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347587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DATA COLLECTION AND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1431" y="6356350"/>
            <a:ext cx="4671969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43EB66-0E53-4A3F-AA9C-8F7C61D89D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16" y="2229276"/>
            <a:ext cx="4394638" cy="2804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EE587-F00A-43C0-A7A9-AE0126B5D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149" y="2183702"/>
            <a:ext cx="4525528" cy="28952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48F8875-9BE0-43F1-8AFB-CA5D17293867}"/>
              </a:ext>
            </a:extLst>
          </p:cNvPr>
          <p:cNvSpPr txBox="1">
            <a:spLocks/>
          </p:cNvSpPr>
          <p:nvPr/>
        </p:nvSpPr>
        <p:spPr>
          <a:xfrm>
            <a:off x="636473" y="1258529"/>
            <a:ext cx="5007244" cy="68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MULTISPECTRAL DATA COLLECTION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42D38CB-69B4-48AB-B420-BF5CE858C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425004"/>
              </p:ext>
            </p:extLst>
          </p:nvPr>
        </p:nvGraphicFramePr>
        <p:xfrm>
          <a:off x="6018911" y="2397710"/>
          <a:ext cx="5402874" cy="246725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790921">
                  <a:extLst>
                    <a:ext uri="{9D8B030D-6E8A-4147-A177-3AD203B41FA5}">
                      <a16:colId xmlns:a16="http://schemas.microsoft.com/office/drawing/2014/main" val="2556005717"/>
                    </a:ext>
                  </a:extLst>
                </a:gridCol>
                <a:gridCol w="2611953">
                  <a:extLst>
                    <a:ext uri="{9D8B030D-6E8A-4147-A177-3AD203B41FA5}">
                      <a16:colId xmlns:a16="http://schemas.microsoft.com/office/drawing/2014/main" val="1939831588"/>
                    </a:ext>
                  </a:extLst>
                </a:gridCol>
              </a:tblGrid>
              <a:tr h="301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969077"/>
                  </a:ext>
                </a:extLst>
              </a:tr>
              <a:tr h="301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Chlorophyll α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445.0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976541"/>
                  </a:ext>
                </a:extLst>
              </a:tr>
              <a:tr h="3082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Phosphorus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365.3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824660"/>
                  </a:ext>
                </a:extLst>
              </a:tr>
              <a:tr h="301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Nitrogen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N/C 2100S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11126"/>
                  </a:ext>
                </a:extLst>
              </a:tr>
              <a:tr h="301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Nitrate-Nitrogen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352.1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977314"/>
                  </a:ext>
                </a:extLst>
              </a:tr>
              <a:tr h="291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Ammonia-nitrogen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 10031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202981"/>
                  </a:ext>
                </a:extLst>
              </a:tr>
              <a:tr h="362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Suspended Solids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160.2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691764"/>
                  </a:ext>
                </a:extLst>
              </a:tr>
              <a:tr h="301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Secchi Disk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530620"/>
                  </a:ext>
                </a:extLst>
              </a:tr>
            </a:tbl>
          </a:graphicData>
        </a:graphic>
      </p:graphicFrame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817F5F5-9ADF-4A14-B503-E3D69193D14F}"/>
              </a:ext>
            </a:extLst>
          </p:cNvPr>
          <p:cNvSpPr txBox="1">
            <a:spLocks/>
          </p:cNvSpPr>
          <p:nvPr/>
        </p:nvSpPr>
        <p:spPr>
          <a:xfrm>
            <a:off x="6060157" y="1240060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ANALYSIS </a:t>
            </a:r>
          </a:p>
        </p:txBody>
      </p:sp>
    </p:spTree>
    <p:extLst>
      <p:ext uri="{BB962C8B-B14F-4D97-AF65-F5344CB8AC3E}">
        <p14:creationId xmlns:p14="http://schemas.microsoft.com/office/powerpoint/2010/main" val="14491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FDD-D04E-4922-99F4-E97B61C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SCENARIO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7B7A-2DA9-4FC8-B1C7-C35CD410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E8-6406-4CBE-ADAF-3A87553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820" y="6356350"/>
            <a:ext cx="466358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F8C4-556F-4F8E-ACE4-FD93EF52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18DF9F-CE03-4BE1-9B23-4A79A1CDE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58" y="1209417"/>
            <a:ext cx="6425136" cy="50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FDD-D04E-4922-99F4-E97B61C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 DEVELOPMENT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7B7A-2DA9-4FC8-B1C7-C35CD410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E8-6406-4CBE-ADAF-3A87553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F8C4-556F-4F8E-ACE4-FD93EF52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9D23264-B56E-446E-863A-4C4C1019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327547" cy="4571898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600" b="1" dirty="0"/>
              <a:t>Model Development </a:t>
            </a:r>
            <a:r>
              <a:rPr lang="en-US" sz="2600" dirty="0"/>
              <a:t>(50% Data)</a:t>
            </a:r>
          </a:p>
          <a:p>
            <a:pPr lvl="1"/>
            <a:r>
              <a:rPr lang="en-US" sz="2600" dirty="0"/>
              <a:t>Regression analyses </a:t>
            </a:r>
          </a:p>
          <a:p>
            <a:pPr lvl="1"/>
            <a:r>
              <a:rPr lang="en-US" sz="2600" dirty="0"/>
              <a:t>Water quality parameter (dependent variable)</a:t>
            </a:r>
          </a:p>
          <a:p>
            <a:pPr lvl="1"/>
            <a:r>
              <a:rPr lang="en-US" sz="2600" dirty="0"/>
              <a:t>Refraction data from multispectral image (independent variable)</a:t>
            </a:r>
            <a:r>
              <a:rPr lang="en-US" sz="2600" b="1" dirty="0"/>
              <a:t> 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Best Fit Determination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Coefficient of determination (R</a:t>
            </a:r>
            <a:r>
              <a:rPr lang="en-US" sz="2600" baseline="30000" dirty="0"/>
              <a:t>2</a:t>
            </a:r>
            <a:r>
              <a:rPr lang="en-US" sz="2600" dirty="0"/>
              <a:t>) </a:t>
            </a:r>
          </a:p>
          <a:p>
            <a:pPr lvl="1"/>
            <a:r>
              <a:rPr lang="en-US" sz="2600" dirty="0"/>
              <a:t>Akaike Information Criterion (AIC)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Model Validation </a:t>
            </a:r>
            <a:r>
              <a:rPr lang="en-US" sz="2600" dirty="0"/>
              <a:t>(50% Data)</a:t>
            </a:r>
          </a:p>
          <a:p>
            <a:pPr lvl="1"/>
            <a:r>
              <a:rPr lang="en-US" sz="2600" dirty="0"/>
              <a:t>Statistically comparison between in-situ water quality parameter measurements and predicted measurements </a:t>
            </a:r>
          </a:p>
        </p:txBody>
      </p:sp>
    </p:spTree>
    <p:extLst>
      <p:ext uri="{BB962C8B-B14F-4D97-AF65-F5344CB8AC3E}">
        <p14:creationId xmlns:p14="http://schemas.microsoft.com/office/powerpoint/2010/main" val="3115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1AA1-E19A-4A27-A150-4AFEEA87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STUDY AREA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E4FF5-7207-4F86-BDD9-A12F4A87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44AF-8D6A-49E0-B1A1-26AD8E0B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B891-F8D7-42E9-914F-A36448E8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1567A9-7368-46BD-B6DF-6DBED9DEE28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972" y="1561220"/>
            <a:ext cx="5556070" cy="4351338"/>
          </a:xfrm>
          <a:prstGeom prst="rect">
            <a:avLst/>
          </a:prstGeom>
          <a:ln w="285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8692C-099E-4E78-937B-28A25B7E8570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979" y="1561220"/>
            <a:ext cx="5556070" cy="4351337"/>
          </a:xfrm>
          <a:prstGeom prst="rect">
            <a:avLst/>
          </a:prstGeom>
          <a:ln w="285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095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EBA0E-4EDA-431B-A415-F3CD3009F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942" y="1259825"/>
            <a:ext cx="6577748" cy="47908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69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satellite cloud cover">
            <a:extLst>
              <a:ext uri="{FF2B5EF4-FFF2-40B4-BE49-F238E27FC236}">
                <a16:creationId xmlns:a16="http://schemas.microsoft.com/office/drawing/2014/main" id="{C00DF31D-8AA2-4093-AF5E-FCC16DC0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201" y="0"/>
            <a:ext cx="6054794" cy="342899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8E843E79-1380-4789-8C6B-0DA6226FE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01" y="3659052"/>
            <a:ext cx="4537484" cy="28952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6219C-C473-4C5F-8669-A8E01CC32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180" y="3496110"/>
            <a:ext cx="4048802" cy="294891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4A9C9BA-008C-4998-B816-DD9FAB500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0" y="1"/>
            <a:ext cx="6140311" cy="34289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8DEEB3-26C8-4541-A206-15A5D419F2CC}"/>
              </a:ext>
            </a:extLst>
          </p:cNvPr>
          <p:cNvCxnSpPr/>
          <p:nvPr/>
        </p:nvCxnSpPr>
        <p:spPr>
          <a:xfrm>
            <a:off x="6137210" y="0"/>
            <a:ext cx="0" cy="6858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31CDD-1D17-4157-87E3-3F46C7FF222E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211DA4-ABBE-43E2-8557-10EF97D6D184}"/>
              </a:ext>
            </a:extLst>
          </p:cNvPr>
          <p:cNvSpPr txBox="1"/>
          <p:nvPr/>
        </p:nvSpPr>
        <p:spPr>
          <a:xfrm>
            <a:off x="2150918" y="2821357"/>
            <a:ext cx="19288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C5CB1-1CD1-4425-B3E8-C2B51DBBAADB}"/>
              </a:ext>
            </a:extLst>
          </p:cNvPr>
          <p:cNvSpPr txBox="1"/>
          <p:nvPr/>
        </p:nvSpPr>
        <p:spPr>
          <a:xfrm>
            <a:off x="8194658" y="2596135"/>
            <a:ext cx="28138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and Objectives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52E3A-1A02-4403-9C98-E5F8D7DD351A}"/>
              </a:ext>
            </a:extLst>
          </p:cNvPr>
          <p:cNvSpPr txBox="1"/>
          <p:nvPr/>
        </p:nvSpPr>
        <p:spPr>
          <a:xfrm>
            <a:off x="1660112" y="6354264"/>
            <a:ext cx="28138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F0A0D-04C1-4FCD-8572-A5978CAA7823}"/>
              </a:ext>
            </a:extLst>
          </p:cNvPr>
          <p:cNvSpPr txBox="1"/>
          <p:nvPr/>
        </p:nvSpPr>
        <p:spPr>
          <a:xfrm>
            <a:off x="8194658" y="6354264"/>
            <a:ext cx="28138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258047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1AA1-E19A-4A27-A150-4AFEEA87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SINGLE VARIABLE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E4FF5-7207-4F86-BDD9-A12F4A87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44AF-8D6A-49E0-B1A1-26AD8E0B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820" y="6356350"/>
            <a:ext cx="466358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B891-F8D7-42E9-914F-A36448E8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42ADE6-89D2-49BA-BF52-C5D94C1A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Total of 315 (single variable) linear models</a:t>
                </a:r>
              </a:p>
              <a:p>
                <a:pPr lvl="1"/>
                <a:r>
                  <a:rPr lang="en-US" dirty="0"/>
                  <a:t>Point Extraction = 105</a:t>
                </a:r>
              </a:p>
              <a:p>
                <a:pPr lvl="1"/>
                <a:r>
                  <a:rPr lang="en-US" dirty="0"/>
                  <a:t>Buffer Extraction =105</a:t>
                </a:r>
              </a:p>
              <a:p>
                <a:pPr lvl="1"/>
                <a:r>
                  <a:rPr lang="en-US" dirty="0"/>
                  <a:t>Kriging Extraction = 105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42ADE6-89D2-49BA-BF52-C5D94C1A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48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FDD-D04E-4922-99F4-E97B61C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 DEVELOPMENT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7B7A-2DA9-4FC8-B1C7-C35CD410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E8-6406-4CBE-ADAF-3A87553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F8C4-556F-4F8E-ACE4-FD93EF52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9D23264-B56E-446E-863A-4C4C1019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600" b="1" dirty="0">
                <a:solidFill>
                  <a:srgbClr val="FF0000"/>
                </a:solidFill>
              </a:rPr>
              <a:t>Model Development </a:t>
            </a:r>
            <a:r>
              <a:rPr lang="en-US" sz="2600" dirty="0">
                <a:solidFill>
                  <a:srgbClr val="FF0000"/>
                </a:solidFill>
              </a:rPr>
              <a:t>(50% Data)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Regression analyses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Water quality parameter (dependent variable)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Refraction data from multispectral image (independent variable)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Best Fit Determination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Coefficient of determination (R</a:t>
            </a:r>
            <a:r>
              <a:rPr lang="en-US" sz="2600" baseline="30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Akaike Information Criterion (AIC)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Model Validation </a:t>
            </a:r>
            <a:r>
              <a:rPr lang="en-US" sz="2600" dirty="0"/>
              <a:t>(50% Data)</a:t>
            </a:r>
          </a:p>
          <a:p>
            <a:pPr lvl="1"/>
            <a:r>
              <a:rPr lang="en-US" sz="2600" dirty="0"/>
              <a:t>Statistically comparison between in-situ water quality parameter measurements and predicted measurements   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9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798" y="149314"/>
            <a:ext cx="9013272" cy="871741"/>
          </a:xfrm>
        </p:spPr>
        <p:txBody>
          <a:bodyPr/>
          <a:lstStyle/>
          <a:p>
            <a:pPr algn="ctr"/>
            <a:r>
              <a:rPr lang="en-US" dirty="0"/>
              <a:t>LINEAR MODELS -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987" y="6356350"/>
            <a:ext cx="4638413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1CE16-FA5D-446A-B92E-2932417C1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72" y="1189236"/>
            <a:ext cx="7196923" cy="49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1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POINT EXTRACTION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5C27A-EFCD-40BA-9977-3DE07FC6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317072"/>
            <a:ext cx="11560028" cy="4859891"/>
          </a:xfrm>
        </p:spPr>
        <p:txBody>
          <a:bodyPr/>
          <a:lstStyle/>
          <a:p>
            <a:r>
              <a:rPr lang="en-US" dirty="0"/>
              <a:t>TSS = 37.317*(Green/Red) - 47.273  (R</a:t>
            </a:r>
            <a:r>
              <a:rPr lang="en-US" baseline="30000" dirty="0"/>
              <a:t>2</a:t>
            </a:r>
            <a:r>
              <a:rPr lang="en-US" dirty="0"/>
              <a:t>= 0.821 p= 5.87e-7)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endParaRPr lang="en-US" dirty="0"/>
          </a:p>
          <a:p>
            <a:r>
              <a:rPr lang="en-US" dirty="0"/>
              <a:t>SD = -786.440*(Green) + 72.929  (R</a:t>
            </a:r>
            <a:r>
              <a:rPr lang="en-US" baseline="30000" dirty="0"/>
              <a:t>2</a:t>
            </a:r>
            <a:r>
              <a:rPr lang="en-US" dirty="0"/>
              <a:t>= 0.780 p= 2.56e-6)</a:t>
            </a:r>
          </a:p>
          <a:p>
            <a:endParaRPr lang="en-US" dirty="0"/>
          </a:p>
          <a:p>
            <a:r>
              <a:rPr lang="en-US" dirty="0" err="1"/>
              <a:t>Chl</a:t>
            </a:r>
            <a:r>
              <a:rPr lang="en-US" dirty="0"/>
              <a:t>-a = 202.84*(Green/Red) - 262.58 (R</a:t>
            </a:r>
            <a:r>
              <a:rPr lang="en-US" baseline="30000" dirty="0"/>
              <a:t>2</a:t>
            </a:r>
            <a:r>
              <a:rPr lang="en-US" dirty="0"/>
              <a:t>= 0.810 p= 8.52e-7) </a:t>
            </a:r>
          </a:p>
          <a:p>
            <a:endParaRPr lang="en-US" dirty="0"/>
          </a:p>
          <a:p>
            <a:r>
              <a:rPr lang="en-US" dirty="0"/>
              <a:t>TN = 7.0435*(Green/Red) - 8.5676 (R</a:t>
            </a:r>
            <a:r>
              <a:rPr lang="en-US" baseline="30000" dirty="0"/>
              <a:t>2</a:t>
            </a:r>
            <a:r>
              <a:rPr lang="en-US" dirty="0"/>
              <a:t>= 0.844 p= 1.885e-7)</a:t>
            </a:r>
          </a:p>
          <a:p>
            <a:endParaRPr lang="en-US" dirty="0"/>
          </a:p>
          <a:p>
            <a:r>
              <a:rPr lang="en-US" dirty="0"/>
              <a:t>TP = 1.8392 *(Green/Red)  - 2.4117 (R</a:t>
            </a:r>
            <a:r>
              <a:rPr lang="en-US" baseline="30000" dirty="0"/>
              <a:t>2</a:t>
            </a:r>
            <a:r>
              <a:rPr lang="en-US" dirty="0"/>
              <a:t>= 0.831 p= 3.46e-7)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1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BUFFER EXTRACTION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5C27A-EFCD-40BA-9977-3DE07FC6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317072"/>
            <a:ext cx="11560028" cy="4859891"/>
          </a:xfrm>
        </p:spPr>
        <p:txBody>
          <a:bodyPr/>
          <a:lstStyle/>
          <a:p>
            <a:r>
              <a:rPr lang="en-US" dirty="0"/>
              <a:t>TSS = 37.361*(Green/Red) - 51.626   (R</a:t>
            </a:r>
            <a:r>
              <a:rPr lang="en-US" baseline="30000" dirty="0"/>
              <a:t>2</a:t>
            </a:r>
            <a:r>
              <a:rPr lang="en-US" dirty="0"/>
              <a:t>= 0.759 p= 1.09e-5)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endParaRPr lang="en-US" dirty="0"/>
          </a:p>
          <a:p>
            <a:r>
              <a:rPr lang="en-US" dirty="0"/>
              <a:t>SD = -875.989*(Green) + 77.687 (R</a:t>
            </a:r>
            <a:r>
              <a:rPr lang="en-US" baseline="30000" dirty="0"/>
              <a:t>2</a:t>
            </a:r>
            <a:r>
              <a:rPr lang="en-US" dirty="0"/>
              <a:t>=0.605 p= 2.469 e-6)</a:t>
            </a:r>
          </a:p>
          <a:p>
            <a:endParaRPr lang="en-US" dirty="0"/>
          </a:p>
          <a:p>
            <a:r>
              <a:rPr lang="en-US" dirty="0" err="1"/>
              <a:t>Chl</a:t>
            </a:r>
            <a:r>
              <a:rPr lang="en-US" dirty="0"/>
              <a:t>-a = 199.75*(Green/Red) - 280.56 (R</a:t>
            </a:r>
            <a:r>
              <a:rPr lang="en-US" baseline="30000" dirty="0"/>
              <a:t>2</a:t>
            </a:r>
            <a:r>
              <a:rPr lang="en-US" dirty="0"/>
              <a:t>= 0.730 p= 2.47e-7) </a:t>
            </a:r>
          </a:p>
          <a:p>
            <a:endParaRPr lang="en-US" dirty="0"/>
          </a:p>
          <a:p>
            <a:r>
              <a:rPr lang="en-US" dirty="0"/>
              <a:t>TN = 6.991*(Green/Red) - 9.273 (R</a:t>
            </a:r>
            <a:r>
              <a:rPr lang="en-US" baseline="30000" dirty="0"/>
              <a:t>2</a:t>
            </a:r>
            <a:r>
              <a:rPr lang="en-US" dirty="0"/>
              <a:t>= 0.768 p= 8.39e-6)</a:t>
            </a:r>
          </a:p>
          <a:p>
            <a:endParaRPr lang="en-US" dirty="0"/>
          </a:p>
          <a:p>
            <a:r>
              <a:rPr lang="en-US" dirty="0"/>
              <a:t>TP = 1.8464*(Green/Red) - 2.6307 (R</a:t>
            </a:r>
            <a:r>
              <a:rPr lang="en-US" baseline="30000" dirty="0"/>
              <a:t>2</a:t>
            </a:r>
            <a:r>
              <a:rPr lang="en-US" dirty="0"/>
              <a:t>= 0.764 p= 9.56e-6)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61" y="89075"/>
            <a:ext cx="10514202" cy="8717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ORDINARY KRIGING – NURSERY POND -A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820" y="6356350"/>
            <a:ext cx="466358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917D0-BCF5-48A8-BCD1-2CF45B792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033" y="1736520"/>
            <a:ext cx="5159056" cy="40540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0641EF-B274-4E4E-8549-3CAFC0C2E4E6}"/>
              </a:ext>
            </a:extLst>
          </p:cNvPr>
          <p:cNvSpPr txBox="1"/>
          <p:nvPr/>
        </p:nvSpPr>
        <p:spPr>
          <a:xfrm>
            <a:off x="8800051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3CFCA-E3BF-466A-866A-FBB8C4DFA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71" y="1736520"/>
            <a:ext cx="5361891" cy="42134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CC5787-7439-4BB7-AABD-5F8A72A5615B}"/>
              </a:ext>
            </a:extLst>
          </p:cNvPr>
          <p:cNvSpPr txBox="1"/>
          <p:nvPr/>
        </p:nvSpPr>
        <p:spPr>
          <a:xfrm>
            <a:off x="2466363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</a:p>
        </p:txBody>
      </p:sp>
    </p:spTree>
    <p:extLst>
      <p:ext uri="{BB962C8B-B14F-4D97-AF65-F5344CB8AC3E}">
        <p14:creationId xmlns:p14="http://schemas.microsoft.com/office/powerpoint/2010/main" val="1770265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136525"/>
            <a:ext cx="10691070" cy="8717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ORDINARY KRIGING – NURSERY POND - B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641EF-B274-4E4E-8549-3CAFC0C2E4E6}"/>
              </a:ext>
            </a:extLst>
          </p:cNvPr>
          <p:cNvSpPr txBox="1"/>
          <p:nvPr/>
        </p:nvSpPr>
        <p:spPr>
          <a:xfrm>
            <a:off x="8800051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C5787-7439-4BB7-AABD-5F8A72A5615B}"/>
              </a:ext>
            </a:extLst>
          </p:cNvPr>
          <p:cNvSpPr txBox="1"/>
          <p:nvPr/>
        </p:nvSpPr>
        <p:spPr>
          <a:xfrm>
            <a:off x="2466363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CF9E5-9C70-4B59-B94A-E2BBF913CC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15053"/>
            <a:ext cx="5906344" cy="4641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52774-1562-45BD-8D4F-98F24F6E9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39" y="1736520"/>
            <a:ext cx="5538668" cy="43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" y="136525"/>
            <a:ext cx="12093934" cy="8717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ORDINARY KRIGING – WASTEWATER LAGOON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641EF-B274-4E4E-8549-3CAFC0C2E4E6}"/>
              </a:ext>
            </a:extLst>
          </p:cNvPr>
          <p:cNvSpPr txBox="1"/>
          <p:nvPr/>
        </p:nvSpPr>
        <p:spPr>
          <a:xfrm>
            <a:off x="8800051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C5787-7439-4BB7-AABD-5F8A72A5615B}"/>
              </a:ext>
            </a:extLst>
          </p:cNvPr>
          <p:cNvSpPr txBox="1"/>
          <p:nvPr/>
        </p:nvSpPr>
        <p:spPr>
          <a:xfrm>
            <a:off x="2466363" y="1367188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CB804-A770-49E5-A98B-AC73119579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01" y="1862355"/>
            <a:ext cx="5201759" cy="4087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A33A8-DFD9-4ACE-B5C3-A6D1204C5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449" y="1862355"/>
            <a:ext cx="5511350" cy="43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1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KRIGING EXTRACTION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5C27A-EFCD-40BA-9977-3DE07FC6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317072"/>
            <a:ext cx="11560028" cy="4859891"/>
          </a:xfrm>
        </p:spPr>
        <p:txBody>
          <a:bodyPr/>
          <a:lstStyle/>
          <a:p>
            <a:r>
              <a:rPr lang="en-US" dirty="0"/>
              <a:t>TSS = 31.694*(Green/Red) - 35.248  (R</a:t>
            </a:r>
            <a:r>
              <a:rPr lang="en-US" baseline="30000" dirty="0"/>
              <a:t>2</a:t>
            </a:r>
            <a:r>
              <a:rPr lang="en-US" dirty="0"/>
              <a:t>= 0.787 p= 1.19e-78)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endParaRPr lang="en-US" dirty="0"/>
          </a:p>
          <a:p>
            <a:r>
              <a:rPr lang="en-US" dirty="0"/>
              <a:t>SD = -875.989*(Green) + 77.687  (R</a:t>
            </a:r>
            <a:r>
              <a:rPr lang="en-US" baseline="30000" dirty="0"/>
              <a:t>2</a:t>
            </a:r>
            <a:r>
              <a:rPr lang="en-US" dirty="0"/>
              <a:t>=0.699 p= 7.75e-58)</a:t>
            </a:r>
          </a:p>
          <a:p>
            <a:endParaRPr lang="en-US" dirty="0"/>
          </a:p>
          <a:p>
            <a:r>
              <a:rPr lang="en-US" dirty="0" err="1"/>
              <a:t>Chl</a:t>
            </a:r>
            <a:r>
              <a:rPr lang="en-US" dirty="0"/>
              <a:t>-a = 199.75*(Green/Red) - 280.56 (R</a:t>
            </a:r>
            <a:r>
              <a:rPr lang="en-US" baseline="30000" dirty="0"/>
              <a:t>2</a:t>
            </a:r>
            <a:r>
              <a:rPr lang="en-US" dirty="0"/>
              <a:t>= 0.687 p= 1.34e-59) </a:t>
            </a:r>
          </a:p>
          <a:p>
            <a:endParaRPr lang="en-US" dirty="0"/>
          </a:p>
          <a:p>
            <a:r>
              <a:rPr lang="en-US" dirty="0"/>
              <a:t>TN = 6.2312*(Green/Red) - 6.8654 (R</a:t>
            </a:r>
            <a:r>
              <a:rPr lang="en-US" baseline="30000" dirty="0"/>
              <a:t>2</a:t>
            </a:r>
            <a:r>
              <a:rPr lang="en-US" dirty="0"/>
              <a:t>= 0.799 p= 6.39e-82)</a:t>
            </a:r>
          </a:p>
          <a:p>
            <a:endParaRPr lang="en-US" dirty="0"/>
          </a:p>
          <a:p>
            <a:r>
              <a:rPr lang="en-US" dirty="0"/>
              <a:t>TP = 1.71343*(Green/Red) - 2.04546 (R</a:t>
            </a:r>
            <a:r>
              <a:rPr lang="en-US" baseline="30000" dirty="0"/>
              <a:t>2</a:t>
            </a:r>
            <a:r>
              <a:rPr lang="en-US" dirty="0"/>
              <a:t>= 0.798 p= 1.71e-81)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6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FDD-D04E-4922-99F4-E97B61C1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9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 DEVELOPMENT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7B7A-2DA9-4FC8-B1C7-C35CD410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A3E8-6406-4CBE-ADAF-3A87553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F8C4-556F-4F8E-ACE4-FD93EF52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9D23264-B56E-446E-863A-4C4C1019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600" b="1" dirty="0"/>
              <a:t>Model Development </a:t>
            </a:r>
            <a:r>
              <a:rPr lang="en-US" sz="2600" dirty="0"/>
              <a:t>(50% Data)</a:t>
            </a:r>
          </a:p>
          <a:p>
            <a:pPr lvl="1"/>
            <a:r>
              <a:rPr lang="en-US" sz="2600" dirty="0"/>
              <a:t>Regression analyses </a:t>
            </a:r>
          </a:p>
          <a:p>
            <a:pPr lvl="1"/>
            <a:r>
              <a:rPr lang="en-US" sz="2600" dirty="0"/>
              <a:t>Water quality parameter (dependent variable)</a:t>
            </a:r>
          </a:p>
          <a:p>
            <a:pPr lvl="1"/>
            <a:r>
              <a:rPr lang="en-US" sz="2600" dirty="0"/>
              <a:t>Refraction data from multispectral image (independent variable)</a:t>
            </a:r>
            <a:r>
              <a:rPr lang="en-US" sz="2600" b="1" dirty="0"/>
              <a:t> 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Best Fit Determination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Coefficient of determination (R</a:t>
            </a:r>
            <a:r>
              <a:rPr lang="en-US" sz="2600" baseline="30000" dirty="0"/>
              <a:t>2</a:t>
            </a:r>
            <a:r>
              <a:rPr lang="en-US" sz="2600" dirty="0"/>
              <a:t>) </a:t>
            </a:r>
          </a:p>
          <a:p>
            <a:pPr lvl="1"/>
            <a:r>
              <a:rPr lang="en-US" sz="2600" dirty="0"/>
              <a:t>Akaike Information Criterion (AIC)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Model Validation </a:t>
            </a:r>
            <a:r>
              <a:rPr lang="en-US" sz="2600" dirty="0">
                <a:solidFill>
                  <a:srgbClr val="FF0000"/>
                </a:solidFill>
              </a:rPr>
              <a:t>(50% Data)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Statistically comparison between in-situ water quality parameter measurements and predicted measurements   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066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08" y="-923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REMOTE SENSING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D9781F-7169-477F-997F-B02259284D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181" y="1233183"/>
            <a:ext cx="9664117" cy="50250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5341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1FCB-6AEE-4830-8B13-5A93207D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POINT EXTRACTION VALIDATION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0CE322-EABD-4509-9823-79BD1CE9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0" y="1220919"/>
            <a:ext cx="3356113" cy="26372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6862-8976-49F7-B1AC-2B55946F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AF35-09FE-4C5E-9EF7-C85EF078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76BB-464F-478E-B23E-BFF71CA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C09FC-DD62-4D01-8419-3329F1F06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9" y="1223424"/>
            <a:ext cx="3226258" cy="2535244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45A4193F-8015-4484-B6D2-754DBAA545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199" y="1220919"/>
            <a:ext cx="3356113" cy="263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E9BC7-110D-4DCF-996A-88B9782E1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1" y="3858205"/>
            <a:ext cx="3116379" cy="2448899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BA2BD75-9569-4A78-A622-0ECE63AD25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860" y="3789887"/>
            <a:ext cx="3226257" cy="25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1AA1-E19A-4A27-A150-4AFEEA87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MULTIPLE VARIABLE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E4FF5-7207-4F86-BDD9-A12F4A87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44AF-8D6A-49E0-B1A1-26AD8E0B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B891-F8D7-42E9-914F-A36448E8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42ADE6-89D2-49BA-BF52-C5D94C1A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of 15 (multiple variable) linear models</a:t>
            </a:r>
          </a:p>
          <a:p>
            <a:pPr lvl="1"/>
            <a:r>
              <a:rPr lang="en-US" dirty="0"/>
              <a:t>Point Extraction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Evaluation </a:t>
            </a:r>
          </a:p>
          <a:p>
            <a:pPr lvl="1"/>
            <a:r>
              <a:rPr lang="en-US" dirty="0"/>
              <a:t>Analysis of Variance (ANOVA)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998927-AB41-45E1-957E-3E3CEC5D68C6}"/>
                  </a:ext>
                </a:extLst>
              </p:cNvPr>
              <p:cNvSpPr txBox="1"/>
              <p:nvPr/>
            </p:nvSpPr>
            <p:spPr>
              <a:xfrm>
                <a:off x="3458364" y="3059668"/>
                <a:ext cx="54852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998927-AB41-45E1-957E-3E3CEC5D6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64" y="3059668"/>
                <a:ext cx="5485284" cy="369332"/>
              </a:xfrm>
              <a:prstGeom prst="rect">
                <a:avLst/>
              </a:prstGeom>
              <a:blipFill>
                <a:blip r:embed="rId3"/>
                <a:stretch>
                  <a:fillRect l="-77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55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1FCB-6AEE-4830-8B13-5A93207D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MULTIPLE VARIABLE VALIDATION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6862-8976-49F7-B1AC-2B55946F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AF35-09FE-4C5E-9EF7-C85EF078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76BB-464F-478E-B23E-BFF71CA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A61A12-557F-4BD5-8C10-F0D7F598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68" y="1205712"/>
            <a:ext cx="3224591" cy="253393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293B6-7CCA-47D0-BF76-6246E188FD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092" y="1143168"/>
            <a:ext cx="3433415" cy="2698031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FF29A362-FDF2-437B-9EBD-1A68462E6C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41" y="1205712"/>
            <a:ext cx="3200400" cy="2514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17B44-61F0-4E93-ABE4-0B6A1405F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767" y="3720636"/>
            <a:ext cx="3224590" cy="253393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4EE0E4-B1FC-4F3A-BAF9-53CAB6D19B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010" y="3739646"/>
            <a:ext cx="3248780" cy="25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8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1FCB-6AEE-4830-8B13-5A93207D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SINGLE VS. MULTIPLE VARIABLE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6862-8976-49F7-B1AC-2B55946F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AF35-09FE-4C5E-9EF7-C85EF078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1431" y="6356350"/>
            <a:ext cx="4671969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76BB-464F-478E-B23E-BFF71CA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E64C5C-729D-45BB-B0E8-A848843F7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814672"/>
              </p:ext>
            </p:extLst>
          </p:nvPr>
        </p:nvGraphicFramePr>
        <p:xfrm>
          <a:off x="327037" y="1999278"/>
          <a:ext cx="11614126" cy="23624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1876">
                  <a:extLst>
                    <a:ext uri="{9D8B030D-6E8A-4147-A177-3AD203B41FA5}">
                      <a16:colId xmlns:a16="http://schemas.microsoft.com/office/drawing/2014/main" val="3416134545"/>
                    </a:ext>
                  </a:extLst>
                </a:gridCol>
                <a:gridCol w="3572564">
                  <a:extLst>
                    <a:ext uri="{9D8B030D-6E8A-4147-A177-3AD203B41FA5}">
                      <a16:colId xmlns:a16="http://schemas.microsoft.com/office/drawing/2014/main" val="2404443727"/>
                    </a:ext>
                  </a:extLst>
                </a:gridCol>
                <a:gridCol w="461400">
                  <a:extLst>
                    <a:ext uri="{9D8B030D-6E8A-4147-A177-3AD203B41FA5}">
                      <a16:colId xmlns:a16="http://schemas.microsoft.com/office/drawing/2014/main" val="2705018747"/>
                    </a:ext>
                  </a:extLst>
                </a:gridCol>
                <a:gridCol w="6380520">
                  <a:extLst>
                    <a:ext uri="{9D8B030D-6E8A-4147-A177-3AD203B41FA5}">
                      <a16:colId xmlns:a16="http://schemas.microsoft.com/office/drawing/2014/main" val="3461122843"/>
                    </a:ext>
                  </a:extLst>
                </a:gridCol>
                <a:gridCol w="487766">
                  <a:extLst>
                    <a:ext uri="{9D8B030D-6E8A-4147-A177-3AD203B41FA5}">
                      <a16:colId xmlns:a16="http://schemas.microsoft.com/office/drawing/2014/main" val="2619091701"/>
                    </a:ext>
                  </a:extLst>
                </a:gridCol>
              </a:tblGrid>
              <a:tr h="37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Variable Model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Variable Model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91448"/>
                  </a:ext>
                </a:extLst>
              </a:tr>
              <a:tr h="329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SD.sub$SD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SD.sub$PointGreen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SD.Mod.Data$SD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SD.Mod.Data$B.R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SD.Mod.Data$G.R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SD.Mod.Data$G.B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459474932"/>
                  </a:ext>
                </a:extLst>
              </a:tr>
              <a:tr h="42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TSS.sub$TSS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TSS.sub$G.R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TSS.Mod.Data$TSS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TSS.Mod.Data$B.R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TSS.Mod.Data$G.B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TSS.Mod.Data$G.R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14063760"/>
                  </a:ext>
                </a:extLst>
              </a:tr>
              <a:tr h="329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TN.sub$TN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TN.sub$G.R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TN.Mod.Data$TN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TN.Mod.Data$B.R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TN.Mod.Data$G.B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TN.Mod.Data$G.R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3576234492"/>
                  </a:ext>
                </a:extLst>
              </a:tr>
              <a:tr h="329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TP.sub$TP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TP.sub$G.R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TP.Mod.Data$TP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TP.Mod.Data$B.R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TP.Mod.Data$G.B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TP.Mod.Data$G.R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020890371"/>
                  </a:ext>
                </a:extLst>
              </a:tr>
              <a:tr h="5766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Chloro.a.sub$Chloro.a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Chloro.a.sub$G.R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(formula =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CHL.A.Mod.Data$Chloro.a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CHL.A.Mod.Data$PointGreen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CHL.A.Mod.Data$PointRed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406365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53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AD52-D231-49A4-931E-D6FBA89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4" y="-81204"/>
            <a:ext cx="11629567" cy="1325563"/>
          </a:xfrm>
        </p:spPr>
        <p:txBody>
          <a:bodyPr/>
          <a:lstStyle/>
          <a:p>
            <a:pPr algn="ctr"/>
            <a:r>
              <a:rPr lang="en-US" dirty="0"/>
              <a:t>NURSERY POND – WATER QUALITY OPTICAL PARAMETERS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BDFA-A6BD-480A-AE2A-B31F170B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04/03/2019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3A93-3367-4F51-96CE-F7B667E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Oklahoma Clean Lakes and Watershed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7B8E-A58F-4392-BDCF-5F566C9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2127D5-BD95-4355-8FBB-FCC1A36C1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74" y="2111116"/>
            <a:ext cx="3796364" cy="3168550"/>
          </a:xfr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F04EF6-1F32-44ED-AA6F-FC072C9ED4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524" y="2091375"/>
            <a:ext cx="3662753" cy="3168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17222C-73CD-4457-AD94-14C0C2F8C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599" y="2091375"/>
            <a:ext cx="3796364" cy="31882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57A7E5-11EF-478C-B066-103C5428941B}"/>
              </a:ext>
            </a:extLst>
          </p:cNvPr>
          <p:cNvSpPr txBox="1"/>
          <p:nvPr/>
        </p:nvSpPr>
        <p:spPr>
          <a:xfrm>
            <a:off x="872932" y="5356342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Secchi Disk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4A31A-487C-43C0-BD49-5219358968FF}"/>
              </a:ext>
            </a:extLst>
          </p:cNvPr>
          <p:cNvSpPr txBox="1"/>
          <p:nvPr/>
        </p:nvSpPr>
        <p:spPr>
          <a:xfrm>
            <a:off x="4891184" y="5356342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Suspended Solids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19594-9FF9-464B-8C90-9F60C1EBC2DE}"/>
              </a:ext>
            </a:extLst>
          </p:cNvPr>
          <p:cNvSpPr txBox="1"/>
          <p:nvPr/>
        </p:nvSpPr>
        <p:spPr>
          <a:xfrm>
            <a:off x="8745303" y="5356342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Chlorophyll – A </a:t>
            </a:r>
          </a:p>
        </p:txBody>
      </p:sp>
    </p:spTree>
    <p:extLst>
      <p:ext uri="{BB962C8B-B14F-4D97-AF65-F5344CB8AC3E}">
        <p14:creationId xmlns:p14="http://schemas.microsoft.com/office/powerpoint/2010/main" val="2061694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AD52-D231-49A4-931E-D6FBA89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273" y="-81204"/>
            <a:ext cx="12769795" cy="1325563"/>
          </a:xfrm>
        </p:spPr>
        <p:txBody>
          <a:bodyPr/>
          <a:lstStyle/>
          <a:p>
            <a:pPr algn="ctr"/>
            <a:r>
              <a:rPr lang="en-US" dirty="0"/>
              <a:t>NURSERY POND – WATER QUALITY</a:t>
            </a:r>
            <a:br>
              <a:rPr lang="en-US" dirty="0"/>
            </a:br>
            <a:r>
              <a:rPr lang="en-US" dirty="0"/>
              <a:t> NON- OPTICAL PARAMETERS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BDFA-A6BD-480A-AE2A-B31F170B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04/03/2019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3A93-3367-4F51-96CE-F7B667E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Oklahoma Clean Lakes and Watershed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7B8E-A58F-4392-BDCF-5F566C9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9A659-278E-46C2-99B0-8EA0CF2F2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713" y="1896060"/>
            <a:ext cx="4483873" cy="3372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EE10E-3339-4617-80DE-BA2E6DE17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65" y="1896060"/>
            <a:ext cx="4834136" cy="3445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1E6CE9-45DA-4E9D-98C1-2408CC698F02}"/>
              </a:ext>
            </a:extLst>
          </p:cNvPr>
          <p:cNvSpPr txBox="1"/>
          <p:nvPr/>
        </p:nvSpPr>
        <p:spPr>
          <a:xfrm>
            <a:off x="2333836" y="5443806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Phosphorus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422AC-D182-478A-A6F0-4E23FB086193}"/>
              </a:ext>
            </a:extLst>
          </p:cNvPr>
          <p:cNvSpPr txBox="1"/>
          <p:nvPr/>
        </p:nvSpPr>
        <p:spPr>
          <a:xfrm>
            <a:off x="8083954" y="5443806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Nitrogen </a:t>
            </a:r>
          </a:p>
        </p:txBody>
      </p:sp>
    </p:spTree>
    <p:extLst>
      <p:ext uri="{BB962C8B-B14F-4D97-AF65-F5344CB8AC3E}">
        <p14:creationId xmlns:p14="http://schemas.microsoft.com/office/powerpoint/2010/main" val="170287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F32C359-A032-4AA2-8335-DE4E112A0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3" y="1817952"/>
            <a:ext cx="3779220" cy="32220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2AD52-D231-49A4-931E-D6FBA89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8" y="0"/>
            <a:ext cx="1168046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WASTEWATER LAGOONS – WATER QUALITY OPTICAL PARAMETERS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BDFA-A6BD-480A-AE2A-B31F170B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3A93-3367-4F51-96CE-F7B667E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211" y="6356350"/>
            <a:ext cx="4655189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7B8E-A58F-4392-BDCF-5F566C9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48EEF-B6DD-4BBF-9581-87477F14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309" y="1860169"/>
            <a:ext cx="3518925" cy="31833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B373B4-2932-4768-AF42-D4D6154D13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547" y="1862964"/>
            <a:ext cx="3779219" cy="31833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51AF0C-7BF9-49CA-8DAE-3E66F0515ACF}"/>
              </a:ext>
            </a:extLst>
          </p:cNvPr>
          <p:cNvSpPr txBox="1"/>
          <p:nvPr/>
        </p:nvSpPr>
        <p:spPr>
          <a:xfrm>
            <a:off x="5262052" y="5236531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Secchi Disk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574DA-2C17-4B2E-AC4C-7A87E6E841FE}"/>
              </a:ext>
            </a:extLst>
          </p:cNvPr>
          <p:cNvSpPr txBox="1"/>
          <p:nvPr/>
        </p:nvSpPr>
        <p:spPr>
          <a:xfrm>
            <a:off x="838200" y="5236531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Suspended Solids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E1F684-41B6-4CFF-8B50-888AED7CD7B9}"/>
              </a:ext>
            </a:extLst>
          </p:cNvPr>
          <p:cNvSpPr txBox="1"/>
          <p:nvPr/>
        </p:nvSpPr>
        <p:spPr>
          <a:xfrm>
            <a:off x="9262607" y="5236530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Chlorophyll – A </a:t>
            </a:r>
          </a:p>
        </p:txBody>
      </p:sp>
    </p:spTree>
    <p:extLst>
      <p:ext uri="{BB962C8B-B14F-4D97-AF65-F5344CB8AC3E}">
        <p14:creationId xmlns:p14="http://schemas.microsoft.com/office/powerpoint/2010/main" val="3054929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545EBF4-02CF-4461-8776-68758B8E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923" y="1547462"/>
            <a:ext cx="4392820" cy="3763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2AD52-D231-49A4-931E-D6FBA894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151" y="0"/>
            <a:ext cx="1238215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WASTEWATER LAGOONS – WATER QUALITY</a:t>
            </a:r>
            <a:br>
              <a:rPr lang="en-US" sz="4000" dirty="0"/>
            </a:br>
            <a:r>
              <a:rPr lang="en-US" sz="4000" dirty="0"/>
              <a:t>NON- OPTICAL PARAMETERS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BDFA-A6BD-480A-AE2A-B31F170B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3A93-3367-4F51-96CE-F7B667E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211" y="6356350"/>
            <a:ext cx="4655189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7B8E-A58F-4392-BDCF-5F566C9C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1F4187-F75F-4508-89CE-FC033F132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257" y="1547462"/>
            <a:ext cx="4328696" cy="3763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81A092-C741-4883-A4EF-D24F156CFD12}"/>
              </a:ext>
            </a:extLst>
          </p:cNvPr>
          <p:cNvSpPr txBox="1"/>
          <p:nvPr/>
        </p:nvSpPr>
        <p:spPr>
          <a:xfrm>
            <a:off x="2333836" y="5443806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Nitrogen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3D10A-567E-4E6B-834F-C1F475C63FD3}"/>
              </a:ext>
            </a:extLst>
          </p:cNvPr>
          <p:cNvSpPr txBox="1"/>
          <p:nvPr/>
        </p:nvSpPr>
        <p:spPr>
          <a:xfrm>
            <a:off x="7766971" y="5443806"/>
            <a:ext cx="209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Phosphorus</a:t>
            </a:r>
          </a:p>
        </p:txBody>
      </p:sp>
    </p:spTree>
    <p:extLst>
      <p:ext uri="{BB962C8B-B14F-4D97-AF65-F5344CB8AC3E}">
        <p14:creationId xmlns:p14="http://schemas.microsoft.com/office/powerpoint/2010/main" val="1856858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A25D-336B-429E-900A-2DF6BEA4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FINAL 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E176-C216-4D73-80CC-183756AC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/>
          </a:bodyPr>
          <a:lstStyle/>
          <a:p>
            <a:r>
              <a:rPr lang="en-US" dirty="0"/>
              <a:t>Optical and non-optical water quality parameters can be  predicted using </a:t>
            </a:r>
            <a:r>
              <a:rPr lang="en-US" dirty="0" err="1"/>
              <a:t>sUAS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Statistical interpolation (ordinary kriging) does not improve the relationship between the different water quality parameters and the reflectance values. More doesn’t mean better!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Single linear models have the capability to predict different water quality parameters; however, multiple linear models can explain these relationships in a better way (higher R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6D077-1298-4A09-A8EE-6BD21B27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9FB9A-F5B0-42D0-B8CC-EECBD74F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FD34D-DF57-4410-8086-31C23F57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5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C9B6-51A7-4B49-A362-AE4C0629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379" y="650684"/>
            <a:ext cx="10823532" cy="1224934"/>
          </a:xfrm>
        </p:spPr>
        <p:txBody>
          <a:bodyPr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3053-673A-4DB2-84AD-ECA97E02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B06DC-985A-4206-8265-58524CBA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726C-D553-42F8-954C-7B6A7D07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46565-951E-4DF1-9934-C83D393E75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42" y="2732125"/>
            <a:ext cx="2697061" cy="2794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9E65E9-B751-45E8-9E19-E30E2CD3CA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562" y="2623124"/>
            <a:ext cx="4959840" cy="1816246"/>
          </a:xfrm>
          <a:prstGeom prst="rect">
            <a:avLst/>
          </a:prstGeom>
        </p:spPr>
      </p:pic>
      <p:pic>
        <p:nvPicPr>
          <p:cNvPr id="13" name="Picture 10" descr="C:\NAIRN\CREW WWW\CREW web BW 070208\CREW_Logo_Cut.jpg">
            <a:extLst>
              <a:ext uri="{FF2B5EF4-FFF2-40B4-BE49-F238E27FC236}">
                <a16:creationId xmlns:a16="http://schemas.microsoft.com/office/drawing/2014/main" id="{9EA70973-A113-4868-8466-B592378D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94192" y="2780459"/>
            <a:ext cx="1959266" cy="30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5420D7-C351-403B-B357-B4F949DFD359}"/>
              </a:ext>
            </a:extLst>
          </p:cNvPr>
          <p:cNvSpPr txBox="1"/>
          <p:nvPr/>
        </p:nvSpPr>
        <p:spPr>
          <a:xfrm>
            <a:off x="4317558" y="4685514"/>
            <a:ext cx="429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City of Commerce, OK</a:t>
            </a:r>
          </a:p>
          <a:p>
            <a:pPr marL="285750" indent="-285750">
              <a:buFontTx/>
              <a:buChar char="-"/>
            </a:pPr>
            <a:r>
              <a:rPr lang="en-US" dirty="0"/>
              <a:t>Brandon </a:t>
            </a:r>
            <a:r>
              <a:rPr lang="en-US" dirty="0" err="1"/>
              <a:t>Holzbauer</a:t>
            </a:r>
            <a:r>
              <a:rPr lang="en-US" dirty="0"/>
              <a:t> Schweitzer (CREW)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Maggie Tang (CREW)</a:t>
            </a:r>
          </a:p>
        </p:txBody>
      </p:sp>
    </p:spTree>
    <p:extLst>
      <p:ext uri="{BB962C8B-B14F-4D97-AF65-F5344CB8AC3E}">
        <p14:creationId xmlns:p14="http://schemas.microsoft.com/office/powerpoint/2010/main" val="160794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ENERGY INTERACTIONS WITH TARGETS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44006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0F901D75-B8A2-48B9-BAB2-411C1E0D673D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39" y="1343818"/>
            <a:ext cx="8316721" cy="48445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6351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C9B6-51A7-4B49-A362-AE4C0629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379" y="650684"/>
            <a:ext cx="10823532" cy="187170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QUESTIONS?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3053-673A-4DB2-84AD-ECA97E02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B06DC-985A-4206-8265-58524CBA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726C-D553-42F8-954C-7B6A7D07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2B05-AD99-49A5-8B67-BD21AED37A3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420D7-C351-403B-B357-B4F949DFD359}"/>
              </a:ext>
            </a:extLst>
          </p:cNvPr>
          <p:cNvSpPr txBox="1"/>
          <p:nvPr/>
        </p:nvSpPr>
        <p:spPr>
          <a:xfrm>
            <a:off x="2377214" y="3429000"/>
            <a:ext cx="7625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memory of Gonzalo E. Arango </a:t>
            </a:r>
          </a:p>
          <a:p>
            <a:endParaRPr lang="en-US" sz="2800" dirty="0"/>
          </a:p>
          <a:p>
            <a:pPr algn="ctr"/>
            <a:r>
              <a:rPr lang="en-US" sz="2800" dirty="0"/>
              <a:t>Gracias </a:t>
            </a:r>
            <a:r>
              <a:rPr lang="en-US" sz="2800" dirty="0" err="1"/>
              <a:t>papá</a:t>
            </a:r>
            <a:r>
              <a:rPr lang="en-US" sz="2800" dirty="0"/>
              <a:t>!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extraño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35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SPECTRAL SIGNATURES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06/04/2019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13FB22-BC6E-47B1-BC3F-A3414527D6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99" y="1386609"/>
            <a:ext cx="6978101" cy="463549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602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EARTH OBSERVATION SATELLITES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04/03/2019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Oklahoma Clean Lakes and Watershed Conference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AFF34FF-AB28-47F5-BAC4-5B565AC53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16732"/>
              </p:ext>
            </p:extLst>
          </p:nvPr>
        </p:nvGraphicFramePr>
        <p:xfrm>
          <a:off x="0" y="1023457"/>
          <a:ext cx="12192000" cy="583643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708179">
                  <a:extLst>
                    <a:ext uri="{9D8B030D-6E8A-4147-A177-3AD203B41FA5}">
                      <a16:colId xmlns:a16="http://schemas.microsoft.com/office/drawing/2014/main" val="2517671279"/>
                    </a:ext>
                  </a:extLst>
                </a:gridCol>
                <a:gridCol w="1400115">
                  <a:extLst>
                    <a:ext uri="{9D8B030D-6E8A-4147-A177-3AD203B41FA5}">
                      <a16:colId xmlns:a16="http://schemas.microsoft.com/office/drawing/2014/main" val="2435394763"/>
                    </a:ext>
                  </a:extLst>
                </a:gridCol>
                <a:gridCol w="1598849">
                  <a:extLst>
                    <a:ext uri="{9D8B030D-6E8A-4147-A177-3AD203B41FA5}">
                      <a16:colId xmlns:a16="http://schemas.microsoft.com/office/drawing/2014/main" val="1799913122"/>
                    </a:ext>
                  </a:extLst>
                </a:gridCol>
                <a:gridCol w="1467154">
                  <a:extLst>
                    <a:ext uri="{9D8B030D-6E8A-4147-A177-3AD203B41FA5}">
                      <a16:colId xmlns:a16="http://schemas.microsoft.com/office/drawing/2014/main" val="3261757437"/>
                    </a:ext>
                  </a:extLst>
                </a:gridCol>
                <a:gridCol w="4262131">
                  <a:extLst>
                    <a:ext uri="{9D8B030D-6E8A-4147-A177-3AD203B41FA5}">
                      <a16:colId xmlns:a16="http://schemas.microsoft.com/office/drawing/2014/main" val="292128983"/>
                    </a:ext>
                  </a:extLst>
                </a:gridCol>
                <a:gridCol w="1755572">
                  <a:extLst>
                    <a:ext uri="{9D8B030D-6E8A-4147-A177-3AD203B41FA5}">
                      <a16:colId xmlns:a16="http://schemas.microsoft.com/office/drawing/2014/main" val="868051508"/>
                    </a:ext>
                  </a:extLst>
                </a:gridCol>
              </a:tblGrid>
              <a:tr h="532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Launched Year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 Resolution (Day)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Spectral Resolution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Radiometric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3931024056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Landsat-5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m. multispectral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m.  TIR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Blue, Green, Red, NIR, SWIR-1, SWIR-2, TIR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686674672"/>
                  </a:ext>
                </a:extLst>
              </a:tr>
              <a:tr h="1828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OrbView–2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1130 m.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bands (0.402 to 0.885 μm)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4104105568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IKONOS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m. multispectral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754225927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Landsat-7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m. multispectral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m.  TIR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NIR, SWIR-1, SWIR-2, TIR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454450344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 - MODIS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m. B1 – B2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m.  B3 – B7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m. B8 – B36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bands (0.620 – 14.385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533967350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EO-1 ALI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m. multispectral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bands (0.450 – 2.350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3980882030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QuickBird-2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m. multispectral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1421097638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OrbView-3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m. multispectral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606691656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GeoEye-1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 m. multispectral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051274048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Landsat-8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m. multispectral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m.  TIR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Coastal, Blue, Green, Red, NIR, SWIR-2, SWIR-4, TIR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473323551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Gaofen-1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m. multispectral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998066401"/>
                  </a:ext>
                </a:extLst>
              </a:tr>
              <a:tr h="5484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Sentinel-2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m. multispectral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bands (0.43 – 2.28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419563703"/>
                  </a:ext>
                </a:extLst>
              </a:tr>
              <a:tr h="365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GeoEye-2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m. panchromatic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 m. multispectral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Panchromatic, Blue, Green, Red, NIR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11-bit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7" marR="57157" marT="0" marB="0" anchor="ctr"/>
                </a:tc>
                <a:extLst>
                  <a:ext uri="{0D108BD9-81ED-4DB2-BD59-A6C34878D82A}">
                    <a16:rowId xmlns:a16="http://schemas.microsoft.com/office/drawing/2014/main" val="209873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4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EOS – MINING WATER BODIES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9" y="6356349"/>
            <a:ext cx="471111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A0E955B1-B6F3-427E-AE5B-3DF0055A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874" y="1498060"/>
            <a:ext cx="5621573" cy="4168291"/>
          </a:xfrm>
          <a:ln w="28575">
            <a:solidFill>
              <a:schemeClr val="tx1"/>
            </a:solidFill>
          </a:ln>
        </p:spPr>
      </p:pic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23349851-A4A3-4C39-A38A-3D04014BF3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87" y="1498061"/>
            <a:ext cx="5740841" cy="41682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9ACCF6-9842-42BA-A61A-76BD5F08067A}"/>
              </a:ext>
            </a:extLst>
          </p:cNvPr>
          <p:cNvSpPr txBox="1"/>
          <p:nvPr/>
        </p:nvSpPr>
        <p:spPr>
          <a:xfrm>
            <a:off x="669535" y="5823007"/>
            <a:ext cx="484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Mayer Ranch - True Color Image 04/23/2013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Quickbird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E51BD-B924-49C4-9850-BFD09FBBF810}"/>
              </a:ext>
            </a:extLst>
          </p:cNvPr>
          <p:cNvSpPr txBox="1"/>
          <p:nvPr/>
        </p:nvSpPr>
        <p:spPr>
          <a:xfrm>
            <a:off x="6504168" y="5823007"/>
            <a:ext cx="495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Collapse Feature -  True Color Image 09/27/2011 – Landsat  </a:t>
            </a:r>
          </a:p>
        </p:txBody>
      </p:sp>
    </p:spTree>
    <p:extLst>
      <p:ext uri="{BB962C8B-B14F-4D97-AF65-F5344CB8AC3E}">
        <p14:creationId xmlns:p14="http://schemas.microsoft.com/office/powerpoint/2010/main" val="15901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EOS – MINING WATER BODIES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9" y="6356349"/>
            <a:ext cx="471111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CCF6-9842-42BA-A61A-76BD5F08067A}"/>
              </a:ext>
            </a:extLst>
          </p:cNvPr>
          <p:cNvSpPr txBox="1"/>
          <p:nvPr/>
        </p:nvSpPr>
        <p:spPr>
          <a:xfrm>
            <a:off x="480841" y="5380705"/>
            <a:ext cx="484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Tailings Pond - True Color Image 09/27/2011 – Landsat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E51BD-B924-49C4-9850-BFD09FBBF810}"/>
              </a:ext>
            </a:extLst>
          </p:cNvPr>
          <p:cNvSpPr txBox="1"/>
          <p:nvPr/>
        </p:nvSpPr>
        <p:spPr>
          <a:xfrm>
            <a:off x="6231020" y="5380705"/>
            <a:ext cx="518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Collapse Feature -  True Color Image 06/15/2009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Quickbird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3D85FC7B-AE57-4C58-A26A-2257CA718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41" y="1695614"/>
            <a:ext cx="5219730" cy="3325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1AB8421-0DC9-4828-811A-615743148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186" y="1695614"/>
            <a:ext cx="5778971" cy="332500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76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37D-880E-4BE8-871D-0C5B7BD0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4" y="-65738"/>
            <a:ext cx="12088536" cy="1325563"/>
          </a:xfrm>
        </p:spPr>
        <p:txBody>
          <a:bodyPr/>
          <a:lstStyle/>
          <a:p>
            <a:pPr algn="ctr"/>
            <a:r>
              <a:rPr lang="en-US" dirty="0"/>
              <a:t>EOS SATELLITE LIMITATIONS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76E-33C3-4EAE-98E7-CC280DF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05/04/2019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D095-8649-46B6-9C4C-2F2B5FAB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009" y="6356349"/>
            <a:ext cx="471111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Mining &amp; Reclamation – 36</a:t>
            </a:r>
            <a:r>
              <a:rPr lang="en-US" baseline="300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4173-9D76-440E-A9F4-A0B5B90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D2B05-AD99-49A5-8B67-BD21AED37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D811A-4FA5-435B-B189-163782CC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lost due to cloud coverage</a:t>
            </a:r>
          </a:p>
          <a:p>
            <a:r>
              <a:rPr lang="en-US" dirty="0"/>
              <a:t>Only optical variables:</a:t>
            </a:r>
          </a:p>
          <a:p>
            <a:pPr lvl="1"/>
            <a:r>
              <a:rPr lang="en-US" dirty="0" err="1"/>
              <a:t>Chl</a:t>
            </a:r>
            <a:r>
              <a:rPr lang="en-US" dirty="0"/>
              <a:t>-a</a:t>
            </a:r>
          </a:p>
          <a:p>
            <a:pPr lvl="1"/>
            <a:r>
              <a:rPr lang="en-US" dirty="0"/>
              <a:t>Turbidity </a:t>
            </a:r>
          </a:p>
          <a:p>
            <a:pPr lvl="1"/>
            <a:r>
              <a:rPr lang="en-US" dirty="0"/>
              <a:t>SDD</a:t>
            </a:r>
          </a:p>
          <a:p>
            <a:pPr lvl="1"/>
            <a:r>
              <a:rPr lang="en-US" dirty="0"/>
              <a:t>TSS</a:t>
            </a:r>
          </a:p>
        </p:txBody>
      </p:sp>
      <p:pic>
        <p:nvPicPr>
          <p:cNvPr id="9" name="Picture 2" descr="Image result for satellite cloud cover">
            <a:extLst>
              <a:ext uri="{FF2B5EF4-FFF2-40B4-BE49-F238E27FC236}">
                <a16:creationId xmlns:a16="http://schemas.microsoft.com/office/drawing/2014/main" id="{5B51CD14-FDDE-4882-9F45-DF815883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335" y="1364193"/>
            <a:ext cx="5412717" cy="47372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3307</Words>
  <Application>Microsoft Office PowerPoint</Application>
  <PresentationFormat>Widescreen</PresentationFormat>
  <Paragraphs>484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1_Office Theme</vt:lpstr>
      <vt:lpstr>     PREDICTION OF OPTICAL AND NON-OPTICAL WATER QUALITY PARAMETERS IN OLIGOTROPHIC AND EUTROPHIC SYSTEMS USING A SMALL UNMANNED AERIAL SYSTEM </vt:lpstr>
      <vt:lpstr>PowerPoint Presentation</vt:lpstr>
      <vt:lpstr>REMOTE SENSING </vt:lpstr>
      <vt:lpstr>ENERGY INTERACTIONS WITH TARGETS </vt:lpstr>
      <vt:lpstr>SPECTRAL SIGNATURES</vt:lpstr>
      <vt:lpstr>EARTH OBSERVATION SATELLITES</vt:lpstr>
      <vt:lpstr>EOS – MINING WATER BODIES</vt:lpstr>
      <vt:lpstr>EOS – MINING WATER BODIES</vt:lpstr>
      <vt:lpstr>EOS SATELLITE LIMITATIONS </vt:lpstr>
      <vt:lpstr>HYPOTHESIS AND OBJECTIVES</vt:lpstr>
      <vt:lpstr>HYPOTHESIS</vt:lpstr>
      <vt:lpstr>OBJECTIVES </vt:lpstr>
      <vt:lpstr>METHODOLOGY</vt:lpstr>
      <vt:lpstr>METHODOLOGY </vt:lpstr>
      <vt:lpstr>DATA COLLECTION AND ANALYSIS </vt:lpstr>
      <vt:lpstr>SCENARIO EVALUATION</vt:lpstr>
      <vt:lpstr>MODEL DEVELOPMENT </vt:lpstr>
      <vt:lpstr>STUDY AREA  </vt:lpstr>
      <vt:lpstr>RESULTS</vt:lpstr>
      <vt:lpstr>SINGLE VARIABLE RESULTS</vt:lpstr>
      <vt:lpstr>MODEL DEVELOPMENT </vt:lpstr>
      <vt:lpstr>LINEAR MODELS - EVALUATION</vt:lpstr>
      <vt:lpstr>POINT EXTRACTION RESULTS</vt:lpstr>
      <vt:lpstr>BUFFER EXTRACTION RESULTS</vt:lpstr>
      <vt:lpstr>ORDINARY KRIGING – NURSERY POND -A </vt:lpstr>
      <vt:lpstr>ORDINARY KRIGING – NURSERY POND - B </vt:lpstr>
      <vt:lpstr>ORDINARY KRIGING – WASTEWATER LAGOON </vt:lpstr>
      <vt:lpstr>KRIGING EXTRACTION RESULTS</vt:lpstr>
      <vt:lpstr>MODEL DEVELOPMENT </vt:lpstr>
      <vt:lpstr>POINT EXTRACTION VALIDATION </vt:lpstr>
      <vt:lpstr>MULTIPLE VARIABLE RESULTS</vt:lpstr>
      <vt:lpstr>MULTIPLE VARIABLE VALIDATION </vt:lpstr>
      <vt:lpstr>SINGLE VS. MULTIPLE VARIABLE  </vt:lpstr>
      <vt:lpstr>NURSERY POND – WATER QUALITY OPTICAL PARAMETERS  </vt:lpstr>
      <vt:lpstr>NURSERY POND – WATER QUALITY  NON- OPTICAL PARAMETERS </vt:lpstr>
      <vt:lpstr>WASTEWATER LAGOONS – WATER QUALITY OPTICAL PARAMETERS  </vt:lpstr>
      <vt:lpstr>WASTEWATER LAGOONS – WATER QUALITY NON- OPTICAL PARAMETERS </vt:lpstr>
      <vt:lpstr>FINAL CONCLUSIONS </vt:lpstr>
      <vt:lpstr>ACKNOWLEDGMENTS</vt:lpstr>
      <vt:lpstr>THANK YOU 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OPTICAL AND NON-OPTICAL WATER QUALITY PARAMETERS IN DIFFERENT TROPHIC STATES SYSTEMS USING A SMALL UNMANNED AERIAL SYSTEM</dc:title>
  <dc:creator>Arango Calderon, Juan G.</dc:creator>
  <cp:lastModifiedBy>Kevin Wolter</cp:lastModifiedBy>
  <cp:revision>92</cp:revision>
  <dcterms:created xsi:type="dcterms:W3CDTF">2018-10-23T01:04:37Z</dcterms:created>
  <dcterms:modified xsi:type="dcterms:W3CDTF">2019-06-17T17:50:30Z</dcterms:modified>
</cp:coreProperties>
</file>