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handoutMasterIdLst>
    <p:handoutMasterId r:id="rId76"/>
  </p:handoutMasterIdLst>
  <p:sldIdLst>
    <p:sldId id="257" r:id="rId2"/>
    <p:sldId id="291" r:id="rId3"/>
    <p:sldId id="292" r:id="rId4"/>
    <p:sldId id="383" r:id="rId5"/>
    <p:sldId id="384" r:id="rId6"/>
    <p:sldId id="385" r:id="rId7"/>
    <p:sldId id="382" r:id="rId8"/>
    <p:sldId id="393" r:id="rId9"/>
    <p:sldId id="299" r:id="rId10"/>
    <p:sldId id="386" r:id="rId11"/>
    <p:sldId id="377" r:id="rId12"/>
    <p:sldId id="330" r:id="rId13"/>
    <p:sldId id="298" r:id="rId14"/>
    <p:sldId id="390" r:id="rId15"/>
    <p:sldId id="301" r:id="rId16"/>
    <p:sldId id="387" r:id="rId17"/>
    <p:sldId id="302" r:id="rId18"/>
    <p:sldId id="306" r:id="rId19"/>
    <p:sldId id="307" r:id="rId20"/>
    <p:sldId id="331" r:id="rId21"/>
    <p:sldId id="313" r:id="rId22"/>
    <p:sldId id="315" r:id="rId23"/>
    <p:sldId id="316" r:id="rId24"/>
    <p:sldId id="317" r:id="rId25"/>
    <p:sldId id="262" r:id="rId26"/>
    <p:sldId id="391" r:id="rId27"/>
    <p:sldId id="321" r:id="rId28"/>
    <p:sldId id="323" r:id="rId29"/>
    <p:sldId id="325" r:id="rId30"/>
    <p:sldId id="326" r:id="rId31"/>
    <p:sldId id="336" r:id="rId32"/>
    <p:sldId id="338" r:id="rId33"/>
    <p:sldId id="339" r:id="rId34"/>
    <p:sldId id="333" r:id="rId35"/>
    <p:sldId id="379" r:id="rId36"/>
    <p:sldId id="340" r:id="rId37"/>
    <p:sldId id="341" r:id="rId38"/>
    <p:sldId id="344" r:id="rId39"/>
    <p:sldId id="350" r:id="rId40"/>
    <p:sldId id="351" r:id="rId41"/>
    <p:sldId id="355" r:id="rId42"/>
    <p:sldId id="356" r:id="rId43"/>
    <p:sldId id="357" r:id="rId44"/>
    <p:sldId id="358" r:id="rId45"/>
    <p:sldId id="362" r:id="rId46"/>
    <p:sldId id="361" r:id="rId47"/>
    <p:sldId id="363" r:id="rId48"/>
    <p:sldId id="360" r:id="rId49"/>
    <p:sldId id="403" r:id="rId50"/>
    <p:sldId id="404" r:id="rId51"/>
    <p:sldId id="364" r:id="rId52"/>
    <p:sldId id="368" r:id="rId53"/>
    <p:sldId id="367" r:id="rId54"/>
    <p:sldId id="366" r:id="rId55"/>
    <p:sldId id="371" r:id="rId56"/>
    <p:sldId id="365" r:id="rId57"/>
    <p:sldId id="370" r:id="rId58"/>
    <p:sldId id="380" r:id="rId59"/>
    <p:sldId id="381" r:id="rId60"/>
    <p:sldId id="388" r:id="rId61"/>
    <p:sldId id="394" r:id="rId62"/>
    <p:sldId id="395" r:id="rId63"/>
    <p:sldId id="389" r:id="rId64"/>
    <p:sldId id="396" r:id="rId65"/>
    <p:sldId id="397" r:id="rId66"/>
    <p:sldId id="398" r:id="rId67"/>
    <p:sldId id="402" r:id="rId68"/>
    <p:sldId id="401" r:id="rId69"/>
    <p:sldId id="399" r:id="rId70"/>
    <p:sldId id="372" r:id="rId71"/>
    <p:sldId id="374" r:id="rId72"/>
    <p:sldId id="392" r:id="rId73"/>
    <p:sldId id="373" r:id="rId7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y Bennett" initials="MB" lastIdx="2" clrIdx="0">
    <p:extLst>
      <p:ext uri="{19B8F6BF-5375-455C-9EA6-DF929625EA0E}">
        <p15:presenceInfo xmlns:p15="http://schemas.microsoft.com/office/powerpoint/2012/main" userId="S-1-5-21-1801674531-261478967-725345543-1117" providerId="AD"/>
      </p:ext>
    </p:extLst>
  </p:cmAuthor>
  <p:cmAuthor id="2" name="Ruthmeri Gleason" initials="RG" lastIdx="7" clrIdx="1">
    <p:extLst>
      <p:ext uri="{19B8F6BF-5375-455C-9EA6-DF929625EA0E}">
        <p15:presenceInfo xmlns:p15="http://schemas.microsoft.com/office/powerpoint/2012/main" userId="S::rgleason@pioneer-technical.com::ac85d4a7-5ba4-4484-bb92-231c466973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84D8C4-D0D5-4054-8EFB-3453E08EF411}" v="91" dt="2019-05-31T21:16:11.340"/>
    <p1510:client id="{592689B6-5DBE-5C1F-D18D-E9239E409D3C}" v="16" dt="2019-05-31T20:59:04.0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98" y="12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1A962-B977-46A3-AB8D-A76015DF2D0B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45822-367B-4DDA-946E-745858040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81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C977B-25C8-47B4-AE77-1732FBA1C3A7}" type="datetimeFigureOut">
              <a:rPr lang="en-US" smtClean="0"/>
              <a:t>6/17/2019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BC7E6-DDC3-485C-ADAD-F37C8E438B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5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FFF5DA-2CF2-45F6-A07D-9F7743F8FAB9}" type="slidenum">
              <a:rPr lang="en-US" altLang="en-US">
                <a:solidFill>
                  <a:srgbClr val="000000"/>
                </a:solidFill>
              </a:rPr>
              <a:pPr eaLnBrk="1" hangingPunct="1"/>
              <a:t>4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2" tIns="45357" rIns="90712" bIns="45357" anchor="b"/>
          <a:lstStyle>
            <a:lvl1pPr defTabSz="906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32DEAF7-EE2D-4758-9CC0-84A17660F2E6}" type="slidenum">
              <a:rPr lang="en-US" altLang="en-US" sz="1200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2" tIns="45357" rIns="90712" bIns="45357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377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FFF5DA-2CF2-45F6-A07D-9F7743F8FAB9}" type="slidenum">
              <a:rPr lang="en-US" altLang="en-US">
                <a:solidFill>
                  <a:srgbClr val="000000"/>
                </a:solidFill>
              </a:rPr>
              <a:pPr eaLnBrk="1" hangingPunct="1"/>
              <a:t>5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2" tIns="45357" rIns="90712" bIns="45357" anchor="b"/>
          <a:lstStyle>
            <a:lvl1pPr defTabSz="906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32DEAF7-EE2D-4758-9CC0-84A17660F2E6}" type="slidenum">
              <a:rPr lang="en-US" altLang="en-US" sz="1200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2" tIns="45357" rIns="90712" bIns="45357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1298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FFF5DA-2CF2-45F6-A07D-9F7743F8FAB9}" type="slidenum">
              <a:rPr lang="en-US" altLang="en-US">
                <a:solidFill>
                  <a:srgbClr val="000000"/>
                </a:solidFill>
              </a:rPr>
              <a:pPr eaLnBrk="1" hangingPunct="1"/>
              <a:t>6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2" tIns="45357" rIns="90712" bIns="45357" anchor="b"/>
          <a:lstStyle>
            <a:lvl1pPr defTabSz="906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32DEAF7-EE2D-4758-9CC0-84A17660F2E6}" type="slidenum">
              <a:rPr lang="en-US" altLang="en-US" sz="1200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2" tIns="45357" rIns="90712" bIns="45357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639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Walter McLaren invented the ice cream cone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BC7E6-DDC3-485C-ADAD-F37C8E438B2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46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FFFF5DA-2CF2-45F6-A07D-9F7743F8FAB9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2" tIns="45357" rIns="90712" bIns="45357" anchor="b"/>
          <a:lstStyle>
            <a:lvl1pPr defTabSz="90646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0646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32DEAF7-EE2D-4758-9CC0-84A17660F2E6}" type="slidenum">
              <a:rPr lang="en-US" altLang="en-US" sz="1200" smtClean="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79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12" tIns="45357" rIns="90712" bIns="45357"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48208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</a:t>
            </a:r>
            <a:r>
              <a:rPr lang="en-US" baseline="0" dirty="0"/>
              <a:t> of 50 contractors at pre-bid 10/28/2009 only 3 bid on project KR, </a:t>
            </a:r>
            <a:r>
              <a:rPr lang="en-US" baseline="0" dirty="0" err="1"/>
              <a:t>Ofteldal</a:t>
            </a:r>
            <a:r>
              <a:rPr lang="en-US" baseline="0" dirty="0"/>
              <a:t> and Shumaker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BC7E6-DDC3-485C-ADAD-F37C8E438B2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837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Turned Soda Butte</a:t>
            </a:r>
            <a:r>
              <a:rPr lang="en-US" baseline="0" dirty="0"/>
              <a:t> Creek into new on August 30th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BC7E6-DDC3-485C-ADAD-F37C8E438B2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448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Geocushion</a:t>
            </a:r>
            <a:r>
              <a:rPr lang="en-US" baseline="0" dirty="0"/>
              <a:t> and 60 mil HDPE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BC7E6-DDC3-485C-ADAD-F37C8E438B2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86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7AAF7FA-B21C-44D7-A79B-54F7C75EC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13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7AAF7FA-B21C-44D7-A79B-54F7C75EC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88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7AAF7FA-B21C-44D7-A79B-54F7C75EC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17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42" y="-257045"/>
            <a:ext cx="7886700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943" y="1194029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7AAF7FA-B21C-44D7-A79B-54F7C75EC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899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7AAF7FA-B21C-44D7-A79B-54F7C75EC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89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7AAF7FA-B21C-44D7-A79B-54F7C75EC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5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7AAF7FA-B21C-44D7-A79B-54F7C75EC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7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7AAF7FA-B21C-44D7-A79B-54F7C75EC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8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7AAF7FA-B21C-44D7-A79B-54F7C75EC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9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7AAF7FA-B21C-44D7-A79B-54F7C75EC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141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67AAF7FA-B21C-44D7-A79B-54F7C75EC8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697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21EA3-91D9-4F48-B261-992A96477495}" type="datetimeFigureOut">
              <a:rPr lang="en-US" smtClean="0"/>
              <a:pPr/>
              <a:t>6/17/2019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0" y="-86265"/>
            <a:ext cx="9144000" cy="1297489"/>
            <a:chOff x="232228" y="-86265"/>
            <a:chExt cx="9144000" cy="1297489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2982"/>
            <a:stretch/>
          </p:blipFill>
          <p:spPr>
            <a:xfrm>
              <a:off x="3933371" y="-85725"/>
              <a:ext cx="5442857" cy="129694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2954" r="34734"/>
            <a:stretch/>
          </p:blipFill>
          <p:spPr>
            <a:xfrm>
              <a:off x="232228" y="-86265"/>
              <a:ext cx="3701143" cy="1297489"/>
            </a:xfrm>
            <a:prstGeom prst="rect">
              <a:avLst/>
            </a:prstGeom>
          </p:spPr>
        </p:pic>
      </p:grpSp>
      <p:pic>
        <p:nvPicPr>
          <p:cNvPr id="11" name="Picture 10" descr="logo-thick_trans.GIF"/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8834" y="6280513"/>
            <a:ext cx="1093505" cy="42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81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38100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-381000"/>
            <a:ext cx="9144000" cy="2438400"/>
          </a:xfrm>
          <a:prstGeom prst="rect">
            <a:avLst/>
          </a:prstGeom>
          <a:solidFill>
            <a:srgbClr val="243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99795" y="3253818"/>
            <a:ext cx="8617634" cy="3276600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i="1" dirty="0"/>
              <a:t>Presented to: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/>
              <a:t>2019 ASMR National Meeting of the American Society of Mining and Reclamation 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i="1" dirty="0"/>
              <a:t>Presented: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/>
              <a:t>June 3-6, 2019 Big Sky, Montana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i="1" dirty="0"/>
              <a:t>Presented by: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/>
              <a:t>Pioneer Technical Services, Inc.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9420"/>
            <a:ext cx="9144000" cy="340868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9600" y="381001"/>
            <a:ext cx="8229600" cy="180801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Reclamation of the McLaren </a:t>
            </a:r>
            <a:r>
              <a:rPr lang="en-US" sz="3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Tailings </a:t>
            </a:r>
          </a:p>
          <a:p>
            <a:pPr algn="ctr"/>
            <a:r>
              <a:rPr lang="en-US" sz="3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 of the Story</a:t>
            </a:r>
          </a:p>
        </p:txBody>
      </p:sp>
    </p:spTree>
    <p:extLst>
      <p:ext uri="{BB962C8B-B14F-4D97-AF65-F5344CB8AC3E}">
        <p14:creationId xmlns:p14="http://schemas.microsoft.com/office/powerpoint/2010/main" val="2902826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76200"/>
            <a:ext cx="8229600" cy="1143000"/>
          </a:xfrm>
          <a:prstGeom prst="rect">
            <a:avLst/>
          </a:prstGeom>
        </p:spPr>
        <p:txBody>
          <a:bodyPr/>
          <a:lstStyle/>
          <a:p>
            <a:pPr algn="l" eaLnBrk="1" hangingPunct="1">
              <a:defRPr/>
            </a:pPr>
            <a:r>
              <a:rPr lang="en-US" sz="3600" dirty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  <a:t>Soda Butte Creek Below Tailings</a:t>
            </a:r>
            <a:br>
              <a:rPr lang="en-US" sz="3600" dirty="0">
                <a:solidFill>
                  <a:srgbClr val="FFCC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600" baseline="300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000" y="1524004"/>
            <a:ext cx="34020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Tailings Discharges (USGS):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Fe  418 mg/L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Al   122 mg/L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Cu  6 mg/L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Pb   0.6 mg/L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Cd  0.06 mg/L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Approximate Annual Loads: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40,000 lb Fe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12,000 lb 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590 lb Cu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58 lb Pb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6 lb Cd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0960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</a:rPr>
              <a:t>No Color Enhancement</a:t>
            </a:r>
          </a:p>
        </p:txBody>
      </p:sp>
    </p:spTree>
    <p:extLst>
      <p:ext uri="{BB962C8B-B14F-4D97-AF65-F5344CB8AC3E}">
        <p14:creationId xmlns:p14="http://schemas.microsoft.com/office/powerpoint/2010/main" val="196436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Soda Butte Creek Below Tailings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Color Enhancement</a:t>
            </a:r>
          </a:p>
        </p:txBody>
      </p:sp>
    </p:spTree>
    <p:extLst>
      <p:ext uri="{BB962C8B-B14F-4D97-AF65-F5344CB8AC3E}">
        <p14:creationId xmlns:p14="http://schemas.microsoft.com/office/powerpoint/2010/main" val="801251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8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McLaren Reclamation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Dewater the tailings by pumping the underlying aquifer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Intercept clean water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Treat contaminated water to DEQ water quality standards</a:t>
            </a:r>
          </a:p>
        </p:txBody>
      </p:sp>
    </p:spTree>
    <p:extLst>
      <p:ext uri="{BB962C8B-B14F-4D97-AF65-F5344CB8AC3E}">
        <p14:creationId xmlns:p14="http://schemas.microsoft.com/office/powerpoint/2010/main" val="574407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alphaModFix amt="8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McLaren Reclamation Challenges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0159" y="1868366"/>
            <a:ext cx="85682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Saturated tailings up to 50% moisture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Stabilize tailings using quick Lime (3 to 5%)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Reduce metal mobility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19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"/>
            <a:ext cx="7886700" cy="77948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Sometimes Just Getting There</a:t>
            </a:r>
          </a:p>
        </p:txBody>
      </p:sp>
    </p:spTree>
    <p:extLst>
      <p:ext uri="{BB962C8B-B14F-4D97-AF65-F5344CB8AC3E}">
        <p14:creationId xmlns:p14="http://schemas.microsoft.com/office/powerpoint/2010/main" val="2290566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506" y="1203269"/>
            <a:ext cx="8517138" cy="4621801"/>
          </a:xfrm>
        </p:spPr>
        <p:txBody>
          <a:bodyPr/>
          <a:lstStyle/>
          <a:p>
            <a:pPr marL="282575" lvl="1" indent="-282575"/>
            <a:r>
              <a:rPr lang="en-US" sz="3600" dirty="0">
                <a:solidFill>
                  <a:schemeClr val="bg1"/>
                </a:solidFill>
              </a:rPr>
              <a:t>Groundwater fluctuation 12-15 feet</a:t>
            </a:r>
          </a:p>
          <a:p>
            <a:pPr marL="338138" lvl="1" indent="-338138"/>
            <a:r>
              <a:rPr lang="en-US" sz="3600" dirty="0">
                <a:solidFill>
                  <a:schemeClr val="bg1"/>
                </a:solidFill>
              </a:rPr>
              <a:t>To effectively dewater the site would         require 17 wells</a:t>
            </a:r>
          </a:p>
          <a:p>
            <a:pPr marL="0" lvl="1" indent="230188"/>
            <a:r>
              <a:rPr lang="en-US" sz="3600" dirty="0">
                <a:solidFill>
                  <a:schemeClr val="bg1"/>
                </a:solidFill>
              </a:rPr>
              <a:t>Pumping up to 500 gallons per minute</a:t>
            </a:r>
          </a:p>
          <a:p>
            <a:pPr marL="225425" lvl="1" indent="4763"/>
            <a:r>
              <a:rPr lang="en-US" sz="3600" dirty="0">
                <a:solidFill>
                  <a:schemeClr val="bg1"/>
                </a:solidFill>
              </a:rPr>
              <a:t>Groundwater from 8 of the wells would require treatment (primarily pH, Cu, Fe, Mg and Al) 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74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7879"/>
            <a:ext cx="914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onut 5"/>
          <p:cNvSpPr>
            <a:spLocks noChangeAspect="1"/>
          </p:cNvSpPr>
          <p:nvPr/>
        </p:nvSpPr>
        <p:spPr>
          <a:xfrm>
            <a:off x="3962400" y="24384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Donut 6"/>
          <p:cNvSpPr>
            <a:spLocks noChangeAspect="1"/>
          </p:cNvSpPr>
          <p:nvPr/>
        </p:nvSpPr>
        <p:spPr>
          <a:xfrm>
            <a:off x="3200400" y="27432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Donut 7"/>
          <p:cNvSpPr>
            <a:spLocks noChangeAspect="1"/>
          </p:cNvSpPr>
          <p:nvPr/>
        </p:nvSpPr>
        <p:spPr>
          <a:xfrm>
            <a:off x="4876800" y="20574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Donut 8"/>
          <p:cNvSpPr>
            <a:spLocks noChangeAspect="1"/>
          </p:cNvSpPr>
          <p:nvPr/>
        </p:nvSpPr>
        <p:spPr>
          <a:xfrm>
            <a:off x="5638800" y="16764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Donut 9"/>
          <p:cNvSpPr>
            <a:spLocks noChangeAspect="1"/>
          </p:cNvSpPr>
          <p:nvPr/>
        </p:nvSpPr>
        <p:spPr>
          <a:xfrm>
            <a:off x="6172200" y="12192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Donut 10"/>
          <p:cNvSpPr>
            <a:spLocks noChangeAspect="1"/>
          </p:cNvSpPr>
          <p:nvPr/>
        </p:nvSpPr>
        <p:spPr>
          <a:xfrm>
            <a:off x="6705600" y="12192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Donut 11"/>
          <p:cNvSpPr>
            <a:spLocks noChangeAspect="1"/>
          </p:cNvSpPr>
          <p:nvPr/>
        </p:nvSpPr>
        <p:spPr>
          <a:xfrm>
            <a:off x="7010400" y="13716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Donut 12"/>
          <p:cNvSpPr>
            <a:spLocks noChangeAspect="1"/>
          </p:cNvSpPr>
          <p:nvPr/>
        </p:nvSpPr>
        <p:spPr>
          <a:xfrm>
            <a:off x="7620000" y="16002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Donut 13"/>
          <p:cNvSpPr>
            <a:spLocks noChangeAspect="1"/>
          </p:cNvSpPr>
          <p:nvPr/>
        </p:nvSpPr>
        <p:spPr>
          <a:xfrm>
            <a:off x="8153400" y="16764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Donut 14"/>
          <p:cNvSpPr>
            <a:spLocks noChangeAspect="1"/>
          </p:cNvSpPr>
          <p:nvPr/>
        </p:nvSpPr>
        <p:spPr>
          <a:xfrm>
            <a:off x="8686800" y="25146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Donut 15"/>
          <p:cNvSpPr>
            <a:spLocks noChangeAspect="1"/>
          </p:cNvSpPr>
          <p:nvPr/>
        </p:nvSpPr>
        <p:spPr>
          <a:xfrm>
            <a:off x="7010400" y="53340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Donut 16"/>
          <p:cNvSpPr>
            <a:spLocks noChangeAspect="1"/>
          </p:cNvSpPr>
          <p:nvPr/>
        </p:nvSpPr>
        <p:spPr>
          <a:xfrm>
            <a:off x="5029200" y="63246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Donut 17"/>
          <p:cNvSpPr>
            <a:spLocks noChangeAspect="1"/>
          </p:cNvSpPr>
          <p:nvPr/>
        </p:nvSpPr>
        <p:spPr>
          <a:xfrm>
            <a:off x="6019800" y="59436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Donut 18"/>
          <p:cNvSpPr>
            <a:spLocks noChangeAspect="1"/>
          </p:cNvSpPr>
          <p:nvPr/>
        </p:nvSpPr>
        <p:spPr>
          <a:xfrm>
            <a:off x="6629400" y="5562600"/>
            <a:ext cx="152400" cy="152400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Donut 19"/>
          <p:cNvSpPr>
            <a:spLocks noChangeAspect="1"/>
          </p:cNvSpPr>
          <p:nvPr/>
        </p:nvSpPr>
        <p:spPr>
          <a:xfrm>
            <a:off x="2895600" y="4267200"/>
            <a:ext cx="152400" cy="1524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Donut 20"/>
          <p:cNvSpPr>
            <a:spLocks noChangeAspect="1"/>
          </p:cNvSpPr>
          <p:nvPr/>
        </p:nvSpPr>
        <p:spPr>
          <a:xfrm>
            <a:off x="3886200" y="4114800"/>
            <a:ext cx="152400" cy="1524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Donut 21"/>
          <p:cNvSpPr>
            <a:spLocks noChangeAspect="1"/>
          </p:cNvSpPr>
          <p:nvPr/>
        </p:nvSpPr>
        <p:spPr>
          <a:xfrm>
            <a:off x="5257800" y="3962400"/>
            <a:ext cx="152400" cy="152400"/>
          </a:xfrm>
          <a:prstGeom prst="don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-103011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000" dirty="0">
                <a:solidFill>
                  <a:schemeClr val="bg1"/>
                </a:solidFill>
              </a:rPr>
              <a:t>Final Pumping Well Design Locations</a:t>
            </a:r>
            <a:endParaRPr lang="en-US" sz="2800" kern="0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/>
          <p:cNvCxnSpPr>
            <a:stCxn id="25" idx="3"/>
          </p:cNvCxnSpPr>
          <p:nvPr/>
        </p:nvCxnSpPr>
        <p:spPr>
          <a:xfrm flipV="1">
            <a:off x="2286004" y="4572000"/>
            <a:ext cx="523875" cy="7620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6200" y="4872335"/>
            <a:ext cx="2209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Capture of Impacted Groundwater Using Interior Wells</a:t>
            </a:r>
          </a:p>
        </p:txBody>
      </p:sp>
      <p:sp>
        <p:nvSpPr>
          <p:cNvPr id="3" name="Oval 2"/>
          <p:cNvSpPr/>
          <p:nvPr/>
        </p:nvSpPr>
        <p:spPr>
          <a:xfrm rot="21056404">
            <a:off x="2566096" y="3810000"/>
            <a:ext cx="3733800" cy="609600"/>
          </a:xfrm>
          <a:prstGeom prst="ellipse">
            <a:avLst/>
          </a:prstGeom>
          <a:solidFill>
            <a:srgbClr val="FF0000">
              <a:alpha val="2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>
            <a:stCxn id="28" idx="3"/>
          </p:cNvCxnSpPr>
          <p:nvPr/>
        </p:nvCxnSpPr>
        <p:spPr>
          <a:xfrm>
            <a:off x="3048000" y="1443339"/>
            <a:ext cx="1066800" cy="690265"/>
          </a:xfrm>
          <a:prstGeom prst="straightConnector1">
            <a:avLst/>
          </a:prstGeom>
          <a:ln w="412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38200" y="981670"/>
            <a:ext cx="2209800" cy="92333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Capture of Clean Groundwater Using Perimeter Wells</a:t>
            </a:r>
          </a:p>
        </p:txBody>
      </p:sp>
      <p:sp>
        <p:nvSpPr>
          <p:cNvPr id="29" name="Freeform 28"/>
          <p:cNvSpPr/>
          <p:nvPr/>
        </p:nvSpPr>
        <p:spPr>
          <a:xfrm>
            <a:off x="2857504" y="990600"/>
            <a:ext cx="6238875" cy="5562600"/>
          </a:xfrm>
          <a:custGeom>
            <a:avLst/>
            <a:gdLst>
              <a:gd name="connsiteX0" fmla="*/ 114300 w 6238875"/>
              <a:gd name="connsiteY0" fmla="*/ 1495425 h 5562600"/>
              <a:gd name="connsiteX1" fmla="*/ 114300 w 6238875"/>
              <a:gd name="connsiteY1" fmla="*/ 1495425 h 5562600"/>
              <a:gd name="connsiteX2" fmla="*/ 219075 w 6238875"/>
              <a:gd name="connsiteY2" fmla="*/ 1485900 h 5562600"/>
              <a:gd name="connsiteX3" fmla="*/ 314325 w 6238875"/>
              <a:gd name="connsiteY3" fmla="*/ 1466850 h 5562600"/>
              <a:gd name="connsiteX4" fmla="*/ 342900 w 6238875"/>
              <a:gd name="connsiteY4" fmla="*/ 1457325 h 5562600"/>
              <a:gd name="connsiteX5" fmla="*/ 447675 w 6238875"/>
              <a:gd name="connsiteY5" fmla="*/ 1438275 h 5562600"/>
              <a:gd name="connsiteX6" fmla="*/ 476250 w 6238875"/>
              <a:gd name="connsiteY6" fmla="*/ 1428750 h 5562600"/>
              <a:gd name="connsiteX7" fmla="*/ 704850 w 6238875"/>
              <a:gd name="connsiteY7" fmla="*/ 1381125 h 5562600"/>
              <a:gd name="connsiteX8" fmla="*/ 828675 w 6238875"/>
              <a:gd name="connsiteY8" fmla="*/ 1352550 h 5562600"/>
              <a:gd name="connsiteX9" fmla="*/ 866775 w 6238875"/>
              <a:gd name="connsiteY9" fmla="*/ 1333500 h 5562600"/>
              <a:gd name="connsiteX10" fmla="*/ 942975 w 6238875"/>
              <a:gd name="connsiteY10" fmla="*/ 1285875 h 5562600"/>
              <a:gd name="connsiteX11" fmla="*/ 1047750 w 6238875"/>
              <a:gd name="connsiteY11" fmla="*/ 1247775 h 5562600"/>
              <a:gd name="connsiteX12" fmla="*/ 1190625 w 6238875"/>
              <a:gd name="connsiteY12" fmla="*/ 1209675 h 5562600"/>
              <a:gd name="connsiteX13" fmla="*/ 1285875 w 6238875"/>
              <a:gd name="connsiteY13" fmla="*/ 1162050 h 5562600"/>
              <a:gd name="connsiteX14" fmla="*/ 1457325 w 6238875"/>
              <a:gd name="connsiteY14" fmla="*/ 1095375 h 5562600"/>
              <a:gd name="connsiteX15" fmla="*/ 1685925 w 6238875"/>
              <a:gd name="connsiteY15" fmla="*/ 990600 h 5562600"/>
              <a:gd name="connsiteX16" fmla="*/ 1828800 w 6238875"/>
              <a:gd name="connsiteY16" fmla="*/ 923925 h 5562600"/>
              <a:gd name="connsiteX17" fmla="*/ 1857375 w 6238875"/>
              <a:gd name="connsiteY17" fmla="*/ 914400 h 5562600"/>
              <a:gd name="connsiteX18" fmla="*/ 1952625 w 6238875"/>
              <a:gd name="connsiteY18" fmla="*/ 866775 h 5562600"/>
              <a:gd name="connsiteX19" fmla="*/ 2028825 w 6238875"/>
              <a:gd name="connsiteY19" fmla="*/ 819150 h 5562600"/>
              <a:gd name="connsiteX20" fmla="*/ 2133600 w 6238875"/>
              <a:gd name="connsiteY20" fmla="*/ 742950 h 5562600"/>
              <a:gd name="connsiteX21" fmla="*/ 2276475 w 6238875"/>
              <a:gd name="connsiteY21" fmla="*/ 685800 h 5562600"/>
              <a:gd name="connsiteX22" fmla="*/ 2305050 w 6238875"/>
              <a:gd name="connsiteY22" fmla="*/ 666750 h 5562600"/>
              <a:gd name="connsiteX23" fmla="*/ 2362200 w 6238875"/>
              <a:gd name="connsiteY23" fmla="*/ 638175 h 5562600"/>
              <a:gd name="connsiteX24" fmla="*/ 2409825 w 6238875"/>
              <a:gd name="connsiteY24" fmla="*/ 600075 h 5562600"/>
              <a:gd name="connsiteX25" fmla="*/ 2466975 w 6238875"/>
              <a:gd name="connsiteY25" fmla="*/ 581025 h 5562600"/>
              <a:gd name="connsiteX26" fmla="*/ 2514600 w 6238875"/>
              <a:gd name="connsiteY26" fmla="*/ 561975 h 5562600"/>
              <a:gd name="connsiteX27" fmla="*/ 2552700 w 6238875"/>
              <a:gd name="connsiteY27" fmla="*/ 533400 h 5562600"/>
              <a:gd name="connsiteX28" fmla="*/ 2600325 w 6238875"/>
              <a:gd name="connsiteY28" fmla="*/ 504825 h 5562600"/>
              <a:gd name="connsiteX29" fmla="*/ 2667000 w 6238875"/>
              <a:gd name="connsiteY29" fmla="*/ 457200 h 5562600"/>
              <a:gd name="connsiteX30" fmla="*/ 2714625 w 6238875"/>
              <a:gd name="connsiteY30" fmla="*/ 428625 h 5562600"/>
              <a:gd name="connsiteX31" fmla="*/ 2762250 w 6238875"/>
              <a:gd name="connsiteY31" fmla="*/ 390525 h 5562600"/>
              <a:gd name="connsiteX32" fmla="*/ 2790825 w 6238875"/>
              <a:gd name="connsiteY32" fmla="*/ 381000 h 5562600"/>
              <a:gd name="connsiteX33" fmla="*/ 2857500 w 6238875"/>
              <a:gd name="connsiteY33" fmla="*/ 333375 h 5562600"/>
              <a:gd name="connsiteX34" fmla="*/ 2905125 w 6238875"/>
              <a:gd name="connsiteY34" fmla="*/ 304800 h 5562600"/>
              <a:gd name="connsiteX35" fmla="*/ 2981325 w 6238875"/>
              <a:gd name="connsiteY35" fmla="*/ 247650 h 5562600"/>
              <a:gd name="connsiteX36" fmla="*/ 3067050 w 6238875"/>
              <a:gd name="connsiteY36" fmla="*/ 190500 h 5562600"/>
              <a:gd name="connsiteX37" fmla="*/ 3133725 w 6238875"/>
              <a:gd name="connsiteY37" fmla="*/ 142875 h 5562600"/>
              <a:gd name="connsiteX38" fmla="*/ 3219450 w 6238875"/>
              <a:gd name="connsiteY38" fmla="*/ 104775 h 5562600"/>
              <a:gd name="connsiteX39" fmla="*/ 3276600 w 6238875"/>
              <a:gd name="connsiteY39" fmla="*/ 85725 h 5562600"/>
              <a:gd name="connsiteX40" fmla="*/ 3305175 w 6238875"/>
              <a:gd name="connsiteY40" fmla="*/ 66675 h 5562600"/>
              <a:gd name="connsiteX41" fmla="*/ 3438525 w 6238875"/>
              <a:gd name="connsiteY41" fmla="*/ 28575 h 5562600"/>
              <a:gd name="connsiteX42" fmla="*/ 3552825 w 6238875"/>
              <a:gd name="connsiteY42" fmla="*/ 0 h 5562600"/>
              <a:gd name="connsiteX43" fmla="*/ 4038600 w 6238875"/>
              <a:gd name="connsiteY43" fmla="*/ 9525 h 5562600"/>
              <a:gd name="connsiteX44" fmla="*/ 4229100 w 6238875"/>
              <a:gd name="connsiteY44" fmla="*/ 38100 h 5562600"/>
              <a:gd name="connsiteX45" fmla="*/ 4295775 w 6238875"/>
              <a:gd name="connsiteY45" fmla="*/ 47625 h 5562600"/>
              <a:gd name="connsiteX46" fmla="*/ 4419600 w 6238875"/>
              <a:gd name="connsiteY46" fmla="*/ 85725 h 5562600"/>
              <a:gd name="connsiteX47" fmla="*/ 4457700 w 6238875"/>
              <a:gd name="connsiteY47" fmla="*/ 104775 h 5562600"/>
              <a:gd name="connsiteX48" fmla="*/ 4524375 w 6238875"/>
              <a:gd name="connsiteY48" fmla="*/ 114300 h 5562600"/>
              <a:gd name="connsiteX49" fmla="*/ 4572000 w 6238875"/>
              <a:gd name="connsiteY49" fmla="*/ 123825 h 5562600"/>
              <a:gd name="connsiteX50" fmla="*/ 4819650 w 6238875"/>
              <a:gd name="connsiteY50" fmla="*/ 200025 h 5562600"/>
              <a:gd name="connsiteX51" fmla="*/ 4991100 w 6238875"/>
              <a:gd name="connsiteY51" fmla="*/ 238125 h 5562600"/>
              <a:gd name="connsiteX52" fmla="*/ 5019675 w 6238875"/>
              <a:gd name="connsiteY52" fmla="*/ 257175 h 5562600"/>
              <a:gd name="connsiteX53" fmla="*/ 5057775 w 6238875"/>
              <a:gd name="connsiteY53" fmla="*/ 266700 h 5562600"/>
              <a:gd name="connsiteX54" fmla="*/ 5105400 w 6238875"/>
              <a:gd name="connsiteY54" fmla="*/ 285750 h 5562600"/>
              <a:gd name="connsiteX55" fmla="*/ 5143500 w 6238875"/>
              <a:gd name="connsiteY55" fmla="*/ 304800 h 5562600"/>
              <a:gd name="connsiteX56" fmla="*/ 5172075 w 6238875"/>
              <a:gd name="connsiteY56" fmla="*/ 323850 h 5562600"/>
              <a:gd name="connsiteX57" fmla="*/ 5286375 w 6238875"/>
              <a:gd name="connsiteY57" fmla="*/ 371475 h 5562600"/>
              <a:gd name="connsiteX58" fmla="*/ 5343525 w 6238875"/>
              <a:gd name="connsiteY58" fmla="*/ 390525 h 5562600"/>
              <a:gd name="connsiteX59" fmla="*/ 5467350 w 6238875"/>
              <a:gd name="connsiteY59" fmla="*/ 447675 h 5562600"/>
              <a:gd name="connsiteX60" fmla="*/ 5543550 w 6238875"/>
              <a:gd name="connsiteY60" fmla="*/ 523875 h 5562600"/>
              <a:gd name="connsiteX61" fmla="*/ 5676900 w 6238875"/>
              <a:gd name="connsiteY61" fmla="*/ 619125 h 5562600"/>
              <a:gd name="connsiteX62" fmla="*/ 5791200 w 6238875"/>
              <a:gd name="connsiteY62" fmla="*/ 685800 h 5562600"/>
              <a:gd name="connsiteX63" fmla="*/ 5829300 w 6238875"/>
              <a:gd name="connsiteY63" fmla="*/ 714375 h 5562600"/>
              <a:gd name="connsiteX64" fmla="*/ 5857875 w 6238875"/>
              <a:gd name="connsiteY64" fmla="*/ 733425 h 5562600"/>
              <a:gd name="connsiteX65" fmla="*/ 5915025 w 6238875"/>
              <a:gd name="connsiteY65" fmla="*/ 790575 h 5562600"/>
              <a:gd name="connsiteX66" fmla="*/ 6010275 w 6238875"/>
              <a:gd name="connsiteY66" fmla="*/ 866775 h 5562600"/>
              <a:gd name="connsiteX67" fmla="*/ 6057900 w 6238875"/>
              <a:gd name="connsiteY67" fmla="*/ 962025 h 5562600"/>
              <a:gd name="connsiteX68" fmla="*/ 6086475 w 6238875"/>
              <a:gd name="connsiteY68" fmla="*/ 1028700 h 5562600"/>
              <a:gd name="connsiteX69" fmla="*/ 6134100 w 6238875"/>
              <a:gd name="connsiteY69" fmla="*/ 1123950 h 5562600"/>
              <a:gd name="connsiteX70" fmla="*/ 6153150 w 6238875"/>
              <a:gd name="connsiteY70" fmla="*/ 1266825 h 5562600"/>
              <a:gd name="connsiteX71" fmla="*/ 6210300 w 6238875"/>
              <a:gd name="connsiteY71" fmla="*/ 1428750 h 5562600"/>
              <a:gd name="connsiteX72" fmla="*/ 6238875 w 6238875"/>
              <a:gd name="connsiteY72" fmla="*/ 1504950 h 5562600"/>
              <a:gd name="connsiteX73" fmla="*/ 6219825 w 6238875"/>
              <a:gd name="connsiteY73" fmla="*/ 1781175 h 5562600"/>
              <a:gd name="connsiteX74" fmla="*/ 6200775 w 6238875"/>
              <a:gd name="connsiteY74" fmla="*/ 1828800 h 5562600"/>
              <a:gd name="connsiteX75" fmla="*/ 6162675 w 6238875"/>
              <a:gd name="connsiteY75" fmla="*/ 1952625 h 5562600"/>
              <a:gd name="connsiteX76" fmla="*/ 6153150 w 6238875"/>
              <a:gd name="connsiteY76" fmla="*/ 2009775 h 5562600"/>
              <a:gd name="connsiteX77" fmla="*/ 6086475 w 6238875"/>
              <a:gd name="connsiteY77" fmla="*/ 2200275 h 5562600"/>
              <a:gd name="connsiteX78" fmla="*/ 6038850 w 6238875"/>
              <a:gd name="connsiteY78" fmla="*/ 2305050 h 5562600"/>
              <a:gd name="connsiteX79" fmla="*/ 5991225 w 6238875"/>
              <a:gd name="connsiteY79" fmla="*/ 2428875 h 5562600"/>
              <a:gd name="connsiteX80" fmla="*/ 5943600 w 6238875"/>
              <a:gd name="connsiteY80" fmla="*/ 2543175 h 5562600"/>
              <a:gd name="connsiteX81" fmla="*/ 5934075 w 6238875"/>
              <a:gd name="connsiteY81" fmla="*/ 2581275 h 5562600"/>
              <a:gd name="connsiteX82" fmla="*/ 5886450 w 6238875"/>
              <a:gd name="connsiteY82" fmla="*/ 2667000 h 5562600"/>
              <a:gd name="connsiteX83" fmla="*/ 5867400 w 6238875"/>
              <a:gd name="connsiteY83" fmla="*/ 2695575 h 5562600"/>
              <a:gd name="connsiteX84" fmla="*/ 5819775 w 6238875"/>
              <a:gd name="connsiteY84" fmla="*/ 2790825 h 5562600"/>
              <a:gd name="connsiteX85" fmla="*/ 5810250 w 6238875"/>
              <a:gd name="connsiteY85" fmla="*/ 2819400 h 5562600"/>
              <a:gd name="connsiteX86" fmla="*/ 5762625 w 6238875"/>
              <a:gd name="connsiteY86" fmla="*/ 2943225 h 5562600"/>
              <a:gd name="connsiteX87" fmla="*/ 5705475 w 6238875"/>
              <a:gd name="connsiteY87" fmla="*/ 3095625 h 5562600"/>
              <a:gd name="connsiteX88" fmla="*/ 5657850 w 6238875"/>
              <a:gd name="connsiteY88" fmla="*/ 3257550 h 5562600"/>
              <a:gd name="connsiteX89" fmla="*/ 5648325 w 6238875"/>
              <a:gd name="connsiteY89" fmla="*/ 3333750 h 5562600"/>
              <a:gd name="connsiteX90" fmla="*/ 5619750 w 6238875"/>
              <a:gd name="connsiteY90" fmla="*/ 3467100 h 5562600"/>
              <a:gd name="connsiteX91" fmla="*/ 5600700 w 6238875"/>
              <a:gd name="connsiteY91" fmla="*/ 3695700 h 5562600"/>
              <a:gd name="connsiteX92" fmla="*/ 5591175 w 6238875"/>
              <a:gd name="connsiteY92" fmla="*/ 3781425 h 5562600"/>
              <a:gd name="connsiteX93" fmla="*/ 5572125 w 6238875"/>
              <a:gd name="connsiteY93" fmla="*/ 3838575 h 5562600"/>
              <a:gd name="connsiteX94" fmla="*/ 5562600 w 6238875"/>
              <a:gd name="connsiteY94" fmla="*/ 3886200 h 5562600"/>
              <a:gd name="connsiteX95" fmla="*/ 5534025 w 6238875"/>
              <a:gd name="connsiteY95" fmla="*/ 4038600 h 5562600"/>
              <a:gd name="connsiteX96" fmla="*/ 5524500 w 6238875"/>
              <a:gd name="connsiteY96" fmla="*/ 4086225 h 5562600"/>
              <a:gd name="connsiteX97" fmla="*/ 5505450 w 6238875"/>
              <a:gd name="connsiteY97" fmla="*/ 4143375 h 5562600"/>
              <a:gd name="connsiteX98" fmla="*/ 5486400 w 6238875"/>
              <a:gd name="connsiteY98" fmla="*/ 4219575 h 5562600"/>
              <a:gd name="connsiteX99" fmla="*/ 5457825 w 6238875"/>
              <a:gd name="connsiteY99" fmla="*/ 4276725 h 5562600"/>
              <a:gd name="connsiteX100" fmla="*/ 5438775 w 6238875"/>
              <a:gd name="connsiteY100" fmla="*/ 4324350 h 5562600"/>
              <a:gd name="connsiteX101" fmla="*/ 5400675 w 6238875"/>
              <a:gd name="connsiteY101" fmla="*/ 4429125 h 5562600"/>
              <a:gd name="connsiteX102" fmla="*/ 5381625 w 6238875"/>
              <a:gd name="connsiteY102" fmla="*/ 4457700 h 5562600"/>
              <a:gd name="connsiteX103" fmla="*/ 5334000 w 6238875"/>
              <a:gd name="connsiteY103" fmla="*/ 4562475 h 5562600"/>
              <a:gd name="connsiteX104" fmla="*/ 5219700 w 6238875"/>
              <a:gd name="connsiteY104" fmla="*/ 4705350 h 5562600"/>
              <a:gd name="connsiteX105" fmla="*/ 5162550 w 6238875"/>
              <a:gd name="connsiteY105" fmla="*/ 4762500 h 5562600"/>
              <a:gd name="connsiteX106" fmla="*/ 5143500 w 6238875"/>
              <a:gd name="connsiteY106" fmla="*/ 4791075 h 5562600"/>
              <a:gd name="connsiteX107" fmla="*/ 5057775 w 6238875"/>
              <a:gd name="connsiteY107" fmla="*/ 4848225 h 5562600"/>
              <a:gd name="connsiteX108" fmla="*/ 4972050 w 6238875"/>
              <a:gd name="connsiteY108" fmla="*/ 4905375 h 5562600"/>
              <a:gd name="connsiteX109" fmla="*/ 4943475 w 6238875"/>
              <a:gd name="connsiteY109" fmla="*/ 4924425 h 5562600"/>
              <a:gd name="connsiteX110" fmla="*/ 4829175 w 6238875"/>
              <a:gd name="connsiteY110" fmla="*/ 4991100 h 5562600"/>
              <a:gd name="connsiteX111" fmla="*/ 4629150 w 6238875"/>
              <a:gd name="connsiteY111" fmla="*/ 5114925 h 5562600"/>
              <a:gd name="connsiteX112" fmla="*/ 4533900 w 6238875"/>
              <a:gd name="connsiteY112" fmla="*/ 5153025 h 5562600"/>
              <a:gd name="connsiteX113" fmla="*/ 4505325 w 6238875"/>
              <a:gd name="connsiteY113" fmla="*/ 5172075 h 5562600"/>
              <a:gd name="connsiteX114" fmla="*/ 4419600 w 6238875"/>
              <a:gd name="connsiteY114" fmla="*/ 5210175 h 5562600"/>
              <a:gd name="connsiteX115" fmla="*/ 4391025 w 6238875"/>
              <a:gd name="connsiteY115" fmla="*/ 5229225 h 5562600"/>
              <a:gd name="connsiteX116" fmla="*/ 4200525 w 6238875"/>
              <a:gd name="connsiteY116" fmla="*/ 5286375 h 5562600"/>
              <a:gd name="connsiteX117" fmla="*/ 4095750 w 6238875"/>
              <a:gd name="connsiteY117" fmla="*/ 5305425 h 5562600"/>
              <a:gd name="connsiteX118" fmla="*/ 4057650 w 6238875"/>
              <a:gd name="connsiteY118" fmla="*/ 5314950 h 5562600"/>
              <a:gd name="connsiteX119" fmla="*/ 3990975 w 6238875"/>
              <a:gd name="connsiteY119" fmla="*/ 5324475 h 5562600"/>
              <a:gd name="connsiteX120" fmla="*/ 3952875 w 6238875"/>
              <a:gd name="connsiteY120" fmla="*/ 5334000 h 5562600"/>
              <a:gd name="connsiteX121" fmla="*/ 3810000 w 6238875"/>
              <a:gd name="connsiteY121" fmla="*/ 5353050 h 5562600"/>
              <a:gd name="connsiteX122" fmla="*/ 3457575 w 6238875"/>
              <a:gd name="connsiteY122" fmla="*/ 5362575 h 5562600"/>
              <a:gd name="connsiteX123" fmla="*/ 3305175 w 6238875"/>
              <a:gd name="connsiteY123" fmla="*/ 5372100 h 5562600"/>
              <a:gd name="connsiteX124" fmla="*/ 3181350 w 6238875"/>
              <a:gd name="connsiteY124" fmla="*/ 5400675 h 5562600"/>
              <a:gd name="connsiteX125" fmla="*/ 3057525 w 6238875"/>
              <a:gd name="connsiteY125" fmla="*/ 5419725 h 5562600"/>
              <a:gd name="connsiteX126" fmla="*/ 2990850 w 6238875"/>
              <a:gd name="connsiteY126" fmla="*/ 5438775 h 5562600"/>
              <a:gd name="connsiteX127" fmla="*/ 2924175 w 6238875"/>
              <a:gd name="connsiteY127" fmla="*/ 5448300 h 5562600"/>
              <a:gd name="connsiteX128" fmla="*/ 2847975 w 6238875"/>
              <a:gd name="connsiteY128" fmla="*/ 5467350 h 5562600"/>
              <a:gd name="connsiteX129" fmla="*/ 2790825 w 6238875"/>
              <a:gd name="connsiteY129" fmla="*/ 5486400 h 5562600"/>
              <a:gd name="connsiteX130" fmla="*/ 2714625 w 6238875"/>
              <a:gd name="connsiteY130" fmla="*/ 5495925 h 5562600"/>
              <a:gd name="connsiteX131" fmla="*/ 2647950 w 6238875"/>
              <a:gd name="connsiteY131" fmla="*/ 5505450 h 5562600"/>
              <a:gd name="connsiteX132" fmla="*/ 2571750 w 6238875"/>
              <a:gd name="connsiteY132" fmla="*/ 5514975 h 5562600"/>
              <a:gd name="connsiteX133" fmla="*/ 2514600 w 6238875"/>
              <a:gd name="connsiteY133" fmla="*/ 5524500 h 5562600"/>
              <a:gd name="connsiteX134" fmla="*/ 2438400 w 6238875"/>
              <a:gd name="connsiteY134" fmla="*/ 5543550 h 5562600"/>
              <a:gd name="connsiteX135" fmla="*/ 2247900 w 6238875"/>
              <a:gd name="connsiteY135" fmla="*/ 5562600 h 5562600"/>
              <a:gd name="connsiteX136" fmla="*/ 2000250 w 6238875"/>
              <a:gd name="connsiteY136" fmla="*/ 5553075 h 5562600"/>
              <a:gd name="connsiteX137" fmla="*/ 1981200 w 6238875"/>
              <a:gd name="connsiteY137" fmla="*/ 5524500 h 5562600"/>
              <a:gd name="connsiteX138" fmla="*/ 1847850 w 6238875"/>
              <a:gd name="connsiteY138" fmla="*/ 5438775 h 5562600"/>
              <a:gd name="connsiteX139" fmla="*/ 1781175 w 6238875"/>
              <a:gd name="connsiteY139" fmla="*/ 5372100 h 5562600"/>
              <a:gd name="connsiteX140" fmla="*/ 1752600 w 6238875"/>
              <a:gd name="connsiteY140" fmla="*/ 5353050 h 5562600"/>
              <a:gd name="connsiteX141" fmla="*/ 1743075 w 6238875"/>
              <a:gd name="connsiteY141" fmla="*/ 5324475 h 5562600"/>
              <a:gd name="connsiteX142" fmla="*/ 1771650 w 6238875"/>
              <a:gd name="connsiteY142" fmla="*/ 5048250 h 5562600"/>
              <a:gd name="connsiteX143" fmla="*/ 1819275 w 6238875"/>
              <a:gd name="connsiteY143" fmla="*/ 5010150 h 5562600"/>
              <a:gd name="connsiteX144" fmla="*/ 1895475 w 6238875"/>
              <a:gd name="connsiteY144" fmla="*/ 4962525 h 5562600"/>
              <a:gd name="connsiteX145" fmla="*/ 1924050 w 6238875"/>
              <a:gd name="connsiteY145" fmla="*/ 4953000 h 5562600"/>
              <a:gd name="connsiteX146" fmla="*/ 2019300 w 6238875"/>
              <a:gd name="connsiteY146" fmla="*/ 4914900 h 5562600"/>
              <a:gd name="connsiteX147" fmla="*/ 2076450 w 6238875"/>
              <a:gd name="connsiteY147" fmla="*/ 4905375 h 5562600"/>
              <a:gd name="connsiteX148" fmla="*/ 2238375 w 6238875"/>
              <a:gd name="connsiteY148" fmla="*/ 4848225 h 5562600"/>
              <a:gd name="connsiteX149" fmla="*/ 2333625 w 6238875"/>
              <a:gd name="connsiteY149" fmla="*/ 4819650 h 5562600"/>
              <a:gd name="connsiteX150" fmla="*/ 2362200 w 6238875"/>
              <a:gd name="connsiteY150" fmla="*/ 4800600 h 5562600"/>
              <a:gd name="connsiteX151" fmla="*/ 2428875 w 6238875"/>
              <a:gd name="connsiteY151" fmla="*/ 4791075 h 5562600"/>
              <a:gd name="connsiteX152" fmla="*/ 2476500 w 6238875"/>
              <a:gd name="connsiteY152" fmla="*/ 4781550 h 5562600"/>
              <a:gd name="connsiteX153" fmla="*/ 2600325 w 6238875"/>
              <a:gd name="connsiteY153" fmla="*/ 4743450 h 5562600"/>
              <a:gd name="connsiteX154" fmla="*/ 2695575 w 6238875"/>
              <a:gd name="connsiteY154" fmla="*/ 4733925 h 5562600"/>
              <a:gd name="connsiteX155" fmla="*/ 2828925 w 6238875"/>
              <a:gd name="connsiteY155" fmla="*/ 4686300 h 5562600"/>
              <a:gd name="connsiteX156" fmla="*/ 2971800 w 6238875"/>
              <a:gd name="connsiteY156" fmla="*/ 4619625 h 5562600"/>
              <a:gd name="connsiteX157" fmla="*/ 3048000 w 6238875"/>
              <a:gd name="connsiteY157" fmla="*/ 4572000 h 5562600"/>
              <a:gd name="connsiteX158" fmla="*/ 3086100 w 6238875"/>
              <a:gd name="connsiteY158" fmla="*/ 4533900 h 5562600"/>
              <a:gd name="connsiteX159" fmla="*/ 3133725 w 6238875"/>
              <a:gd name="connsiteY159" fmla="*/ 4495800 h 5562600"/>
              <a:gd name="connsiteX160" fmla="*/ 3162300 w 6238875"/>
              <a:gd name="connsiteY160" fmla="*/ 4476750 h 5562600"/>
              <a:gd name="connsiteX161" fmla="*/ 3200400 w 6238875"/>
              <a:gd name="connsiteY161" fmla="*/ 4457700 h 5562600"/>
              <a:gd name="connsiteX162" fmla="*/ 3267075 w 6238875"/>
              <a:gd name="connsiteY162" fmla="*/ 4391025 h 5562600"/>
              <a:gd name="connsiteX163" fmla="*/ 3295650 w 6238875"/>
              <a:gd name="connsiteY163" fmla="*/ 4381500 h 5562600"/>
              <a:gd name="connsiteX164" fmla="*/ 3448050 w 6238875"/>
              <a:gd name="connsiteY164" fmla="*/ 4295775 h 5562600"/>
              <a:gd name="connsiteX165" fmla="*/ 3552825 w 6238875"/>
              <a:gd name="connsiteY165" fmla="*/ 4219575 h 5562600"/>
              <a:gd name="connsiteX166" fmla="*/ 3638550 w 6238875"/>
              <a:gd name="connsiteY166" fmla="*/ 4143375 h 5562600"/>
              <a:gd name="connsiteX167" fmla="*/ 3752850 w 6238875"/>
              <a:gd name="connsiteY167" fmla="*/ 4029075 h 5562600"/>
              <a:gd name="connsiteX168" fmla="*/ 3790950 w 6238875"/>
              <a:gd name="connsiteY168" fmla="*/ 3990975 h 5562600"/>
              <a:gd name="connsiteX169" fmla="*/ 3819525 w 6238875"/>
              <a:gd name="connsiteY169" fmla="*/ 3962400 h 5562600"/>
              <a:gd name="connsiteX170" fmla="*/ 3905250 w 6238875"/>
              <a:gd name="connsiteY170" fmla="*/ 3857625 h 5562600"/>
              <a:gd name="connsiteX171" fmla="*/ 3971925 w 6238875"/>
              <a:gd name="connsiteY171" fmla="*/ 3790950 h 5562600"/>
              <a:gd name="connsiteX172" fmla="*/ 4048125 w 6238875"/>
              <a:gd name="connsiteY172" fmla="*/ 3657600 h 5562600"/>
              <a:gd name="connsiteX173" fmla="*/ 4143375 w 6238875"/>
              <a:gd name="connsiteY173" fmla="*/ 3514725 h 5562600"/>
              <a:gd name="connsiteX174" fmla="*/ 4171950 w 6238875"/>
              <a:gd name="connsiteY174" fmla="*/ 3467100 h 5562600"/>
              <a:gd name="connsiteX175" fmla="*/ 4238625 w 6238875"/>
              <a:gd name="connsiteY175" fmla="*/ 3381375 h 5562600"/>
              <a:gd name="connsiteX176" fmla="*/ 4276725 w 6238875"/>
              <a:gd name="connsiteY176" fmla="*/ 3305175 h 5562600"/>
              <a:gd name="connsiteX177" fmla="*/ 4295775 w 6238875"/>
              <a:gd name="connsiteY177" fmla="*/ 3257550 h 5562600"/>
              <a:gd name="connsiteX178" fmla="*/ 4381500 w 6238875"/>
              <a:gd name="connsiteY178" fmla="*/ 3143250 h 5562600"/>
              <a:gd name="connsiteX179" fmla="*/ 4486275 w 6238875"/>
              <a:gd name="connsiteY179" fmla="*/ 2971800 h 5562600"/>
              <a:gd name="connsiteX180" fmla="*/ 4543425 w 6238875"/>
              <a:gd name="connsiteY180" fmla="*/ 2905125 h 5562600"/>
              <a:gd name="connsiteX181" fmla="*/ 4591050 w 6238875"/>
              <a:gd name="connsiteY181" fmla="*/ 2838450 h 5562600"/>
              <a:gd name="connsiteX182" fmla="*/ 4676775 w 6238875"/>
              <a:gd name="connsiteY182" fmla="*/ 2762250 h 5562600"/>
              <a:gd name="connsiteX183" fmla="*/ 4705350 w 6238875"/>
              <a:gd name="connsiteY183" fmla="*/ 2724150 h 5562600"/>
              <a:gd name="connsiteX184" fmla="*/ 4772025 w 6238875"/>
              <a:gd name="connsiteY184" fmla="*/ 2647950 h 5562600"/>
              <a:gd name="connsiteX185" fmla="*/ 4848225 w 6238875"/>
              <a:gd name="connsiteY185" fmla="*/ 2533650 h 5562600"/>
              <a:gd name="connsiteX186" fmla="*/ 4905375 w 6238875"/>
              <a:gd name="connsiteY186" fmla="*/ 2381250 h 5562600"/>
              <a:gd name="connsiteX187" fmla="*/ 4933950 w 6238875"/>
              <a:gd name="connsiteY187" fmla="*/ 2295525 h 5562600"/>
              <a:gd name="connsiteX188" fmla="*/ 4943475 w 6238875"/>
              <a:gd name="connsiteY188" fmla="*/ 2257425 h 5562600"/>
              <a:gd name="connsiteX189" fmla="*/ 4962525 w 6238875"/>
              <a:gd name="connsiteY189" fmla="*/ 2219325 h 5562600"/>
              <a:gd name="connsiteX190" fmla="*/ 5000625 w 6238875"/>
              <a:gd name="connsiteY190" fmla="*/ 2114550 h 5562600"/>
              <a:gd name="connsiteX191" fmla="*/ 5010150 w 6238875"/>
              <a:gd name="connsiteY191" fmla="*/ 2066925 h 5562600"/>
              <a:gd name="connsiteX192" fmla="*/ 5029200 w 6238875"/>
              <a:gd name="connsiteY192" fmla="*/ 1866900 h 5562600"/>
              <a:gd name="connsiteX193" fmla="*/ 5019675 w 6238875"/>
              <a:gd name="connsiteY193" fmla="*/ 1619250 h 5562600"/>
              <a:gd name="connsiteX194" fmla="*/ 5010150 w 6238875"/>
              <a:gd name="connsiteY194" fmla="*/ 1571625 h 5562600"/>
              <a:gd name="connsiteX195" fmla="*/ 4991100 w 6238875"/>
              <a:gd name="connsiteY195" fmla="*/ 1543050 h 5562600"/>
              <a:gd name="connsiteX196" fmla="*/ 4943475 w 6238875"/>
              <a:gd name="connsiteY196" fmla="*/ 1381125 h 5562600"/>
              <a:gd name="connsiteX197" fmla="*/ 4914900 w 6238875"/>
              <a:gd name="connsiteY197" fmla="*/ 1343025 h 5562600"/>
              <a:gd name="connsiteX198" fmla="*/ 4867275 w 6238875"/>
              <a:gd name="connsiteY198" fmla="*/ 1285875 h 5562600"/>
              <a:gd name="connsiteX199" fmla="*/ 4838700 w 6238875"/>
              <a:gd name="connsiteY199" fmla="*/ 1266825 h 5562600"/>
              <a:gd name="connsiteX200" fmla="*/ 4800600 w 6238875"/>
              <a:gd name="connsiteY200" fmla="*/ 1228725 h 5562600"/>
              <a:gd name="connsiteX201" fmla="*/ 4724400 w 6238875"/>
              <a:gd name="connsiteY201" fmla="*/ 1200150 h 5562600"/>
              <a:gd name="connsiteX202" fmla="*/ 4562475 w 6238875"/>
              <a:gd name="connsiteY202" fmla="*/ 1152525 h 5562600"/>
              <a:gd name="connsiteX203" fmla="*/ 4476750 w 6238875"/>
              <a:gd name="connsiteY203" fmla="*/ 1133475 h 5562600"/>
              <a:gd name="connsiteX204" fmla="*/ 4448175 w 6238875"/>
              <a:gd name="connsiteY204" fmla="*/ 1123950 h 5562600"/>
              <a:gd name="connsiteX205" fmla="*/ 4381500 w 6238875"/>
              <a:gd name="connsiteY205" fmla="*/ 1114425 h 5562600"/>
              <a:gd name="connsiteX206" fmla="*/ 4257675 w 6238875"/>
              <a:gd name="connsiteY206" fmla="*/ 1095375 h 5562600"/>
              <a:gd name="connsiteX207" fmla="*/ 3848100 w 6238875"/>
              <a:gd name="connsiteY207" fmla="*/ 1104900 h 5562600"/>
              <a:gd name="connsiteX208" fmla="*/ 3724275 w 6238875"/>
              <a:gd name="connsiteY208" fmla="*/ 1133475 h 5562600"/>
              <a:gd name="connsiteX209" fmla="*/ 3667125 w 6238875"/>
              <a:gd name="connsiteY209" fmla="*/ 1143000 h 5562600"/>
              <a:gd name="connsiteX210" fmla="*/ 3638550 w 6238875"/>
              <a:gd name="connsiteY210" fmla="*/ 1152525 h 5562600"/>
              <a:gd name="connsiteX211" fmla="*/ 3495675 w 6238875"/>
              <a:gd name="connsiteY211" fmla="*/ 1171575 h 5562600"/>
              <a:gd name="connsiteX212" fmla="*/ 3371850 w 6238875"/>
              <a:gd name="connsiteY212" fmla="*/ 1209675 h 5562600"/>
              <a:gd name="connsiteX213" fmla="*/ 3343275 w 6238875"/>
              <a:gd name="connsiteY213" fmla="*/ 1219200 h 5562600"/>
              <a:gd name="connsiteX214" fmla="*/ 3133725 w 6238875"/>
              <a:gd name="connsiteY214" fmla="*/ 1304925 h 5562600"/>
              <a:gd name="connsiteX215" fmla="*/ 3105150 w 6238875"/>
              <a:gd name="connsiteY215" fmla="*/ 1314450 h 5562600"/>
              <a:gd name="connsiteX216" fmla="*/ 2933700 w 6238875"/>
              <a:gd name="connsiteY216" fmla="*/ 1419225 h 5562600"/>
              <a:gd name="connsiteX217" fmla="*/ 2705100 w 6238875"/>
              <a:gd name="connsiteY217" fmla="*/ 1571625 h 5562600"/>
              <a:gd name="connsiteX218" fmla="*/ 2600325 w 6238875"/>
              <a:gd name="connsiteY218" fmla="*/ 1657350 h 5562600"/>
              <a:gd name="connsiteX219" fmla="*/ 2409825 w 6238875"/>
              <a:gd name="connsiteY219" fmla="*/ 1800225 h 5562600"/>
              <a:gd name="connsiteX220" fmla="*/ 2362200 w 6238875"/>
              <a:gd name="connsiteY220" fmla="*/ 1828800 h 5562600"/>
              <a:gd name="connsiteX221" fmla="*/ 2257425 w 6238875"/>
              <a:gd name="connsiteY221" fmla="*/ 1905000 h 5562600"/>
              <a:gd name="connsiteX222" fmla="*/ 1962150 w 6238875"/>
              <a:gd name="connsiteY222" fmla="*/ 2047875 h 5562600"/>
              <a:gd name="connsiteX223" fmla="*/ 1838325 w 6238875"/>
              <a:gd name="connsiteY223" fmla="*/ 2095500 h 5562600"/>
              <a:gd name="connsiteX224" fmla="*/ 1762125 w 6238875"/>
              <a:gd name="connsiteY224" fmla="*/ 2124075 h 5562600"/>
              <a:gd name="connsiteX225" fmla="*/ 1619250 w 6238875"/>
              <a:gd name="connsiteY225" fmla="*/ 2162175 h 5562600"/>
              <a:gd name="connsiteX226" fmla="*/ 1552575 w 6238875"/>
              <a:gd name="connsiteY226" fmla="*/ 2181225 h 5562600"/>
              <a:gd name="connsiteX227" fmla="*/ 1476375 w 6238875"/>
              <a:gd name="connsiteY227" fmla="*/ 2209800 h 5562600"/>
              <a:gd name="connsiteX228" fmla="*/ 1409700 w 6238875"/>
              <a:gd name="connsiteY228" fmla="*/ 2228850 h 5562600"/>
              <a:gd name="connsiteX229" fmla="*/ 1333500 w 6238875"/>
              <a:gd name="connsiteY229" fmla="*/ 2257425 h 5562600"/>
              <a:gd name="connsiteX230" fmla="*/ 1266825 w 6238875"/>
              <a:gd name="connsiteY230" fmla="*/ 2266950 h 5562600"/>
              <a:gd name="connsiteX231" fmla="*/ 1238250 w 6238875"/>
              <a:gd name="connsiteY231" fmla="*/ 2276475 h 5562600"/>
              <a:gd name="connsiteX232" fmla="*/ 1095375 w 6238875"/>
              <a:gd name="connsiteY232" fmla="*/ 2295525 h 5562600"/>
              <a:gd name="connsiteX233" fmla="*/ 990600 w 6238875"/>
              <a:gd name="connsiteY233" fmla="*/ 2305050 h 5562600"/>
              <a:gd name="connsiteX234" fmla="*/ 466725 w 6238875"/>
              <a:gd name="connsiteY234" fmla="*/ 2286000 h 5562600"/>
              <a:gd name="connsiteX235" fmla="*/ 352425 w 6238875"/>
              <a:gd name="connsiteY235" fmla="*/ 2257425 h 5562600"/>
              <a:gd name="connsiteX236" fmla="*/ 276225 w 6238875"/>
              <a:gd name="connsiteY236" fmla="*/ 2219325 h 5562600"/>
              <a:gd name="connsiteX237" fmla="*/ 238125 w 6238875"/>
              <a:gd name="connsiteY237" fmla="*/ 2171700 h 5562600"/>
              <a:gd name="connsiteX238" fmla="*/ 190500 w 6238875"/>
              <a:gd name="connsiteY238" fmla="*/ 2133600 h 5562600"/>
              <a:gd name="connsiteX239" fmla="*/ 123825 w 6238875"/>
              <a:gd name="connsiteY239" fmla="*/ 2057400 h 5562600"/>
              <a:gd name="connsiteX240" fmla="*/ 104775 w 6238875"/>
              <a:gd name="connsiteY240" fmla="*/ 1981200 h 5562600"/>
              <a:gd name="connsiteX241" fmla="*/ 57150 w 6238875"/>
              <a:gd name="connsiteY241" fmla="*/ 1866900 h 5562600"/>
              <a:gd name="connsiteX242" fmla="*/ 0 w 6238875"/>
              <a:gd name="connsiteY242" fmla="*/ 1771650 h 5562600"/>
              <a:gd name="connsiteX243" fmla="*/ 19050 w 6238875"/>
              <a:gd name="connsiteY243" fmla="*/ 1619250 h 5562600"/>
              <a:gd name="connsiteX244" fmla="*/ 38100 w 6238875"/>
              <a:gd name="connsiteY244" fmla="*/ 1590675 h 5562600"/>
              <a:gd name="connsiteX245" fmla="*/ 114300 w 6238875"/>
              <a:gd name="connsiteY245" fmla="*/ 1495425 h 5562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6238875" h="5562600">
                <a:moveTo>
                  <a:pt x="114300" y="1495425"/>
                </a:moveTo>
                <a:lnTo>
                  <a:pt x="114300" y="1495425"/>
                </a:lnTo>
                <a:cubicBezTo>
                  <a:pt x="149225" y="1492250"/>
                  <a:pt x="184358" y="1490860"/>
                  <a:pt x="219075" y="1485900"/>
                </a:cubicBezTo>
                <a:cubicBezTo>
                  <a:pt x="251128" y="1481321"/>
                  <a:pt x="282775" y="1474131"/>
                  <a:pt x="314325" y="1466850"/>
                </a:cubicBezTo>
                <a:cubicBezTo>
                  <a:pt x="324108" y="1464592"/>
                  <a:pt x="333083" y="1459429"/>
                  <a:pt x="342900" y="1457325"/>
                </a:cubicBezTo>
                <a:cubicBezTo>
                  <a:pt x="377610" y="1449887"/>
                  <a:pt x="412965" y="1445713"/>
                  <a:pt x="447675" y="1438275"/>
                </a:cubicBezTo>
                <a:cubicBezTo>
                  <a:pt x="457492" y="1436171"/>
                  <a:pt x="466449" y="1430928"/>
                  <a:pt x="476250" y="1428750"/>
                </a:cubicBezTo>
                <a:cubicBezTo>
                  <a:pt x="552233" y="1411865"/>
                  <a:pt x="629338" y="1400003"/>
                  <a:pt x="704850" y="1381125"/>
                </a:cubicBezTo>
                <a:cubicBezTo>
                  <a:pt x="771348" y="1364500"/>
                  <a:pt x="730171" y="1374440"/>
                  <a:pt x="828675" y="1352550"/>
                </a:cubicBezTo>
                <a:cubicBezTo>
                  <a:pt x="841375" y="1346200"/>
                  <a:pt x="854734" y="1341025"/>
                  <a:pt x="866775" y="1333500"/>
                </a:cubicBezTo>
                <a:cubicBezTo>
                  <a:pt x="922521" y="1298659"/>
                  <a:pt x="885053" y="1310009"/>
                  <a:pt x="942975" y="1285875"/>
                </a:cubicBezTo>
                <a:cubicBezTo>
                  <a:pt x="944201" y="1285364"/>
                  <a:pt x="1024669" y="1254186"/>
                  <a:pt x="1047750" y="1247775"/>
                </a:cubicBezTo>
                <a:cubicBezTo>
                  <a:pt x="1095241" y="1234583"/>
                  <a:pt x="1144249" y="1226370"/>
                  <a:pt x="1190625" y="1209675"/>
                </a:cubicBezTo>
                <a:cubicBezTo>
                  <a:pt x="1224024" y="1197651"/>
                  <a:pt x="1253248" y="1176033"/>
                  <a:pt x="1285875" y="1162050"/>
                </a:cubicBezTo>
                <a:cubicBezTo>
                  <a:pt x="1342236" y="1137895"/>
                  <a:pt x="1402479" y="1122798"/>
                  <a:pt x="1457325" y="1095375"/>
                </a:cubicBezTo>
                <a:cubicBezTo>
                  <a:pt x="1758250" y="944912"/>
                  <a:pt x="1450271" y="1094288"/>
                  <a:pt x="1685925" y="990600"/>
                </a:cubicBezTo>
                <a:cubicBezTo>
                  <a:pt x="1734030" y="969434"/>
                  <a:pt x="1780774" y="945270"/>
                  <a:pt x="1828800" y="923925"/>
                </a:cubicBezTo>
                <a:cubicBezTo>
                  <a:pt x="1837975" y="919847"/>
                  <a:pt x="1848259" y="918607"/>
                  <a:pt x="1857375" y="914400"/>
                </a:cubicBezTo>
                <a:cubicBezTo>
                  <a:pt x="1889605" y="899524"/>
                  <a:pt x="1921595" y="884014"/>
                  <a:pt x="1952625" y="866775"/>
                </a:cubicBezTo>
                <a:cubicBezTo>
                  <a:pt x="1978809" y="852229"/>
                  <a:pt x="2004601" y="836767"/>
                  <a:pt x="2028825" y="819150"/>
                </a:cubicBezTo>
                <a:cubicBezTo>
                  <a:pt x="2063750" y="793750"/>
                  <a:pt x="2093165" y="758113"/>
                  <a:pt x="2133600" y="742950"/>
                </a:cubicBezTo>
                <a:cubicBezTo>
                  <a:pt x="2173712" y="727908"/>
                  <a:pt x="2237214" y="705430"/>
                  <a:pt x="2276475" y="685800"/>
                </a:cubicBezTo>
                <a:cubicBezTo>
                  <a:pt x="2286714" y="680680"/>
                  <a:pt x="2295043" y="672309"/>
                  <a:pt x="2305050" y="666750"/>
                </a:cubicBezTo>
                <a:cubicBezTo>
                  <a:pt x="2323668" y="656407"/>
                  <a:pt x="2344231" y="649610"/>
                  <a:pt x="2362200" y="638175"/>
                </a:cubicBezTo>
                <a:cubicBezTo>
                  <a:pt x="2379352" y="627260"/>
                  <a:pt x="2391977" y="609810"/>
                  <a:pt x="2409825" y="600075"/>
                </a:cubicBezTo>
                <a:cubicBezTo>
                  <a:pt x="2427454" y="590459"/>
                  <a:pt x="2448331" y="588483"/>
                  <a:pt x="2466975" y="581025"/>
                </a:cubicBezTo>
                <a:cubicBezTo>
                  <a:pt x="2482850" y="574675"/>
                  <a:pt x="2499654" y="570278"/>
                  <a:pt x="2514600" y="561975"/>
                </a:cubicBezTo>
                <a:cubicBezTo>
                  <a:pt x="2528477" y="554265"/>
                  <a:pt x="2539491" y="542206"/>
                  <a:pt x="2552700" y="533400"/>
                </a:cubicBezTo>
                <a:cubicBezTo>
                  <a:pt x="2568104" y="523131"/>
                  <a:pt x="2584921" y="515094"/>
                  <a:pt x="2600325" y="504825"/>
                </a:cubicBezTo>
                <a:cubicBezTo>
                  <a:pt x="2623050" y="489675"/>
                  <a:pt x="2644275" y="472350"/>
                  <a:pt x="2667000" y="457200"/>
                </a:cubicBezTo>
                <a:cubicBezTo>
                  <a:pt x="2682404" y="446931"/>
                  <a:pt x="2699458" y="439242"/>
                  <a:pt x="2714625" y="428625"/>
                </a:cubicBezTo>
                <a:cubicBezTo>
                  <a:pt x="2731280" y="416967"/>
                  <a:pt x="2745010" y="401300"/>
                  <a:pt x="2762250" y="390525"/>
                </a:cubicBezTo>
                <a:cubicBezTo>
                  <a:pt x="2770764" y="385204"/>
                  <a:pt x="2781845" y="385490"/>
                  <a:pt x="2790825" y="381000"/>
                </a:cubicBezTo>
                <a:cubicBezTo>
                  <a:pt x="2807864" y="372480"/>
                  <a:pt x="2844557" y="342004"/>
                  <a:pt x="2857500" y="333375"/>
                </a:cubicBezTo>
                <a:cubicBezTo>
                  <a:pt x="2872904" y="323106"/>
                  <a:pt x="2889904" y="315338"/>
                  <a:pt x="2905125" y="304800"/>
                </a:cubicBezTo>
                <a:cubicBezTo>
                  <a:pt x="2931230" y="286728"/>
                  <a:pt x="2955386" y="265960"/>
                  <a:pt x="2981325" y="247650"/>
                </a:cubicBezTo>
                <a:cubicBezTo>
                  <a:pt x="3009382" y="227845"/>
                  <a:pt x="3038750" y="209956"/>
                  <a:pt x="3067050" y="190500"/>
                </a:cubicBezTo>
                <a:cubicBezTo>
                  <a:pt x="3089557" y="175027"/>
                  <a:pt x="3107814" y="151512"/>
                  <a:pt x="3133725" y="142875"/>
                </a:cubicBezTo>
                <a:cubicBezTo>
                  <a:pt x="3213680" y="116223"/>
                  <a:pt x="3087189" y="159884"/>
                  <a:pt x="3219450" y="104775"/>
                </a:cubicBezTo>
                <a:cubicBezTo>
                  <a:pt x="3237986" y="97052"/>
                  <a:pt x="3258250" y="93880"/>
                  <a:pt x="3276600" y="85725"/>
                </a:cubicBezTo>
                <a:cubicBezTo>
                  <a:pt x="3287061" y="81076"/>
                  <a:pt x="3294608" y="71078"/>
                  <a:pt x="3305175" y="66675"/>
                </a:cubicBezTo>
                <a:cubicBezTo>
                  <a:pt x="3457107" y="3370"/>
                  <a:pt x="3334034" y="59922"/>
                  <a:pt x="3438525" y="28575"/>
                </a:cubicBezTo>
                <a:cubicBezTo>
                  <a:pt x="3550567" y="-5037"/>
                  <a:pt x="3412011" y="20116"/>
                  <a:pt x="3552825" y="0"/>
                </a:cubicBezTo>
                <a:lnTo>
                  <a:pt x="4038600" y="9525"/>
                </a:lnTo>
                <a:cubicBezTo>
                  <a:pt x="4101266" y="11614"/>
                  <a:pt x="4168068" y="27928"/>
                  <a:pt x="4229100" y="38100"/>
                </a:cubicBezTo>
                <a:cubicBezTo>
                  <a:pt x="4251245" y="41791"/>
                  <a:pt x="4273550" y="44450"/>
                  <a:pt x="4295775" y="47625"/>
                </a:cubicBezTo>
                <a:cubicBezTo>
                  <a:pt x="4443452" y="106696"/>
                  <a:pt x="4210828" y="16134"/>
                  <a:pt x="4419600" y="85725"/>
                </a:cubicBezTo>
                <a:cubicBezTo>
                  <a:pt x="4433070" y="90215"/>
                  <a:pt x="4444001" y="101039"/>
                  <a:pt x="4457700" y="104775"/>
                </a:cubicBezTo>
                <a:cubicBezTo>
                  <a:pt x="4479360" y="110682"/>
                  <a:pt x="4502230" y="110609"/>
                  <a:pt x="4524375" y="114300"/>
                </a:cubicBezTo>
                <a:cubicBezTo>
                  <a:pt x="4540344" y="116962"/>
                  <a:pt x="4556125" y="120650"/>
                  <a:pt x="4572000" y="123825"/>
                </a:cubicBezTo>
                <a:cubicBezTo>
                  <a:pt x="4711646" y="185890"/>
                  <a:pt x="4621522" y="152201"/>
                  <a:pt x="4819650" y="200025"/>
                </a:cubicBezTo>
                <a:cubicBezTo>
                  <a:pt x="4968036" y="235842"/>
                  <a:pt x="4887663" y="220886"/>
                  <a:pt x="4991100" y="238125"/>
                </a:cubicBezTo>
                <a:cubicBezTo>
                  <a:pt x="5000625" y="244475"/>
                  <a:pt x="5009153" y="252666"/>
                  <a:pt x="5019675" y="257175"/>
                </a:cubicBezTo>
                <a:cubicBezTo>
                  <a:pt x="5031707" y="262332"/>
                  <a:pt x="5045356" y="262560"/>
                  <a:pt x="5057775" y="266700"/>
                </a:cubicBezTo>
                <a:cubicBezTo>
                  <a:pt x="5073995" y="272107"/>
                  <a:pt x="5089776" y="278806"/>
                  <a:pt x="5105400" y="285750"/>
                </a:cubicBezTo>
                <a:cubicBezTo>
                  <a:pt x="5118375" y="291517"/>
                  <a:pt x="5131172" y="297755"/>
                  <a:pt x="5143500" y="304800"/>
                </a:cubicBezTo>
                <a:cubicBezTo>
                  <a:pt x="5153439" y="310480"/>
                  <a:pt x="5161701" y="319009"/>
                  <a:pt x="5172075" y="323850"/>
                </a:cubicBezTo>
                <a:cubicBezTo>
                  <a:pt x="5209478" y="341305"/>
                  <a:pt x="5247218" y="358423"/>
                  <a:pt x="5286375" y="371475"/>
                </a:cubicBezTo>
                <a:cubicBezTo>
                  <a:pt x="5305425" y="377825"/>
                  <a:pt x="5325564" y="381545"/>
                  <a:pt x="5343525" y="390525"/>
                </a:cubicBezTo>
                <a:cubicBezTo>
                  <a:pt x="5422302" y="429914"/>
                  <a:pt x="5381099" y="410710"/>
                  <a:pt x="5467350" y="447675"/>
                </a:cubicBezTo>
                <a:cubicBezTo>
                  <a:pt x="5492750" y="473075"/>
                  <a:pt x="5514813" y="502322"/>
                  <a:pt x="5543550" y="523875"/>
                </a:cubicBezTo>
                <a:cubicBezTo>
                  <a:pt x="5580122" y="551304"/>
                  <a:pt x="5635116" y="594751"/>
                  <a:pt x="5676900" y="619125"/>
                </a:cubicBezTo>
                <a:cubicBezTo>
                  <a:pt x="5790077" y="685145"/>
                  <a:pt x="5678115" y="606640"/>
                  <a:pt x="5791200" y="685800"/>
                </a:cubicBezTo>
                <a:cubicBezTo>
                  <a:pt x="5804205" y="694904"/>
                  <a:pt x="5816382" y="705148"/>
                  <a:pt x="5829300" y="714375"/>
                </a:cubicBezTo>
                <a:cubicBezTo>
                  <a:pt x="5838615" y="721029"/>
                  <a:pt x="5849319" y="725820"/>
                  <a:pt x="5857875" y="733425"/>
                </a:cubicBezTo>
                <a:cubicBezTo>
                  <a:pt x="5878011" y="751323"/>
                  <a:pt x="5894329" y="773328"/>
                  <a:pt x="5915025" y="790575"/>
                </a:cubicBezTo>
                <a:cubicBezTo>
                  <a:pt x="5984371" y="848363"/>
                  <a:pt x="5952337" y="823321"/>
                  <a:pt x="6010275" y="866775"/>
                </a:cubicBezTo>
                <a:cubicBezTo>
                  <a:pt x="6026150" y="898525"/>
                  <a:pt x="6043917" y="929398"/>
                  <a:pt x="6057900" y="962025"/>
                </a:cubicBezTo>
                <a:cubicBezTo>
                  <a:pt x="6067425" y="984250"/>
                  <a:pt x="6076179" y="1006821"/>
                  <a:pt x="6086475" y="1028700"/>
                </a:cubicBezTo>
                <a:cubicBezTo>
                  <a:pt x="6101590" y="1060819"/>
                  <a:pt x="6134100" y="1123950"/>
                  <a:pt x="6134100" y="1123950"/>
                </a:cubicBezTo>
                <a:cubicBezTo>
                  <a:pt x="6136665" y="1147035"/>
                  <a:pt x="6145006" y="1236286"/>
                  <a:pt x="6153150" y="1266825"/>
                </a:cubicBezTo>
                <a:cubicBezTo>
                  <a:pt x="6161076" y="1296546"/>
                  <a:pt x="6197472" y="1397963"/>
                  <a:pt x="6210300" y="1428750"/>
                </a:cubicBezTo>
                <a:cubicBezTo>
                  <a:pt x="6241431" y="1503463"/>
                  <a:pt x="6220166" y="1430114"/>
                  <a:pt x="6238875" y="1504950"/>
                </a:cubicBezTo>
                <a:cubicBezTo>
                  <a:pt x="6232525" y="1597025"/>
                  <a:pt x="6230609" y="1689513"/>
                  <a:pt x="6219825" y="1781175"/>
                </a:cubicBezTo>
                <a:cubicBezTo>
                  <a:pt x="6217827" y="1798156"/>
                  <a:pt x="6205688" y="1812423"/>
                  <a:pt x="6200775" y="1828800"/>
                </a:cubicBezTo>
                <a:cubicBezTo>
                  <a:pt x="6148817" y="2001993"/>
                  <a:pt x="6259121" y="1695435"/>
                  <a:pt x="6162675" y="1952625"/>
                </a:cubicBezTo>
                <a:cubicBezTo>
                  <a:pt x="6159500" y="1971675"/>
                  <a:pt x="6158319" y="1991167"/>
                  <a:pt x="6153150" y="2009775"/>
                </a:cubicBezTo>
                <a:cubicBezTo>
                  <a:pt x="6144378" y="2041356"/>
                  <a:pt x="6103547" y="2159728"/>
                  <a:pt x="6086475" y="2200275"/>
                </a:cubicBezTo>
                <a:cubicBezTo>
                  <a:pt x="6071588" y="2235632"/>
                  <a:pt x="6054725" y="2270125"/>
                  <a:pt x="6038850" y="2305050"/>
                </a:cubicBezTo>
                <a:cubicBezTo>
                  <a:pt x="6018586" y="2406369"/>
                  <a:pt x="6045633" y="2292855"/>
                  <a:pt x="5991225" y="2428875"/>
                </a:cubicBezTo>
                <a:cubicBezTo>
                  <a:pt x="5938126" y="2561623"/>
                  <a:pt x="6007265" y="2437067"/>
                  <a:pt x="5943600" y="2543175"/>
                </a:cubicBezTo>
                <a:cubicBezTo>
                  <a:pt x="5940425" y="2555875"/>
                  <a:pt x="5939561" y="2569389"/>
                  <a:pt x="5934075" y="2581275"/>
                </a:cubicBezTo>
                <a:cubicBezTo>
                  <a:pt x="5920377" y="2610955"/>
                  <a:pt x="5902921" y="2638764"/>
                  <a:pt x="5886450" y="2667000"/>
                </a:cubicBezTo>
                <a:cubicBezTo>
                  <a:pt x="5880682" y="2676888"/>
                  <a:pt x="5872827" y="2685496"/>
                  <a:pt x="5867400" y="2695575"/>
                </a:cubicBezTo>
                <a:cubicBezTo>
                  <a:pt x="5850571" y="2726830"/>
                  <a:pt x="5834651" y="2758595"/>
                  <a:pt x="5819775" y="2790825"/>
                </a:cubicBezTo>
                <a:cubicBezTo>
                  <a:pt x="5815568" y="2799941"/>
                  <a:pt x="5813775" y="2809999"/>
                  <a:pt x="5810250" y="2819400"/>
                </a:cubicBezTo>
                <a:cubicBezTo>
                  <a:pt x="5794722" y="2860807"/>
                  <a:pt x="5780045" y="2902578"/>
                  <a:pt x="5762625" y="2943225"/>
                </a:cubicBezTo>
                <a:cubicBezTo>
                  <a:pt x="5742316" y="2990614"/>
                  <a:pt x="5716620" y="3045472"/>
                  <a:pt x="5705475" y="3095625"/>
                </a:cubicBezTo>
                <a:cubicBezTo>
                  <a:pt x="5680540" y="3207831"/>
                  <a:pt x="5696703" y="3153942"/>
                  <a:pt x="5657850" y="3257550"/>
                </a:cubicBezTo>
                <a:cubicBezTo>
                  <a:pt x="5654675" y="3282950"/>
                  <a:pt x="5653345" y="3308649"/>
                  <a:pt x="5648325" y="3333750"/>
                </a:cubicBezTo>
                <a:cubicBezTo>
                  <a:pt x="5617945" y="3485650"/>
                  <a:pt x="5637558" y="3315732"/>
                  <a:pt x="5619750" y="3467100"/>
                </a:cubicBezTo>
                <a:cubicBezTo>
                  <a:pt x="5605730" y="3586266"/>
                  <a:pt x="5612583" y="3559050"/>
                  <a:pt x="5600700" y="3695700"/>
                </a:cubicBezTo>
                <a:cubicBezTo>
                  <a:pt x="5598209" y="3724343"/>
                  <a:pt x="5596814" y="3753232"/>
                  <a:pt x="5591175" y="3781425"/>
                </a:cubicBezTo>
                <a:cubicBezTo>
                  <a:pt x="5587237" y="3801116"/>
                  <a:pt x="5577409" y="3819202"/>
                  <a:pt x="5572125" y="3838575"/>
                </a:cubicBezTo>
                <a:cubicBezTo>
                  <a:pt x="5567865" y="3854194"/>
                  <a:pt x="5565413" y="3870257"/>
                  <a:pt x="5562600" y="3886200"/>
                </a:cubicBezTo>
                <a:cubicBezTo>
                  <a:pt x="5511449" y="4176054"/>
                  <a:pt x="5563068" y="3907906"/>
                  <a:pt x="5534025" y="4038600"/>
                </a:cubicBezTo>
                <a:cubicBezTo>
                  <a:pt x="5530513" y="4054404"/>
                  <a:pt x="5528760" y="4070606"/>
                  <a:pt x="5524500" y="4086225"/>
                </a:cubicBezTo>
                <a:cubicBezTo>
                  <a:pt x="5519216" y="4105598"/>
                  <a:pt x="5510967" y="4124067"/>
                  <a:pt x="5505450" y="4143375"/>
                </a:cubicBezTo>
                <a:cubicBezTo>
                  <a:pt x="5498257" y="4168549"/>
                  <a:pt x="5495206" y="4194919"/>
                  <a:pt x="5486400" y="4219575"/>
                </a:cubicBezTo>
                <a:cubicBezTo>
                  <a:pt x="5479237" y="4239633"/>
                  <a:pt x="5466638" y="4257336"/>
                  <a:pt x="5457825" y="4276725"/>
                </a:cubicBezTo>
                <a:cubicBezTo>
                  <a:pt x="5450750" y="4292290"/>
                  <a:pt x="5444182" y="4308130"/>
                  <a:pt x="5438775" y="4324350"/>
                </a:cubicBezTo>
                <a:cubicBezTo>
                  <a:pt x="5414083" y="4398425"/>
                  <a:pt x="5451589" y="4327297"/>
                  <a:pt x="5400675" y="4429125"/>
                </a:cubicBezTo>
                <a:cubicBezTo>
                  <a:pt x="5395555" y="4439364"/>
                  <a:pt x="5386745" y="4447461"/>
                  <a:pt x="5381625" y="4457700"/>
                </a:cubicBezTo>
                <a:cubicBezTo>
                  <a:pt x="5356782" y="4507385"/>
                  <a:pt x="5367584" y="4512099"/>
                  <a:pt x="5334000" y="4562475"/>
                </a:cubicBezTo>
                <a:cubicBezTo>
                  <a:pt x="5328543" y="4570660"/>
                  <a:pt x="5238137" y="4686913"/>
                  <a:pt x="5219700" y="4705350"/>
                </a:cubicBezTo>
                <a:cubicBezTo>
                  <a:pt x="5200650" y="4724400"/>
                  <a:pt x="5180448" y="4742364"/>
                  <a:pt x="5162550" y="4762500"/>
                </a:cubicBezTo>
                <a:cubicBezTo>
                  <a:pt x="5154945" y="4771056"/>
                  <a:pt x="5152360" y="4783826"/>
                  <a:pt x="5143500" y="4791075"/>
                </a:cubicBezTo>
                <a:cubicBezTo>
                  <a:pt x="5116920" y="4812822"/>
                  <a:pt x="5086350" y="4829175"/>
                  <a:pt x="5057775" y="4848225"/>
                </a:cubicBezTo>
                <a:lnTo>
                  <a:pt x="4972050" y="4905375"/>
                </a:lnTo>
                <a:cubicBezTo>
                  <a:pt x="4962525" y="4911725"/>
                  <a:pt x="4953363" y="4918657"/>
                  <a:pt x="4943475" y="4924425"/>
                </a:cubicBezTo>
                <a:cubicBezTo>
                  <a:pt x="4905375" y="4946650"/>
                  <a:pt x="4866579" y="4967723"/>
                  <a:pt x="4829175" y="4991100"/>
                </a:cubicBezTo>
                <a:cubicBezTo>
                  <a:pt x="4729224" y="5053569"/>
                  <a:pt x="4851123" y="5026136"/>
                  <a:pt x="4629150" y="5114925"/>
                </a:cubicBezTo>
                <a:cubicBezTo>
                  <a:pt x="4597400" y="5127625"/>
                  <a:pt x="4564948" y="5138695"/>
                  <a:pt x="4533900" y="5153025"/>
                </a:cubicBezTo>
                <a:cubicBezTo>
                  <a:pt x="4523506" y="5157822"/>
                  <a:pt x="4515564" y="5166955"/>
                  <a:pt x="4505325" y="5172075"/>
                </a:cubicBezTo>
                <a:cubicBezTo>
                  <a:pt x="4477356" y="5186059"/>
                  <a:pt x="4447569" y="5196191"/>
                  <a:pt x="4419600" y="5210175"/>
                </a:cubicBezTo>
                <a:cubicBezTo>
                  <a:pt x="4409361" y="5215295"/>
                  <a:pt x="4401654" y="5224973"/>
                  <a:pt x="4391025" y="5229225"/>
                </a:cubicBezTo>
                <a:cubicBezTo>
                  <a:pt x="4337645" y="5250577"/>
                  <a:pt x="4259779" y="5273900"/>
                  <a:pt x="4200525" y="5286375"/>
                </a:cubicBezTo>
                <a:cubicBezTo>
                  <a:pt x="4165789" y="5293688"/>
                  <a:pt x="4130558" y="5298463"/>
                  <a:pt x="4095750" y="5305425"/>
                </a:cubicBezTo>
                <a:cubicBezTo>
                  <a:pt x="4082913" y="5307992"/>
                  <a:pt x="4070530" y="5312608"/>
                  <a:pt x="4057650" y="5314950"/>
                </a:cubicBezTo>
                <a:cubicBezTo>
                  <a:pt x="4035561" y="5318966"/>
                  <a:pt x="4013064" y="5320459"/>
                  <a:pt x="3990975" y="5324475"/>
                </a:cubicBezTo>
                <a:cubicBezTo>
                  <a:pt x="3978095" y="5326817"/>
                  <a:pt x="3965755" y="5331658"/>
                  <a:pt x="3952875" y="5334000"/>
                </a:cubicBezTo>
                <a:cubicBezTo>
                  <a:pt x="3937604" y="5336777"/>
                  <a:pt x="3820976" y="5352562"/>
                  <a:pt x="3810000" y="5353050"/>
                </a:cubicBezTo>
                <a:cubicBezTo>
                  <a:pt x="3692598" y="5358268"/>
                  <a:pt x="3575050" y="5359400"/>
                  <a:pt x="3457575" y="5362575"/>
                </a:cubicBezTo>
                <a:cubicBezTo>
                  <a:pt x="3406775" y="5365750"/>
                  <a:pt x="3355865" y="5367492"/>
                  <a:pt x="3305175" y="5372100"/>
                </a:cubicBezTo>
                <a:cubicBezTo>
                  <a:pt x="3233082" y="5378654"/>
                  <a:pt x="3257191" y="5384423"/>
                  <a:pt x="3181350" y="5400675"/>
                </a:cubicBezTo>
                <a:cubicBezTo>
                  <a:pt x="3082257" y="5421909"/>
                  <a:pt x="3148261" y="5398786"/>
                  <a:pt x="3057525" y="5419725"/>
                </a:cubicBezTo>
                <a:cubicBezTo>
                  <a:pt x="3035003" y="5424922"/>
                  <a:pt x="3013451" y="5433932"/>
                  <a:pt x="2990850" y="5438775"/>
                </a:cubicBezTo>
                <a:cubicBezTo>
                  <a:pt x="2968898" y="5443479"/>
                  <a:pt x="2946190" y="5443897"/>
                  <a:pt x="2924175" y="5448300"/>
                </a:cubicBezTo>
                <a:cubicBezTo>
                  <a:pt x="2898502" y="5453435"/>
                  <a:pt x="2873149" y="5460157"/>
                  <a:pt x="2847975" y="5467350"/>
                </a:cubicBezTo>
                <a:cubicBezTo>
                  <a:pt x="2828667" y="5472867"/>
                  <a:pt x="2810460" y="5482193"/>
                  <a:pt x="2790825" y="5486400"/>
                </a:cubicBezTo>
                <a:cubicBezTo>
                  <a:pt x="2765796" y="5491763"/>
                  <a:pt x="2739998" y="5492542"/>
                  <a:pt x="2714625" y="5495925"/>
                </a:cubicBezTo>
                <a:lnTo>
                  <a:pt x="2647950" y="5505450"/>
                </a:lnTo>
                <a:lnTo>
                  <a:pt x="2571750" y="5514975"/>
                </a:lnTo>
                <a:cubicBezTo>
                  <a:pt x="2552631" y="5517706"/>
                  <a:pt x="2533484" y="5520453"/>
                  <a:pt x="2514600" y="5524500"/>
                </a:cubicBezTo>
                <a:cubicBezTo>
                  <a:pt x="2488999" y="5529986"/>
                  <a:pt x="2464505" y="5541542"/>
                  <a:pt x="2438400" y="5543550"/>
                </a:cubicBezTo>
                <a:cubicBezTo>
                  <a:pt x="2292190" y="5554797"/>
                  <a:pt x="2355556" y="5547221"/>
                  <a:pt x="2247900" y="5562600"/>
                </a:cubicBezTo>
                <a:cubicBezTo>
                  <a:pt x="2165350" y="5559425"/>
                  <a:pt x="2082031" y="5564758"/>
                  <a:pt x="2000250" y="5553075"/>
                </a:cubicBezTo>
                <a:cubicBezTo>
                  <a:pt x="1988917" y="5551456"/>
                  <a:pt x="1989671" y="5532201"/>
                  <a:pt x="1981200" y="5524500"/>
                </a:cubicBezTo>
                <a:cubicBezTo>
                  <a:pt x="1907572" y="5457565"/>
                  <a:pt x="1916999" y="5466434"/>
                  <a:pt x="1847850" y="5438775"/>
                </a:cubicBezTo>
                <a:cubicBezTo>
                  <a:pt x="1825625" y="5416550"/>
                  <a:pt x="1804537" y="5393126"/>
                  <a:pt x="1781175" y="5372100"/>
                </a:cubicBezTo>
                <a:cubicBezTo>
                  <a:pt x="1772666" y="5364442"/>
                  <a:pt x="1759751" y="5361989"/>
                  <a:pt x="1752600" y="5353050"/>
                </a:cubicBezTo>
                <a:cubicBezTo>
                  <a:pt x="1746328" y="5345210"/>
                  <a:pt x="1746250" y="5334000"/>
                  <a:pt x="1743075" y="5324475"/>
                </a:cubicBezTo>
                <a:cubicBezTo>
                  <a:pt x="1752600" y="5232400"/>
                  <a:pt x="1749841" y="5138211"/>
                  <a:pt x="1771650" y="5048250"/>
                </a:cubicBezTo>
                <a:cubicBezTo>
                  <a:pt x="1776440" y="5028492"/>
                  <a:pt x="1802560" y="5021722"/>
                  <a:pt x="1819275" y="5010150"/>
                </a:cubicBezTo>
                <a:cubicBezTo>
                  <a:pt x="1843902" y="4993101"/>
                  <a:pt x="1869179" y="4976868"/>
                  <a:pt x="1895475" y="4962525"/>
                </a:cubicBezTo>
                <a:cubicBezTo>
                  <a:pt x="1904289" y="4957717"/>
                  <a:pt x="1914679" y="4956604"/>
                  <a:pt x="1924050" y="4953000"/>
                </a:cubicBezTo>
                <a:cubicBezTo>
                  <a:pt x="1955966" y="4940724"/>
                  <a:pt x="1986661" y="4925100"/>
                  <a:pt x="2019300" y="4914900"/>
                </a:cubicBezTo>
                <a:cubicBezTo>
                  <a:pt x="2037734" y="4909139"/>
                  <a:pt x="2057842" y="4910544"/>
                  <a:pt x="2076450" y="4905375"/>
                </a:cubicBezTo>
                <a:cubicBezTo>
                  <a:pt x="2315792" y="4838891"/>
                  <a:pt x="2107132" y="4891973"/>
                  <a:pt x="2238375" y="4848225"/>
                </a:cubicBezTo>
                <a:cubicBezTo>
                  <a:pt x="2269822" y="4837743"/>
                  <a:pt x="2301875" y="4829175"/>
                  <a:pt x="2333625" y="4819650"/>
                </a:cubicBezTo>
                <a:cubicBezTo>
                  <a:pt x="2343150" y="4813300"/>
                  <a:pt x="2351235" y="4803889"/>
                  <a:pt x="2362200" y="4800600"/>
                </a:cubicBezTo>
                <a:cubicBezTo>
                  <a:pt x="2383704" y="4794149"/>
                  <a:pt x="2406730" y="4794766"/>
                  <a:pt x="2428875" y="4791075"/>
                </a:cubicBezTo>
                <a:cubicBezTo>
                  <a:pt x="2444844" y="4788413"/>
                  <a:pt x="2460993" y="4786202"/>
                  <a:pt x="2476500" y="4781550"/>
                </a:cubicBezTo>
                <a:cubicBezTo>
                  <a:pt x="2564513" y="4755146"/>
                  <a:pt x="2482916" y="4763018"/>
                  <a:pt x="2600325" y="4743450"/>
                </a:cubicBezTo>
                <a:cubicBezTo>
                  <a:pt x="2631799" y="4738204"/>
                  <a:pt x="2663825" y="4737100"/>
                  <a:pt x="2695575" y="4733925"/>
                </a:cubicBezTo>
                <a:cubicBezTo>
                  <a:pt x="2758384" y="4692053"/>
                  <a:pt x="2700099" y="4726558"/>
                  <a:pt x="2828925" y="4686300"/>
                </a:cubicBezTo>
                <a:cubicBezTo>
                  <a:pt x="2868328" y="4673986"/>
                  <a:pt x="2946753" y="4633540"/>
                  <a:pt x="2971800" y="4619625"/>
                </a:cubicBezTo>
                <a:cubicBezTo>
                  <a:pt x="2997984" y="4605079"/>
                  <a:pt x="3024038" y="4589972"/>
                  <a:pt x="3048000" y="4572000"/>
                </a:cubicBezTo>
                <a:cubicBezTo>
                  <a:pt x="3062368" y="4561224"/>
                  <a:pt x="3072676" y="4545832"/>
                  <a:pt x="3086100" y="4533900"/>
                </a:cubicBezTo>
                <a:cubicBezTo>
                  <a:pt x="3101295" y="4520394"/>
                  <a:pt x="3117461" y="4507998"/>
                  <a:pt x="3133725" y="4495800"/>
                </a:cubicBezTo>
                <a:cubicBezTo>
                  <a:pt x="3142883" y="4488931"/>
                  <a:pt x="3152361" y="4482430"/>
                  <a:pt x="3162300" y="4476750"/>
                </a:cubicBezTo>
                <a:cubicBezTo>
                  <a:pt x="3174628" y="4469705"/>
                  <a:pt x="3189411" y="4466691"/>
                  <a:pt x="3200400" y="4457700"/>
                </a:cubicBezTo>
                <a:cubicBezTo>
                  <a:pt x="3224726" y="4437797"/>
                  <a:pt x="3242532" y="4410660"/>
                  <a:pt x="3267075" y="4391025"/>
                </a:cubicBezTo>
                <a:cubicBezTo>
                  <a:pt x="3274915" y="4384753"/>
                  <a:pt x="3286534" y="4385707"/>
                  <a:pt x="3295650" y="4381500"/>
                </a:cubicBezTo>
                <a:cubicBezTo>
                  <a:pt x="3371591" y="4346450"/>
                  <a:pt x="3387026" y="4338851"/>
                  <a:pt x="3448050" y="4295775"/>
                </a:cubicBezTo>
                <a:cubicBezTo>
                  <a:pt x="3483330" y="4270871"/>
                  <a:pt x="3552825" y="4219575"/>
                  <a:pt x="3552825" y="4219575"/>
                </a:cubicBezTo>
                <a:cubicBezTo>
                  <a:pt x="3596521" y="4154031"/>
                  <a:pt x="3539904" y="4231637"/>
                  <a:pt x="3638550" y="4143375"/>
                </a:cubicBezTo>
                <a:cubicBezTo>
                  <a:pt x="3678705" y="4107447"/>
                  <a:pt x="3714750" y="4067175"/>
                  <a:pt x="3752850" y="4029075"/>
                </a:cubicBezTo>
                <a:lnTo>
                  <a:pt x="3790950" y="3990975"/>
                </a:lnTo>
                <a:cubicBezTo>
                  <a:pt x="3800475" y="3981450"/>
                  <a:pt x="3810995" y="3972826"/>
                  <a:pt x="3819525" y="3962400"/>
                </a:cubicBezTo>
                <a:cubicBezTo>
                  <a:pt x="3848100" y="3927475"/>
                  <a:pt x="3873342" y="3889533"/>
                  <a:pt x="3905250" y="3857625"/>
                </a:cubicBezTo>
                <a:cubicBezTo>
                  <a:pt x="3927475" y="3835400"/>
                  <a:pt x="3954490" y="3817102"/>
                  <a:pt x="3971925" y="3790950"/>
                </a:cubicBezTo>
                <a:cubicBezTo>
                  <a:pt x="4084236" y="3622484"/>
                  <a:pt x="3927277" y="3863041"/>
                  <a:pt x="4048125" y="3657600"/>
                </a:cubicBezTo>
                <a:cubicBezTo>
                  <a:pt x="4127500" y="3522663"/>
                  <a:pt x="4079875" y="3620558"/>
                  <a:pt x="4143375" y="3514725"/>
                </a:cubicBezTo>
                <a:cubicBezTo>
                  <a:pt x="4152900" y="3498850"/>
                  <a:pt x="4161189" y="3482165"/>
                  <a:pt x="4171950" y="3467100"/>
                </a:cubicBezTo>
                <a:cubicBezTo>
                  <a:pt x="4192991" y="3437642"/>
                  <a:pt x="4225180" y="3414986"/>
                  <a:pt x="4238625" y="3381375"/>
                </a:cubicBezTo>
                <a:cubicBezTo>
                  <a:pt x="4304545" y="3216576"/>
                  <a:pt x="4219657" y="3419312"/>
                  <a:pt x="4276725" y="3305175"/>
                </a:cubicBezTo>
                <a:cubicBezTo>
                  <a:pt x="4284371" y="3289882"/>
                  <a:pt x="4286487" y="3271905"/>
                  <a:pt x="4295775" y="3257550"/>
                </a:cubicBezTo>
                <a:cubicBezTo>
                  <a:pt x="4321647" y="3217565"/>
                  <a:pt x="4381500" y="3143250"/>
                  <a:pt x="4381500" y="3143250"/>
                </a:cubicBezTo>
                <a:cubicBezTo>
                  <a:pt x="4402243" y="3060276"/>
                  <a:pt x="4391887" y="3081920"/>
                  <a:pt x="4486275" y="2971800"/>
                </a:cubicBezTo>
                <a:cubicBezTo>
                  <a:pt x="4505325" y="2949575"/>
                  <a:pt x="4525340" y="2928142"/>
                  <a:pt x="4543425" y="2905125"/>
                </a:cubicBezTo>
                <a:cubicBezTo>
                  <a:pt x="4560299" y="2883649"/>
                  <a:pt x="4573565" y="2859432"/>
                  <a:pt x="4591050" y="2838450"/>
                </a:cubicBezTo>
                <a:cubicBezTo>
                  <a:pt x="4690152" y="2719528"/>
                  <a:pt x="4592252" y="2846773"/>
                  <a:pt x="4676775" y="2762250"/>
                </a:cubicBezTo>
                <a:cubicBezTo>
                  <a:pt x="4688000" y="2751025"/>
                  <a:pt x="4695019" y="2736203"/>
                  <a:pt x="4705350" y="2724150"/>
                </a:cubicBezTo>
                <a:cubicBezTo>
                  <a:pt x="4756387" y="2664607"/>
                  <a:pt x="4713305" y="2731136"/>
                  <a:pt x="4772025" y="2647950"/>
                </a:cubicBezTo>
                <a:cubicBezTo>
                  <a:pt x="4798432" y="2610541"/>
                  <a:pt x="4832147" y="2576525"/>
                  <a:pt x="4848225" y="2533650"/>
                </a:cubicBezTo>
                <a:cubicBezTo>
                  <a:pt x="4867275" y="2482850"/>
                  <a:pt x="4888218" y="2432720"/>
                  <a:pt x="4905375" y="2381250"/>
                </a:cubicBezTo>
                <a:cubicBezTo>
                  <a:pt x="4914900" y="2352675"/>
                  <a:pt x="4926645" y="2324746"/>
                  <a:pt x="4933950" y="2295525"/>
                </a:cubicBezTo>
                <a:cubicBezTo>
                  <a:pt x="4937125" y="2282825"/>
                  <a:pt x="4938878" y="2269682"/>
                  <a:pt x="4943475" y="2257425"/>
                </a:cubicBezTo>
                <a:cubicBezTo>
                  <a:pt x="4948461" y="2244130"/>
                  <a:pt x="4956175" y="2232025"/>
                  <a:pt x="4962525" y="2219325"/>
                </a:cubicBezTo>
                <a:cubicBezTo>
                  <a:pt x="4985302" y="2105442"/>
                  <a:pt x="4952872" y="2245872"/>
                  <a:pt x="5000625" y="2114550"/>
                </a:cubicBezTo>
                <a:cubicBezTo>
                  <a:pt x="5006158" y="2099335"/>
                  <a:pt x="5007688" y="2082926"/>
                  <a:pt x="5010150" y="2066925"/>
                </a:cubicBezTo>
                <a:cubicBezTo>
                  <a:pt x="5021427" y="1993627"/>
                  <a:pt x="5023183" y="1945124"/>
                  <a:pt x="5029200" y="1866900"/>
                </a:cubicBezTo>
                <a:cubicBezTo>
                  <a:pt x="5026025" y="1784350"/>
                  <a:pt x="5024994" y="1701690"/>
                  <a:pt x="5019675" y="1619250"/>
                </a:cubicBezTo>
                <a:cubicBezTo>
                  <a:pt x="5018633" y="1603094"/>
                  <a:pt x="5015834" y="1586784"/>
                  <a:pt x="5010150" y="1571625"/>
                </a:cubicBezTo>
                <a:cubicBezTo>
                  <a:pt x="5006130" y="1560906"/>
                  <a:pt x="4997450" y="1552575"/>
                  <a:pt x="4991100" y="1543050"/>
                </a:cubicBezTo>
                <a:cubicBezTo>
                  <a:pt x="4977345" y="1481154"/>
                  <a:pt x="4971967" y="1438110"/>
                  <a:pt x="4943475" y="1381125"/>
                </a:cubicBezTo>
                <a:cubicBezTo>
                  <a:pt x="4936375" y="1366926"/>
                  <a:pt x="4924127" y="1355943"/>
                  <a:pt x="4914900" y="1343025"/>
                </a:cubicBezTo>
                <a:cubicBezTo>
                  <a:pt x="4892863" y="1312174"/>
                  <a:pt x="4898667" y="1312035"/>
                  <a:pt x="4867275" y="1285875"/>
                </a:cubicBezTo>
                <a:cubicBezTo>
                  <a:pt x="4858481" y="1278546"/>
                  <a:pt x="4847392" y="1274275"/>
                  <a:pt x="4838700" y="1266825"/>
                </a:cubicBezTo>
                <a:cubicBezTo>
                  <a:pt x="4825063" y="1255136"/>
                  <a:pt x="4816114" y="1237775"/>
                  <a:pt x="4800600" y="1228725"/>
                </a:cubicBezTo>
                <a:cubicBezTo>
                  <a:pt x="4777168" y="1215056"/>
                  <a:pt x="4749484" y="1210479"/>
                  <a:pt x="4724400" y="1200150"/>
                </a:cubicBezTo>
                <a:cubicBezTo>
                  <a:pt x="4602849" y="1150099"/>
                  <a:pt x="4679883" y="1167201"/>
                  <a:pt x="4562475" y="1152525"/>
                </a:cubicBezTo>
                <a:cubicBezTo>
                  <a:pt x="4498149" y="1131083"/>
                  <a:pt x="4577330" y="1155826"/>
                  <a:pt x="4476750" y="1133475"/>
                </a:cubicBezTo>
                <a:cubicBezTo>
                  <a:pt x="4466949" y="1131297"/>
                  <a:pt x="4458020" y="1125919"/>
                  <a:pt x="4448175" y="1123950"/>
                </a:cubicBezTo>
                <a:cubicBezTo>
                  <a:pt x="4426160" y="1119547"/>
                  <a:pt x="4403645" y="1118116"/>
                  <a:pt x="4381500" y="1114425"/>
                </a:cubicBezTo>
                <a:cubicBezTo>
                  <a:pt x="4250594" y="1092607"/>
                  <a:pt x="4441931" y="1118407"/>
                  <a:pt x="4257675" y="1095375"/>
                </a:cubicBezTo>
                <a:cubicBezTo>
                  <a:pt x="4121150" y="1098550"/>
                  <a:pt x="3984444" y="1097182"/>
                  <a:pt x="3848100" y="1104900"/>
                </a:cubicBezTo>
                <a:cubicBezTo>
                  <a:pt x="3705717" y="1112959"/>
                  <a:pt x="3795130" y="1117730"/>
                  <a:pt x="3724275" y="1133475"/>
                </a:cubicBezTo>
                <a:cubicBezTo>
                  <a:pt x="3705422" y="1137665"/>
                  <a:pt x="3685978" y="1138810"/>
                  <a:pt x="3667125" y="1143000"/>
                </a:cubicBezTo>
                <a:cubicBezTo>
                  <a:pt x="3657324" y="1145178"/>
                  <a:pt x="3648351" y="1150347"/>
                  <a:pt x="3638550" y="1152525"/>
                </a:cubicBezTo>
                <a:cubicBezTo>
                  <a:pt x="3595795" y="1162026"/>
                  <a:pt x="3536946" y="1166989"/>
                  <a:pt x="3495675" y="1171575"/>
                </a:cubicBezTo>
                <a:cubicBezTo>
                  <a:pt x="3454400" y="1184275"/>
                  <a:pt x="3412819" y="1196019"/>
                  <a:pt x="3371850" y="1209675"/>
                </a:cubicBezTo>
                <a:cubicBezTo>
                  <a:pt x="3362325" y="1212850"/>
                  <a:pt x="3352597" y="1215471"/>
                  <a:pt x="3343275" y="1219200"/>
                </a:cubicBezTo>
                <a:cubicBezTo>
                  <a:pt x="3273204" y="1247228"/>
                  <a:pt x="3205321" y="1281060"/>
                  <a:pt x="3133725" y="1304925"/>
                </a:cubicBezTo>
                <a:cubicBezTo>
                  <a:pt x="3124200" y="1308100"/>
                  <a:pt x="3113867" y="1309469"/>
                  <a:pt x="3105150" y="1314450"/>
                </a:cubicBezTo>
                <a:cubicBezTo>
                  <a:pt x="3046998" y="1347680"/>
                  <a:pt x="2990951" y="1384466"/>
                  <a:pt x="2933700" y="1419225"/>
                </a:cubicBezTo>
                <a:cubicBezTo>
                  <a:pt x="2818110" y="1489405"/>
                  <a:pt x="2829484" y="1477093"/>
                  <a:pt x="2705100" y="1571625"/>
                </a:cubicBezTo>
                <a:cubicBezTo>
                  <a:pt x="2669173" y="1598930"/>
                  <a:pt x="2637871" y="1632319"/>
                  <a:pt x="2600325" y="1657350"/>
                </a:cubicBezTo>
                <a:cubicBezTo>
                  <a:pt x="2453448" y="1755268"/>
                  <a:pt x="2666584" y="1611034"/>
                  <a:pt x="2409825" y="1800225"/>
                </a:cubicBezTo>
                <a:cubicBezTo>
                  <a:pt x="2394921" y="1811207"/>
                  <a:pt x="2377456" y="1818312"/>
                  <a:pt x="2362200" y="1828800"/>
                </a:cubicBezTo>
                <a:cubicBezTo>
                  <a:pt x="2326614" y="1853265"/>
                  <a:pt x="2293969" y="1881991"/>
                  <a:pt x="2257425" y="1905000"/>
                </a:cubicBezTo>
                <a:cubicBezTo>
                  <a:pt x="1989713" y="2073559"/>
                  <a:pt x="2221278" y="1918311"/>
                  <a:pt x="1962150" y="2047875"/>
                </a:cubicBezTo>
                <a:cubicBezTo>
                  <a:pt x="1890874" y="2083513"/>
                  <a:pt x="1950746" y="2055822"/>
                  <a:pt x="1838325" y="2095500"/>
                </a:cubicBezTo>
                <a:cubicBezTo>
                  <a:pt x="1812744" y="2104528"/>
                  <a:pt x="1788077" y="2116177"/>
                  <a:pt x="1762125" y="2124075"/>
                </a:cubicBezTo>
                <a:cubicBezTo>
                  <a:pt x="1714971" y="2138426"/>
                  <a:pt x="1666643" y="2148634"/>
                  <a:pt x="1619250" y="2162175"/>
                </a:cubicBezTo>
                <a:cubicBezTo>
                  <a:pt x="1597025" y="2168525"/>
                  <a:pt x="1574503" y="2173916"/>
                  <a:pt x="1552575" y="2181225"/>
                </a:cubicBezTo>
                <a:cubicBezTo>
                  <a:pt x="1526840" y="2189803"/>
                  <a:pt x="1502110" y="2201222"/>
                  <a:pt x="1476375" y="2209800"/>
                </a:cubicBezTo>
                <a:cubicBezTo>
                  <a:pt x="1454447" y="2217109"/>
                  <a:pt x="1431628" y="2221541"/>
                  <a:pt x="1409700" y="2228850"/>
                </a:cubicBezTo>
                <a:cubicBezTo>
                  <a:pt x="1383965" y="2237428"/>
                  <a:pt x="1359711" y="2250435"/>
                  <a:pt x="1333500" y="2257425"/>
                </a:cubicBezTo>
                <a:cubicBezTo>
                  <a:pt x="1311807" y="2263210"/>
                  <a:pt x="1289050" y="2263775"/>
                  <a:pt x="1266825" y="2266950"/>
                </a:cubicBezTo>
                <a:cubicBezTo>
                  <a:pt x="1257300" y="2270125"/>
                  <a:pt x="1248051" y="2274297"/>
                  <a:pt x="1238250" y="2276475"/>
                </a:cubicBezTo>
                <a:cubicBezTo>
                  <a:pt x="1198015" y="2285416"/>
                  <a:pt x="1132894" y="2291773"/>
                  <a:pt x="1095375" y="2295525"/>
                </a:cubicBezTo>
                <a:lnTo>
                  <a:pt x="990600" y="2305050"/>
                </a:lnTo>
                <a:lnTo>
                  <a:pt x="466725" y="2286000"/>
                </a:lnTo>
                <a:cubicBezTo>
                  <a:pt x="425515" y="2283973"/>
                  <a:pt x="390728" y="2271353"/>
                  <a:pt x="352425" y="2257425"/>
                </a:cubicBezTo>
                <a:cubicBezTo>
                  <a:pt x="330986" y="2249629"/>
                  <a:pt x="294378" y="2237478"/>
                  <a:pt x="276225" y="2219325"/>
                </a:cubicBezTo>
                <a:cubicBezTo>
                  <a:pt x="261850" y="2204950"/>
                  <a:pt x="252500" y="2186075"/>
                  <a:pt x="238125" y="2171700"/>
                </a:cubicBezTo>
                <a:cubicBezTo>
                  <a:pt x="223750" y="2157325"/>
                  <a:pt x="205611" y="2147200"/>
                  <a:pt x="190500" y="2133600"/>
                </a:cubicBezTo>
                <a:cubicBezTo>
                  <a:pt x="144067" y="2091810"/>
                  <a:pt x="150593" y="2097552"/>
                  <a:pt x="123825" y="2057400"/>
                </a:cubicBezTo>
                <a:cubicBezTo>
                  <a:pt x="117475" y="2032000"/>
                  <a:pt x="114845" y="2005368"/>
                  <a:pt x="104775" y="1981200"/>
                </a:cubicBezTo>
                <a:cubicBezTo>
                  <a:pt x="88900" y="1943100"/>
                  <a:pt x="77628" y="1902737"/>
                  <a:pt x="57150" y="1866900"/>
                </a:cubicBezTo>
                <a:cubicBezTo>
                  <a:pt x="13370" y="1790286"/>
                  <a:pt x="33249" y="1821524"/>
                  <a:pt x="0" y="1771650"/>
                </a:cubicBezTo>
                <a:cubicBezTo>
                  <a:pt x="1818" y="1748016"/>
                  <a:pt x="-1510" y="1660370"/>
                  <a:pt x="19050" y="1619250"/>
                </a:cubicBezTo>
                <a:cubicBezTo>
                  <a:pt x="24170" y="1609011"/>
                  <a:pt x="31750" y="1600200"/>
                  <a:pt x="38100" y="1590675"/>
                </a:cubicBezTo>
                <a:cubicBezTo>
                  <a:pt x="59328" y="1505763"/>
                  <a:pt x="101600" y="1511300"/>
                  <a:pt x="114300" y="1495425"/>
                </a:cubicBezTo>
                <a:close/>
              </a:path>
            </a:pathLst>
          </a:custGeom>
          <a:solidFill>
            <a:srgbClr val="00B0F0">
              <a:alpha val="29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7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 of Construction 2010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040" y="1678424"/>
            <a:ext cx="8117868" cy="41907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Knife River – Yellowstone Division, Billings, Montana</a:t>
            </a:r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Mobilized to the Site June 2, 2010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 BMPs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 west and east bridges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 Water Treatment Building (WTB)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Clear, Grub and partial excavation of repository area 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Stabilization of 10,990 cubic yards of tailings</a:t>
            </a:r>
          </a:p>
        </p:txBody>
      </p:sp>
    </p:spTree>
    <p:extLst>
      <p:ext uri="{BB962C8B-B14F-4D97-AF65-F5344CB8AC3E}">
        <p14:creationId xmlns:p14="http://schemas.microsoft.com/office/powerpoint/2010/main" val="1644679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99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7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12888"/>
            <a:ext cx="7886700" cy="1478844"/>
          </a:xfrm>
        </p:spPr>
        <p:txBody>
          <a:bodyPr>
            <a:noAutofit/>
          </a:bodyPr>
          <a:lstStyle/>
          <a:p>
            <a:pPr algn="ctr"/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Outline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n-US" sz="3600" b="1" dirty="0">
                <a:solidFill>
                  <a:schemeClr val="bg1"/>
                </a:solidFill>
              </a:rPr>
              <a:t>Project Settings</a:t>
            </a:r>
          </a:p>
          <a:p>
            <a:pPr marL="285750" indent="-285750"/>
            <a:r>
              <a:rPr lang="en-US" sz="3600" b="1" dirty="0">
                <a:solidFill>
                  <a:schemeClr val="bg1"/>
                </a:solidFill>
              </a:rPr>
              <a:t>History</a:t>
            </a:r>
          </a:p>
          <a:p>
            <a:pPr marL="285750" indent="-285750"/>
            <a:r>
              <a:rPr lang="en-US" sz="3600" b="1" dirty="0">
                <a:solidFill>
                  <a:schemeClr val="bg1"/>
                </a:solidFill>
              </a:rPr>
              <a:t>Challenges</a:t>
            </a:r>
          </a:p>
          <a:p>
            <a:pPr marL="285750" indent="-285750"/>
            <a:r>
              <a:rPr lang="en-US" sz="3600" b="1" dirty="0">
                <a:solidFill>
                  <a:schemeClr val="bg1"/>
                </a:solidFill>
              </a:rPr>
              <a:t>Construction </a:t>
            </a:r>
          </a:p>
          <a:p>
            <a:pPr marL="285750" indent="-285750"/>
            <a:r>
              <a:rPr lang="en-US" sz="3600" b="1" dirty="0">
                <a:solidFill>
                  <a:schemeClr val="bg1"/>
                </a:solidFill>
              </a:rPr>
              <a:t>Post Reclamation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51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/>
            <a:r>
              <a:rPr lang="en-US" b="1" dirty="0">
                <a:solidFill>
                  <a:schemeClr val="bg1"/>
                </a:solidFill>
              </a:rPr>
              <a:t>KR started summer construction June 13, 2011</a:t>
            </a:r>
          </a:p>
          <a:p>
            <a:pPr marL="285750" indent="-28575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Completed WTB (electrical, plumbing, wiring of wells)</a:t>
            </a:r>
          </a:p>
          <a:p>
            <a:pPr marL="285750" indent="-28575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Complete excavation of Repository 24,000 cy </a:t>
            </a:r>
          </a:p>
          <a:p>
            <a:pPr marL="285750" indent="-28575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Salvaged 13,000 cy of cover soil</a:t>
            </a:r>
          </a:p>
          <a:p>
            <a:pPr marL="285750" indent="-28575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DEWATER</a:t>
            </a: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DEWATER,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DEWATER</a:t>
            </a:r>
            <a:endParaRPr 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285750" indent="-28575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Stabilized and placed 55,900 cy of tailings</a:t>
            </a:r>
          </a:p>
          <a:p>
            <a:pPr marL="285750" indent="-285750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Constructed sediment detention pond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42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26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54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6103" y="4015703"/>
            <a:ext cx="3834301" cy="1662060"/>
          </a:xfrm>
        </p:spPr>
        <p:txBody>
          <a:bodyPr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latin typeface="Arial" charset="0"/>
              </a:rPr>
              <a:t>Cu and Fe &gt; 1000x DEQ-7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latin typeface="Arial" charset="0"/>
              </a:rPr>
              <a:t>Pb &gt; 100x DEQ-7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latin typeface="Arial" charset="0"/>
              </a:rPr>
              <a:t>Cd, Ag, As, Zn &gt; 10x DEQ-7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latin typeface="Arial" charset="0"/>
              </a:rPr>
              <a:t>1-5 million gallons water</a:t>
            </a:r>
          </a:p>
          <a:p>
            <a:endParaRPr lang="en-US" dirty="0"/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6757991" y="5677763"/>
            <a:ext cx="1928813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kern="0" dirty="0">
                <a:solidFill>
                  <a:srgbClr val="003399"/>
                </a:solidFill>
              </a:rPr>
              <a:t>30 feet of tailings</a:t>
            </a:r>
          </a:p>
        </p:txBody>
      </p:sp>
      <p:sp>
        <p:nvSpPr>
          <p:cNvPr id="5" name="Up-Down Arrow 4"/>
          <p:cNvSpPr/>
          <p:nvPr/>
        </p:nvSpPr>
        <p:spPr>
          <a:xfrm>
            <a:off x="6273799" y="5250925"/>
            <a:ext cx="484188" cy="12160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94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939" y="4"/>
            <a:ext cx="7886700" cy="104986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2011</a:t>
            </a:r>
          </a:p>
        </p:txBody>
      </p:sp>
    </p:spTree>
    <p:extLst>
      <p:ext uri="{BB962C8B-B14F-4D97-AF65-F5344CB8AC3E}">
        <p14:creationId xmlns:p14="http://schemas.microsoft.com/office/powerpoint/2010/main" val="1038384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1926"/>
            <a:ext cx="9144000" cy="857251"/>
          </a:xfrm>
        </p:spPr>
        <p:txBody>
          <a:bodyPr>
            <a:normAutofit/>
          </a:bodyPr>
          <a:lstStyle/>
          <a:p>
            <a:pPr marL="274320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810129" y="1079729"/>
            <a:ext cx="3943349" cy="2377846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67120" y="974958"/>
            <a:ext cx="4247759" cy="2692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660" y="-114559"/>
            <a:ext cx="7886700" cy="80410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RCTS</a:t>
            </a:r>
          </a:p>
        </p:txBody>
      </p:sp>
    </p:spTree>
    <p:extLst>
      <p:ext uri="{BB962C8B-B14F-4D97-AF65-F5344CB8AC3E}">
        <p14:creationId xmlns:p14="http://schemas.microsoft.com/office/powerpoint/2010/main" val="3494430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Summer construction shut down October 20, 2011</a:t>
            </a:r>
          </a:p>
        </p:txBody>
      </p:sp>
    </p:spTree>
    <p:extLst>
      <p:ext uri="{BB962C8B-B14F-4D97-AF65-F5344CB8AC3E}">
        <p14:creationId xmlns:p14="http://schemas.microsoft.com/office/powerpoint/2010/main" val="499474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43" y="-210863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853" y="1150389"/>
            <a:ext cx="7886700" cy="51628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Summer Construction started on May 17, 2012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Stabilized 169,000 cy tailings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Excavated, stockpiled 46,700 cy cover soils</a:t>
            </a:r>
            <a:endParaRPr lang="en-US" sz="3000" b="1" dirty="0">
              <a:solidFill>
                <a:schemeClr val="bg1"/>
              </a:solidFill>
              <a:cs typeface="Calibri"/>
            </a:endParaRPr>
          </a:p>
          <a:p>
            <a:r>
              <a:rPr lang="en-US" sz="3000" b="1" dirty="0">
                <a:solidFill>
                  <a:schemeClr val="bg1"/>
                </a:solidFill>
              </a:rPr>
              <a:t>Installed 25,475 </a:t>
            </a:r>
            <a:r>
              <a:rPr lang="en-US" sz="3000" b="1" dirty="0" err="1">
                <a:solidFill>
                  <a:schemeClr val="bg1"/>
                </a:solidFill>
              </a:rPr>
              <a:t>sq</a:t>
            </a:r>
            <a:r>
              <a:rPr lang="en-US" sz="3000" b="1" dirty="0">
                <a:solidFill>
                  <a:schemeClr val="bg1"/>
                </a:solidFill>
              </a:rPr>
              <a:t> yd of temporary liner over compacted tailings in the repository</a:t>
            </a:r>
            <a:endParaRPr lang="en-US" sz="3000" b="1" dirty="0">
              <a:solidFill>
                <a:schemeClr val="bg1"/>
              </a:solidFill>
              <a:cs typeface="Calibri"/>
            </a:endParaRPr>
          </a:p>
          <a:p>
            <a:r>
              <a:rPr lang="en-US" sz="3000" b="1" dirty="0">
                <a:solidFill>
                  <a:schemeClr val="bg1"/>
                </a:solidFill>
              </a:rPr>
              <a:t>Used 8,930 tons of quick lime</a:t>
            </a:r>
          </a:p>
          <a:p>
            <a:r>
              <a:rPr lang="en-US" sz="3000" b="1" dirty="0">
                <a:solidFill>
                  <a:schemeClr val="bg1"/>
                </a:solidFill>
              </a:rPr>
              <a:t>Used 5 drums of anionic flocculant</a:t>
            </a:r>
          </a:p>
        </p:txBody>
      </p:sp>
    </p:spTree>
    <p:extLst>
      <p:ext uri="{BB962C8B-B14F-4D97-AF65-F5344CB8AC3E}">
        <p14:creationId xmlns:p14="http://schemas.microsoft.com/office/powerpoint/2010/main" val="1161616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"/>
            <a:ext cx="7886700" cy="104986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2012</a:t>
            </a:r>
          </a:p>
        </p:txBody>
      </p:sp>
    </p:spTree>
    <p:extLst>
      <p:ext uri="{BB962C8B-B14F-4D97-AF65-F5344CB8AC3E}">
        <p14:creationId xmlns:p14="http://schemas.microsoft.com/office/powerpoint/2010/main" val="4003051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McLaren – Cooke City Montana</a:t>
            </a:r>
          </a:p>
        </p:txBody>
      </p:sp>
      <p:pic>
        <p:nvPicPr>
          <p:cNvPr id="1026" name="Picture 2" descr="http://www.officialusa.com/stateguides/montana/graphics/map/montanam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480000">
            <a:off x="471792" y="1071096"/>
            <a:ext cx="8509254" cy="542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865213" y="5800437"/>
            <a:ext cx="161842" cy="17582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65217" y="6151445"/>
            <a:ext cx="246017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McLaren Tailings Site</a:t>
            </a:r>
          </a:p>
        </p:txBody>
      </p:sp>
    </p:spTree>
    <p:extLst>
      <p:ext uri="{BB962C8B-B14F-4D97-AF65-F5344CB8AC3E}">
        <p14:creationId xmlns:p14="http://schemas.microsoft.com/office/powerpoint/2010/main" val="4035082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2012</a:t>
            </a:r>
          </a:p>
        </p:txBody>
      </p:sp>
    </p:spTree>
    <p:extLst>
      <p:ext uri="{BB962C8B-B14F-4D97-AF65-F5344CB8AC3E}">
        <p14:creationId xmlns:p14="http://schemas.microsoft.com/office/powerpoint/2010/main" val="1035080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805" y="-154162"/>
            <a:ext cx="7886700" cy="120403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2012</a:t>
            </a:r>
          </a:p>
        </p:txBody>
      </p:sp>
    </p:spTree>
    <p:extLst>
      <p:ext uri="{BB962C8B-B14F-4D97-AF65-F5344CB8AC3E}">
        <p14:creationId xmlns:p14="http://schemas.microsoft.com/office/powerpoint/2010/main" val="38563182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383" y="-109006"/>
            <a:ext cx="7886700" cy="111371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2012</a:t>
            </a:r>
          </a:p>
        </p:txBody>
      </p:sp>
    </p:spTree>
    <p:extLst>
      <p:ext uri="{BB962C8B-B14F-4D97-AF65-F5344CB8AC3E}">
        <p14:creationId xmlns:p14="http://schemas.microsoft.com/office/powerpoint/2010/main" val="2257358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4930"/>
            <a:ext cx="7886700" cy="77948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2012</a:t>
            </a:r>
          </a:p>
        </p:txBody>
      </p:sp>
    </p:spTree>
    <p:extLst>
      <p:ext uri="{BB962C8B-B14F-4D97-AF65-F5344CB8AC3E}">
        <p14:creationId xmlns:p14="http://schemas.microsoft.com/office/powerpoint/2010/main" val="1611058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942" y="866651"/>
            <a:ext cx="7886700" cy="52188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09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48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2012</a:t>
            </a:r>
          </a:p>
        </p:txBody>
      </p:sp>
    </p:spTree>
    <p:extLst>
      <p:ext uri="{BB962C8B-B14F-4D97-AF65-F5344CB8AC3E}">
        <p14:creationId xmlns:p14="http://schemas.microsoft.com/office/powerpoint/2010/main" val="2757958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43" y="-392512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2013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698" y="686029"/>
            <a:ext cx="7886700" cy="4351338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Stabilized 29,100 cy of tailings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Excavated and stockpiled 12,000 cy of cover soil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Removed 17 pumping wells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Removed the WTB 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Constructed 1,315 feet of Soda Butte Creek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Constructed 465 feet of Miller Creek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Installed 25,595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yds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geocushion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HDPE liner at repository</a:t>
            </a:r>
          </a:p>
        </p:txBody>
      </p:sp>
    </p:spTree>
    <p:extLst>
      <p:ext uri="{BB962C8B-B14F-4D97-AF65-F5344CB8AC3E}">
        <p14:creationId xmlns:p14="http://schemas.microsoft.com/office/powerpoint/2010/main" val="1964599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2013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034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8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" y="652742"/>
            <a:ext cx="9143999" cy="620526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xtLst/>
        </p:spPr>
      </p:pic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652738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Project Setting</a:t>
            </a:r>
            <a:endParaRPr lang="en-US" sz="360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3352800" y="4343400"/>
            <a:ext cx="609600" cy="152400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62400" y="403237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Cooke City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828800" y="5715000"/>
            <a:ext cx="1329906" cy="191224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58709" y="5518998"/>
            <a:ext cx="1607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McLaren Tailings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029204" y="1991747"/>
            <a:ext cx="990601" cy="294257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19804" y="1604517"/>
            <a:ext cx="1607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Yellowstone National Park</a:t>
            </a:r>
          </a:p>
        </p:txBody>
      </p:sp>
    </p:spTree>
    <p:extLst>
      <p:ext uri="{BB962C8B-B14F-4D97-AF65-F5344CB8AC3E}">
        <p14:creationId xmlns:p14="http://schemas.microsoft.com/office/powerpoint/2010/main" val="7362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24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033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2013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1897476">
            <a:off x="5442385" y="3795539"/>
            <a:ext cx="1483434" cy="28544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768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9491"/>
            <a:ext cx="7886700" cy="1043949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5766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2nd</a:t>
            </a:r>
          </a:p>
        </p:txBody>
      </p:sp>
    </p:spTree>
    <p:extLst>
      <p:ext uri="{BB962C8B-B14F-4D97-AF65-F5344CB8AC3E}">
        <p14:creationId xmlns:p14="http://schemas.microsoft.com/office/powerpoint/2010/main" val="719241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1128" y="1222905"/>
            <a:ext cx="4240939" cy="567394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3</a:t>
            </a:r>
            <a:r>
              <a:rPr lang="en-US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~8” of snow</a:t>
            </a:r>
          </a:p>
        </p:txBody>
      </p:sp>
    </p:spTree>
    <p:extLst>
      <p:ext uri="{BB962C8B-B14F-4D97-AF65-F5344CB8AC3E}">
        <p14:creationId xmlns:p14="http://schemas.microsoft.com/office/powerpoint/2010/main" val="24762455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13th</a:t>
            </a:r>
          </a:p>
        </p:txBody>
      </p:sp>
    </p:spTree>
    <p:extLst>
      <p:ext uri="{BB962C8B-B14F-4D97-AF65-F5344CB8AC3E}">
        <p14:creationId xmlns:p14="http://schemas.microsoft.com/office/powerpoint/2010/main" val="31995612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2014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Started June 5</a:t>
            </a:r>
            <a:endParaRPr lang="en-US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Mixed 4,360 dry tons of compost with cover soil for a target of 3% organic matter (volume basis)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Backfilled 35,400 cy of amended cover soil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Installed 23800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yds of geonet on repository 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Placed 28,200 cy of amended soil on repository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Constructed 2,000 feet of runoff/run-on channels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Fertilized and seeded 26 acres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Planted 820 tubelings (Douglas fir, Aspen and Thimbleberry)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71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16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51C7-3572-4663-AFD5-82D8D69B2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UPLAND SEED MIX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4EBDA5-D388-4EE2-B187-C766E8187D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643370"/>
              </p:ext>
            </p:extLst>
          </p:nvPr>
        </p:nvGraphicFramePr>
        <p:xfrm>
          <a:off x="763398" y="654341"/>
          <a:ext cx="6820251" cy="58974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3417">
                  <a:extLst>
                    <a:ext uri="{9D8B030D-6E8A-4147-A177-3AD203B41FA5}">
                      <a16:colId xmlns:a16="http://schemas.microsoft.com/office/drawing/2014/main" val="751018109"/>
                    </a:ext>
                  </a:extLst>
                </a:gridCol>
                <a:gridCol w="2273417">
                  <a:extLst>
                    <a:ext uri="{9D8B030D-6E8A-4147-A177-3AD203B41FA5}">
                      <a16:colId xmlns:a16="http://schemas.microsoft.com/office/drawing/2014/main" val="2267135961"/>
                    </a:ext>
                  </a:extLst>
                </a:gridCol>
                <a:gridCol w="2273417">
                  <a:extLst>
                    <a:ext uri="{9D8B030D-6E8A-4147-A177-3AD203B41FA5}">
                      <a16:colId xmlns:a16="http://schemas.microsoft.com/office/drawing/2014/main" val="2774603185"/>
                    </a:ext>
                  </a:extLst>
                </a:gridCol>
              </a:tblGrid>
              <a:tr h="3800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Common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Lbs</a:t>
                      </a:r>
                      <a:r>
                        <a:rPr lang="en-US" dirty="0"/>
                        <a:t> PLS/acre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177116"/>
                  </a:ext>
                </a:extLst>
              </a:tr>
              <a:tr h="41172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Upland Grasses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617121"/>
                  </a:ext>
                </a:extLst>
              </a:tr>
              <a:tr h="426078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Elymus </a:t>
                      </a:r>
                      <a:r>
                        <a:rPr lang="en-US" sz="1400" i="1" dirty="0" err="1"/>
                        <a:t>lanceolatus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Streambank Wheatgrass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521460"/>
                  </a:ext>
                </a:extLst>
              </a:tr>
              <a:tr h="609645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/>
                        <a:t>Pseudoroegneria</a:t>
                      </a:r>
                      <a:r>
                        <a:rPr lang="en-US" sz="1400" i="1" dirty="0"/>
                        <a:t> spicata (</a:t>
                      </a:r>
                      <a:r>
                        <a:rPr lang="en-US" sz="1400" i="1" dirty="0" err="1"/>
                        <a:t>ssp</a:t>
                      </a:r>
                      <a:r>
                        <a:rPr lang="en-US" sz="1400" i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Bluebunch</a:t>
                      </a:r>
                      <a:r>
                        <a:rPr lang="en-US" sz="1400" dirty="0"/>
                        <a:t> Wheatgrass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181583"/>
                  </a:ext>
                </a:extLst>
              </a:tr>
              <a:tr h="35320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/>
                        <a:t>Poa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alpinum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Alpine Bluegrass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96807"/>
                  </a:ext>
                </a:extLst>
              </a:tr>
              <a:tr h="379028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/>
                        <a:t>Bromus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marginatus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Mountain Brome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933776"/>
                  </a:ext>
                </a:extLst>
              </a:tr>
              <a:tr h="35320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Phleum </a:t>
                      </a:r>
                      <a:r>
                        <a:rPr lang="en-US" sz="1400" i="1" dirty="0" err="1"/>
                        <a:t>alpinum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Alpine Timothy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44294"/>
                  </a:ext>
                </a:extLst>
              </a:tr>
              <a:tr h="35320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Festuca ovine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Sheep Fescue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560656"/>
                  </a:ext>
                </a:extLst>
              </a:tr>
              <a:tr h="41172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67810"/>
                  </a:ext>
                </a:extLst>
              </a:tr>
              <a:tr h="431531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Aquilegia </a:t>
                      </a:r>
                      <a:r>
                        <a:rPr lang="en-US" sz="1400" i="1" dirty="0" err="1"/>
                        <a:t>flavescens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Yellow Columbine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07834"/>
                  </a:ext>
                </a:extLst>
              </a:tr>
              <a:tr h="35320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/>
                        <a:t>Linum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lewisii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Lewis Blue Flax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748550"/>
                  </a:ext>
                </a:extLst>
              </a:tr>
              <a:tr h="72843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Non-Native Annuals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200468"/>
                  </a:ext>
                </a:extLst>
              </a:tr>
              <a:tr h="35320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Regreen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Sterile wheat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9109926"/>
                  </a:ext>
                </a:extLst>
              </a:tr>
              <a:tr h="353206"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52.0 PLS/ac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276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561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654756"/>
            <a:ext cx="9144000" cy="620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3526"/>
            <a:ext cx="8229600" cy="893234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McLaren Mill and Tailings</a:t>
            </a:r>
            <a:endParaRPr lang="en-US" sz="360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962400" y="3738901"/>
            <a:ext cx="914400" cy="457200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876803" y="3351675"/>
            <a:ext cx="1607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McLaren Tailings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073400" y="2878693"/>
            <a:ext cx="1615760" cy="456071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78000" y="2474552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Soda Butte Creek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347460" y="3860800"/>
            <a:ext cx="1272540" cy="813436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620003" y="4489570"/>
            <a:ext cx="1607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Miller Creek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7464" y="5389199"/>
            <a:ext cx="1607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McLaren Mill Site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4899665" y="5292094"/>
            <a:ext cx="1447799" cy="420271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47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51C7-3572-4663-AFD5-82D8D69B2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RIPARIAN SEED MIX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4EBDA5-D388-4EE2-B187-C766E8187D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6063149"/>
              </p:ext>
            </p:extLst>
          </p:nvPr>
        </p:nvGraphicFramePr>
        <p:xfrm>
          <a:off x="687897" y="1199626"/>
          <a:ext cx="7323588" cy="5041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1196">
                  <a:extLst>
                    <a:ext uri="{9D8B030D-6E8A-4147-A177-3AD203B41FA5}">
                      <a16:colId xmlns:a16="http://schemas.microsoft.com/office/drawing/2014/main" val="751018109"/>
                    </a:ext>
                  </a:extLst>
                </a:gridCol>
                <a:gridCol w="2441196">
                  <a:extLst>
                    <a:ext uri="{9D8B030D-6E8A-4147-A177-3AD203B41FA5}">
                      <a16:colId xmlns:a16="http://schemas.microsoft.com/office/drawing/2014/main" val="2267135961"/>
                    </a:ext>
                  </a:extLst>
                </a:gridCol>
                <a:gridCol w="2441196">
                  <a:extLst>
                    <a:ext uri="{9D8B030D-6E8A-4147-A177-3AD203B41FA5}">
                      <a16:colId xmlns:a16="http://schemas.microsoft.com/office/drawing/2014/main" val="2774603185"/>
                    </a:ext>
                  </a:extLst>
                </a:gridCol>
              </a:tblGrid>
              <a:tr h="41805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Common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Lbs</a:t>
                      </a:r>
                      <a:r>
                        <a:rPr lang="en-US" dirty="0"/>
                        <a:t> PLS/acre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177116"/>
                  </a:ext>
                </a:extLst>
              </a:tr>
              <a:tr h="45289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Grasses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2617121"/>
                  </a:ext>
                </a:extLst>
              </a:tr>
              <a:tr h="46868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/>
                        <a:t>Dechampsia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caespitosa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Tufted Hairgrass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521460"/>
                  </a:ext>
                </a:extLst>
              </a:tr>
              <a:tr h="41505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Phleum </a:t>
                      </a:r>
                      <a:r>
                        <a:rPr lang="en-US" sz="1400" i="1" dirty="0" err="1"/>
                        <a:t>alpinum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Alpine Timothy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3181583"/>
                  </a:ext>
                </a:extLst>
              </a:tr>
              <a:tr h="388522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Calamagrostis canadensis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Bluejoint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Reedgrass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96807"/>
                  </a:ext>
                </a:extLst>
              </a:tr>
              <a:tr h="416926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/>
                        <a:t>Poa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alpina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Alpine Bluegrass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8933776"/>
                  </a:ext>
                </a:extLst>
              </a:tr>
              <a:tr h="45289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Grass-like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44294"/>
                  </a:ext>
                </a:extLst>
              </a:tr>
              <a:tr h="388522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/>
                        <a:t>Carex</a:t>
                      </a:r>
                      <a:r>
                        <a:rPr lang="en-US" sz="1400" i="1" dirty="0"/>
                        <a:t> </a:t>
                      </a:r>
                      <a:r>
                        <a:rPr lang="en-US" sz="1400" i="1" dirty="0" err="1"/>
                        <a:t>nebrascensis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Nebraska Sedge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2560656"/>
                  </a:ext>
                </a:extLst>
              </a:tr>
              <a:tr h="388522">
                <a:tc>
                  <a:txBody>
                    <a:bodyPr/>
                    <a:lstStyle/>
                    <a:p>
                      <a:pPr algn="ctr"/>
                      <a:r>
                        <a:rPr lang="en-US" sz="1400" i="0" dirty="0"/>
                        <a:t>Juncus </a:t>
                      </a:r>
                      <a:r>
                        <a:rPr lang="en-US" sz="1400" i="0" dirty="0" err="1"/>
                        <a:t>articus</a:t>
                      </a:r>
                      <a:r>
                        <a:rPr lang="en-US" sz="1400" i="0" dirty="0"/>
                        <a:t> (</a:t>
                      </a:r>
                      <a:r>
                        <a:rPr lang="en-US" sz="1400" i="0" dirty="0" err="1"/>
                        <a:t>ssp</a:t>
                      </a:r>
                      <a:r>
                        <a:rPr lang="en-US" sz="1400" i="0" dirty="0"/>
                        <a:t>) </a:t>
                      </a:r>
                      <a:r>
                        <a:rPr lang="en-US" sz="1400" i="0" dirty="0" err="1"/>
                        <a:t>littoralis</a:t>
                      </a:r>
                      <a:endParaRPr lang="en-US" sz="1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Baltic Rush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67810"/>
                  </a:ext>
                </a:extLst>
              </a:tr>
              <a:tr h="4746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07834"/>
                  </a:ext>
                </a:extLst>
              </a:tr>
              <a:tr h="388522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Erigeron </a:t>
                      </a:r>
                      <a:r>
                        <a:rPr lang="en-US" sz="1400" i="1" dirty="0" err="1"/>
                        <a:t>speciosus</a:t>
                      </a:r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Aspen Daisy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748550"/>
                  </a:ext>
                </a:extLst>
              </a:tr>
              <a:tr h="388522"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25.0 PLS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3276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1676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728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 Erosion Control </a:t>
            </a:r>
          </a:p>
        </p:txBody>
      </p:sp>
    </p:spTree>
    <p:extLst>
      <p:ext uri="{BB962C8B-B14F-4D97-AF65-F5344CB8AC3E}">
        <p14:creationId xmlns:p14="http://schemas.microsoft.com/office/powerpoint/2010/main" val="38624942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149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7537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936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18</a:t>
            </a:r>
            <a:r>
              <a:rPr lang="en-US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74105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19th</a:t>
            </a:r>
          </a:p>
        </p:txBody>
      </p:sp>
    </p:spTree>
    <p:extLst>
      <p:ext uri="{BB962C8B-B14F-4D97-AF65-F5344CB8AC3E}">
        <p14:creationId xmlns:p14="http://schemas.microsoft.com/office/powerpoint/2010/main" val="38503371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 Project Quantities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942" y="683889"/>
            <a:ext cx="7886700" cy="5957056"/>
          </a:xfrm>
        </p:spPr>
        <p:txBody>
          <a:bodyPr>
            <a:normAutofit/>
          </a:bodyPr>
          <a:lstStyle/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Repository contains 245,000 cubic yards of compacted lime stabilized tailings and waste rock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13,512 tons of quick lime used for tailings stabilization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4,840 dry tons of compost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Soda Butte and Miller Creek  - 1,797 feet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Constructed 4,000 feet of storm water channels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Re-Vegetated 26 acres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McLaren Reclamation project was completed 1 year ahead of schedule and $2.5 million under budget</a:t>
            </a:r>
          </a:p>
          <a:p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49868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Soda Butte Creek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943" y="1194032"/>
            <a:ext cx="7886700" cy="56639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	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	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	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</a:t>
            </a:r>
            <a:r>
              <a:rPr lang="en-US" dirty="0"/>
              <a:t>				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4234512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" y="620890"/>
            <a:ext cx="9143999" cy="623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883" y="-48778"/>
            <a:ext cx="8229600" cy="776111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Approximate Pre-Mining Creek Locations</a:t>
            </a:r>
            <a:endParaRPr lang="en-US" sz="3600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56121" y="4486214"/>
            <a:ext cx="1846639" cy="387230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7200" y="4486218"/>
            <a:ext cx="1597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Pre-mining Soda Butte Creek (approximate)</a:t>
            </a:r>
          </a:p>
        </p:txBody>
      </p:sp>
      <p:cxnSp>
        <p:nvCxnSpPr>
          <p:cNvPr id="8" name="Straight Arrow Connector 7"/>
          <p:cNvCxnSpPr>
            <a:stCxn id="9" idx="1"/>
          </p:cNvCxnSpPr>
          <p:nvPr/>
        </p:nvCxnSpPr>
        <p:spPr>
          <a:xfrm flipH="1">
            <a:off x="4355594" y="3191473"/>
            <a:ext cx="1941688" cy="720707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97286" y="2729804"/>
            <a:ext cx="1551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Pre-mining Miller Creek</a:t>
            </a:r>
          </a:p>
          <a:p>
            <a:r>
              <a:rPr lang="en-US" dirty="0">
                <a:solidFill>
                  <a:srgbClr val="FFFF00"/>
                </a:solidFill>
              </a:rPr>
              <a:t>(approximate)</a:t>
            </a:r>
          </a:p>
        </p:txBody>
      </p:sp>
    </p:spTree>
    <p:extLst>
      <p:ext uri="{BB962C8B-B14F-4D97-AF65-F5344CB8AC3E}">
        <p14:creationId xmlns:p14="http://schemas.microsoft.com/office/powerpoint/2010/main" val="19479216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517" y="-109007"/>
            <a:ext cx="7886700" cy="107985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June 2015</a:t>
            </a:r>
          </a:p>
        </p:txBody>
      </p:sp>
    </p:spTree>
    <p:extLst>
      <p:ext uri="{BB962C8B-B14F-4D97-AF65-F5344CB8AC3E}">
        <p14:creationId xmlns:p14="http://schemas.microsoft.com/office/powerpoint/2010/main" val="7731347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29E90-D770-4F6F-ABD2-B58CF4965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June 2015</a:t>
            </a:r>
          </a:p>
        </p:txBody>
      </p:sp>
      <p:pic>
        <p:nvPicPr>
          <p:cNvPr id="5" name="Content Placeholder 4" descr="A path with grass and trees&#10;&#10;Description automatically generated">
            <a:extLst>
              <a:ext uri="{FF2B5EF4-FFF2-40B4-BE49-F238E27FC236}">
                <a16:creationId xmlns:a16="http://schemas.microsoft.com/office/drawing/2014/main" id="{56D107F1-294C-4327-AD28-7C672EBEE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7897"/>
            <a:ext cx="9228339" cy="61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484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29E90-D770-4F6F-ABD2-B58CF4965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June 2015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D107F1-294C-4327-AD28-7C672EBEE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87895"/>
            <a:ext cx="9144000" cy="6709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733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337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July 2015</a:t>
            </a:r>
          </a:p>
        </p:txBody>
      </p:sp>
    </p:spTree>
    <p:extLst>
      <p:ext uri="{BB962C8B-B14F-4D97-AF65-F5344CB8AC3E}">
        <p14:creationId xmlns:p14="http://schemas.microsoft.com/office/powerpoint/2010/main" val="21118553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337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July 2015</a:t>
            </a:r>
          </a:p>
        </p:txBody>
      </p:sp>
    </p:spTree>
    <p:extLst>
      <p:ext uri="{BB962C8B-B14F-4D97-AF65-F5344CB8AC3E}">
        <p14:creationId xmlns:p14="http://schemas.microsoft.com/office/powerpoint/2010/main" val="18577626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337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October 2015</a:t>
            </a:r>
          </a:p>
        </p:txBody>
      </p:sp>
    </p:spTree>
    <p:extLst>
      <p:ext uri="{BB962C8B-B14F-4D97-AF65-F5344CB8AC3E}">
        <p14:creationId xmlns:p14="http://schemas.microsoft.com/office/powerpoint/2010/main" val="6568395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337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5910043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337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941094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337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41959190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73377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682409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53" y="-426379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8978"/>
            <a:ext cx="9144000" cy="6429022"/>
          </a:xfrm>
          <a:blipFill>
            <a:blip r:embed="rId3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New World Mining District</a:t>
            </a:r>
          </a:p>
          <a:p>
            <a:pPr lvl="1"/>
            <a:r>
              <a:rPr lang="en-US" dirty="0"/>
              <a:t>Near Cooke City and Northwest Entrance to Yellowstone National Park</a:t>
            </a:r>
          </a:p>
          <a:p>
            <a:pPr lvl="1"/>
            <a:r>
              <a:rPr lang="en-US" dirty="0"/>
              <a:t>Site of Crown Butte $65M Buyout in 1997 and USFS $30M Cleanup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2800" dirty="0"/>
              <a:t>McLaren Mill</a:t>
            </a:r>
          </a:p>
          <a:p>
            <a:pPr lvl="1"/>
            <a:r>
              <a:rPr lang="en-US" dirty="0"/>
              <a:t>Processed Gold and Copper ore from 1933 – 1953</a:t>
            </a:r>
          </a:p>
          <a:p>
            <a:pPr lvl="1"/>
            <a:r>
              <a:rPr lang="en-US" dirty="0"/>
              <a:t>Produces 60,000 troy </a:t>
            </a:r>
            <a:r>
              <a:rPr lang="en-US" dirty="0" err="1"/>
              <a:t>oz</a:t>
            </a:r>
            <a:r>
              <a:rPr lang="en-US" dirty="0"/>
              <a:t> of gold, 2,000 short tons of copper</a:t>
            </a:r>
          </a:p>
          <a:p>
            <a:pPr lvl="1"/>
            <a:r>
              <a:rPr lang="en-US" dirty="0"/>
              <a:t>Tailings Impoundment grew over Soda Butte Creek and Miller Creek</a:t>
            </a:r>
          </a:p>
          <a:p>
            <a:pPr lvl="1"/>
            <a:r>
              <a:rPr lang="en-US" dirty="0"/>
              <a:t>1950 tailings release mapped to the Lamar River</a:t>
            </a:r>
          </a:p>
          <a:p>
            <a:pPr marL="457200" lvl="1" indent="0">
              <a:buNone/>
            </a:pPr>
            <a:endParaRPr lang="en-US" sz="28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403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858" y="287932"/>
            <a:ext cx="8883180" cy="65700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 HOLDERS: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Montana Department of Environmental Quality/Mine Waste Cleanup Bureau</a:t>
            </a:r>
          </a:p>
          <a:p>
            <a:pPr lvl="2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Koerth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Autumn Coleman</a:t>
            </a:r>
          </a:p>
          <a:p>
            <a:pPr lvl="2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Henderson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Cooke City Residents</a:t>
            </a:r>
          </a:p>
          <a:p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Beartooth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Alliance,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Gallatin National Forest, and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Yellowstone National Park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 American Council of Engineering Companies (ACEC) awarded the State and National Engineering Excellence Award in the Environmental category to Montana DEQ and Pioneer. </a:t>
            </a:r>
          </a:p>
        </p:txBody>
      </p:sp>
    </p:spTree>
    <p:extLst>
      <p:ext uri="{BB962C8B-B14F-4D97-AF65-F5344CB8AC3E}">
        <p14:creationId xmlns:p14="http://schemas.microsoft.com/office/powerpoint/2010/main" val="7781285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Costs  Funding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22" y="1194029"/>
            <a:ext cx="8844196" cy="547659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COSTS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Construction Cost $21,897,248.55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Engineering Costs $2,027,851.85</a:t>
            </a:r>
          </a:p>
          <a:p>
            <a:pPr marL="914400" lvl="2" indent="0"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2" indent="0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FUNDING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U.S. Department of Interior Office of Surface Mining (OSM) $23,000,000</a:t>
            </a:r>
          </a:p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 of Natural Resources Conservation $300,000</a:t>
            </a:r>
          </a:p>
        </p:txBody>
      </p:sp>
    </p:spTree>
    <p:extLst>
      <p:ext uri="{BB962C8B-B14F-4D97-AF65-F5344CB8AC3E}">
        <p14:creationId xmlns:p14="http://schemas.microsoft.com/office/powerpoint/2010/main" val="42389457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9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to Present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922" y="1194029"/>
            <a:ext cx="8844196" cy="547659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 2015 and 2016 FWP and NPS removed all non-native species from Soda Butte for Cutthroat </a:t>
            </a:r>
          </a:p>
          <a:p>
            <a:pPr marL="914400" lvl="2" indent="0">
              <a:buNone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2" indent="0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Soda Butte Creek 303(d) Listing</a:t>
            </a:r>
          </a:p>
          <a:p>
            <a:pPr marL="457200" lvl="2" indent="-457200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Soda Butte Creek Water Quality Study 2015 </a:t>
            </a:r>
          </a:p>
          <a:p>
            <a:pPr marL="1371600" lvl="4" indent="-457200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Montana Institute of Ecosystems, MT DEQ and YNP</a:t>
            </a:r>
          </a:p>
          <a:p>
            <a:pPr marL="1371600" lvl="4" indent="-457200"/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 – Soda Butte Creek below the former tailings site now contributes marginally to total loads</a:t>
            </a:r>
          </a:p>
          <a:p>
            <a:pPr marL="1371600" lvl="4" indent="-457200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Soda Butte Creek Removed from 303(d)  List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498218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4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08164-4E3C-4996-A103-57C88B3E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WHY</a:t>
            </a:r>
          </a:p>
        </p:txBody>
      </p:sp>
      <p:pic>
        <p:nvPicPr>
          <p:cNvPr id="5" name="Content Placeholder 4" descr="A path with trees on the side of a dirt field&#10;&#10;Description automatically generated">
            <a:extLst>
              <a:ext uri="{FF2B5EF4-FFF2-40B4-BE49-F238E27FC236}">
                <a16:creationId xmlns:a16="http://schemas.microsoft.com/office/drawing/2014/main" id="{F5240B07-C2AB-488D-B354-BE22D8AE83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2" y="649330"/>
            <a:ext cx="9144792" cy="6235711"/>
          </a:xfrm>
        </p:spPr>
      </p:pic>
    </p:spTree>
    <p:extLst>
      <p:ext uri="{BB962C8B-B14F-4D97-AF65-F5344CB8AC3E}">
        <p14:creationId xmlns:p14="http://schemas.microsoft.com/office/powerpoint/2010/main" val="3363403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6429"/>
            <a:ext cx="7886700" cy="1079852"/>
          </a:xfrm>
        </p:spPr>
        <p:txBody>
          <a:bodyPr/>
          <a:lstStyle/>
          <a:p>
            <a:r>
              <a:rPr lang="en-US" b="1" dirty="0">
                <a:solidFill>
                  <a:srgbClr val="FFFFFF"/>
                </a:solidFill>
              </a:rPr>
              <a:t>Seep from Toe of Dam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901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5351</TotalTime>
  <Words>1044</Words>
  <Application>Microsoft Office PowerPoint</Application>
  <PresentationFormat>On-screen Show (4:3)</PresentationFormat>
  <Paragraphs>304</Paragraphs>
  <Slides>73</Slides>
  <Notes>8</Notes>
  <HiddenSlides>10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9" baseType="lpstr">
      <vt:lpstr>Arial</vt:lpstr>
      <vt:lpstr>Calibri</vt:lpstr>
      <vt:lpstr>Calibri Light</vt:lpstr>
      <vt:lpstr>Georgia</vt:lpstr>
      <vt:lpstr>Times New Roman</vt:lpstr>
      <vt:lpstr>Office Theme</vt:lpstr>
      <vt:lpstr>PowerPoint Presentation</vt:lpstr>
      <vt:lpstr> Presentation Outline  </vt:lpstr>
      <vt:lpstr>McLaren – Cooke City Montana</vt:lpstr>
      <vt:lpstr>Project Setting</vt:lpstr>
      <vt:lpstr>McLaren Mill and Tailings</vt:lpstr>
      <vt:lpstr>Approximate Pre-Mining Creek Locations</vt:lpstr>
      <vt:lpstr>HISTORY</vt:lpstr>
      <vt:lpstr>WHY</vt:lpstr>
      <vt:lpstr>Seep from Toe of Dam</vt:lpstr>
      <vt:lpstr>Soda Butte Creek Below Tailings </vt:lpstr>
      <vt:lpstr>Soda Butte Creek Below Tailings No Color Enhancement</vt:lpstr>
      <vt:lpstr>McLaren Reclamation Challenges</vt:lpstr>
      <vt:lpstr>McLaren Reclamation Challenges</vt:lpstr>
      <vt:lpstr>Sometimes Just Getting There</vt:lpstr>
      <vt:lpstr>GROUNDWATER</vt:lpstr>
      <vt:lpstr>PowerPoint Presentation</vt:lpstr>
      <vt:lpstr>Start of Construction 2010</vt:lpstr>
      <vt:lpstr>Construction 2010</vt:lpstr>
      <vt:lpstr>Construction 2010</vt:lpstr>
      <vt:lpstr>Construction 2011</vt:lpstr>
      <vt:lpstr>Construction 2011</vt:lpstr>
      <vt:lpstr>Construction 2011</vt:lpstr>
      <vt:lpstr>Construction 2011</vt:lpstr>
      <vt:lpstr>Construction 2011</vt:lpstr>
      <vt:lpstr>Construction 2011</vt:lpstr>
      <vt:lpstr>RCTS</vt:lpstr>
      <vt:lpstr>Construction 2011</vt:lpstr>
      <vt:lpstr>Construction 2012</vt:lpstr>
      <vt:lpstr>Construction 2012</vt:lpstr>
      <vt:lpstr>Construction 2012</vt:lpstr>
      <vt:lpstr>Construction 2012</vt:lpstr>
      <vt:lpstr>Construction 2012</vt:lpstr>
      <vt:lpstr>Construction 2012</vt:lpstr>
      <vt:lpstr>Construction 2012</vt:lpstr>
      <vt:lpstr>Construction 2012</vt:lpstr>
      <vt:lpstr>Construction 2012</vt:lpstr>
      <vt:lpstr>Construction 2013 Highlights</vt:lpstr>
      <vt:lpstr>Construction 2013</vt:lpstr>
      <vt:lpstr>Construction 2013</vt:lpstr>
      <vt:lpstr>Construction 2013</vt:lpstr>
      <vt:lpstr>Construction 2013</vt:lpstr>
      <vt:lpstr>Construction 2013</vt:lpstr>
      <vt:lpstr>Construction 2013</vt:lpstr>
      <vt:lpstr>Construction 2013</vt:lpstr>
      <vt:lpstr>Construction 2013</vt:lpstr>
      <vt:lpstr>Construction 2013</vt:lpstr>
      <vt:lpstr>Construction 2014 Highlights</vt:lpstr>
      <vt:lpstr>Construction 2014</vt:lpstr>
      <vt:lpstr>UPLAND SEED MIX</vt:lpstr>
      <vt:lpstr>RIPARIAN SEED MIX</vt:lpstr>
      <vt:lpstr>Construction 2014</vt:lpstr>
      <vt:lpstr>Construction 2014</vt:lpstr>
      <vt:lpstr>Construction 2014</vt:lpstr>
      <vt:lpstr>Construction 2014</vt:lpstr>
      <vt:lpstr>Construction 2014</vt:lpstr>
      <vt:lpstr>Construction 2014</vt:lpstr>
      <vt:lpstr>Construction 2014</vt:lpstr>
      <vt:lpstr>Final Project Quantities</vt:lpstr>
      <vt:lpstr>Soda Butte Creek</vt:lpstr>
      <vt:lpstr>June 2015</vt:lpstr>
      <vt:lpstr>June 2015</vt:lpstr>
      <vt:lpstr>June 2015</vt:lpstr>
      <vt:lpstr>July 2015</vt:lpstr>
      <vt:lpstr>July 2015</vt:lpstr>
      <vt:lpstr>October 2015</vt:lpstr>
      <vt:lpstr>2016</vt:lpstr>
      <vt:lpstr>2016</vt:lpstr>
      <vt:lpstr>2017</vt:lpstr>
      <vt:lpstr>2017</vt:lpstr>
      <vt:lpstr>PowerPoint Presentation</vt:lpstr>
      <vt:lpstr>Costs  Funding</vt:lpstr>
      <vt:lpstr>2015 to Present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Ruthmeri Gleason</dc:creator>
  <cp:lastModifiedBy>Kevin Wolter</cp:lastModifiedBy>
  <cp:revision>326</cp:revision>
  <dcterms:created xsi:type="dcterms:W3CDTF">2013-05-17T17:34:14Z</dcterms:created>
  <dcterms:modified xsi:type="dcterms:W3CDTF">2019-06-17T17:49:29Z</dcterms:modified>
</cp:coreProperties>
</file>