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0" r:id="rId2"/>
  </p:sldMasterIdLst>
  <p:notesMasterIdLst>
    <p:notesMasterId r:id="rId23"/>
  </p:notesMasterIdLst>
  <p:sldIdLst>
    <p:sldId id="292" r:id="rId3"/>
    <p:sldId id="294" r:id="rId4"/>
    <p:sldId id="295" r:id="rId5"/>
    <p:sldId id="296" r:id="rId6"/>
    <p:sldId id="309" r:id="rId7"/>
    <p:sldId id="310" r:id="rId8"/>
    <p:sldId id="263" r:id="rId9"/>
    <p:sldId id="272" r:id="rId10"/>
    <p:sldId id="273" r:id="rId11"/>
    <p:sldId id="274" r:id="rId12"/>
    <p:sldId id="313" r:id="rId13"/>
    <p:sldId id="311" r:id="rId14"/>
    <p:sldId id="278" r:id="rId15"/>
    <p:sldId id="285" r:id="rId16"/>
    <p:sldId id="286" r:id="rId17"/>
    <p:sldId id="315" r:id="rId18"/>
    <p:sldId id="314" r:id="rId19"/>
    <p:sldId id="316" r:id="rId20"/>
    <p:sldId id="317" r:id="rId21"/>
    <p:sldId id="31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AAA1FE-7C75-4195-9EEA-F1A39EC3703F}" v="265" dt="2019-06-04T14:13:24.8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wn Rummel" userId="fa61a709-cb4d-452c-bb39-be8cdf52e94b" providerId="ADAL" clId="{E7AAA1FE-7C75-4195-9EEA-F1A39EC3703F}"/>
    <pc:docChg chg="custSel addSld delSld modSld sldOrd">
      <pc:chgData name="Shawn Rummel" userId="fa61a709-cb4d-452c-bb39-be8cdf52e94b" providerId="ADAL" clId="{E7AAA1FE-7C75-4195-9EEA-F1A39EC3703F}" dt="2019-06-04T14:13:24.800" v="264" actId="2696"/>
      <pc:docMkLst>
        <pc:docMk/>
      </pc:docMkLst>
      <pc:sldChg chg="modSp">
        <pc:chgData name="Shawn Rummel" userId="fa61a709-cb4d-452c-bb39-be8cdf52e94b" providerId="ADAL" clId="{E7AAA1FE-7C75-4195-9EEA-F1A39EC3703F}" dt="2019-06-03T13:00:30.257" v="113" actId="255"/>
        <pc:sldMkLst>
          <pc:docMk/>
          <pc:sldMk cId="3811255206" sldId="273"/>
        </pc:sldMkLst>
        <pc:graphicFrameChg chg="modGraphic">
          <ac:chgData name="Shawn Rummel" userId="fa61a709-cb4d-452c-bb39-be8cdf52e94b" providerId="ADAL" clId="{E7AAA1FE-7C75-4195-9EEA-F1A39EC3703F}" dt="2019-06-03T13:00:30.257" v="113" actId="255"/>
          <ac:graphicFrameMkLst>
            <pc:docMk/>
            <pc:sldMk cId="3811255206" sldId="273"/>
            <ac:graphicFrameMk id="11" creationId="{8E11E1D6-3B99-40BE-9ED3-2097F91F4372}"/>
          </ac:graphicFrameMkLst>
        </pc:graphicFrameChg>
      </pc:sldChg>
      <pc:sldChg chg="modSp">
        <pc:chgData name="Shawn Rummel" userId="fa61a709-cb4d-452c-bb39-be8cdf52e94b" providerId="ADAL" clId="{E7AAA1FE-7C75-4195-9EEA-F1A39EC3703F}" dt="2019-06-03T13:12:16.059" v="131" actId="20577"/>
        <pc:sldMkLst>
          <pc:docMk/>
          <pc:sldMk cId="731810066" sldId="285"/>
        </pc:sldMkLst>
        <pc:spChg chg="mod">
          <ac:chgData name="Shawn Rummel" userId="fa61a709-cb4d-452c-bb39-be8cdf52e94b" providerId="ADAL" clId="{E7AAA1FE-7C75-4195-9EEA-F1A39EC3703F}" dt="2019-06-03T13:12:16.059" v="131" actId="20577"/>
          <ac:spMkLst>
            <pc:docMk/>
            <pc:sldMk cId="731810066" sldId="285"/>
            <ac:spMk id="6" creationId="{684F9805-3A3A-4F59-9A7C-C0B0CCDF9E97}"/>
          </ac:spMkLst>
        </pc:spChg>
      </pc:sldChg>
      <pc:sldChg chg="addSp delSp modSp">
        <pc:chgData name="Shawn Rummel" userId="fa61a709-cb4d-452c-bb39-be8cdf52e94b" providerId="ADAL" clId="{E7AAA1FE-7C75-4195-9EEA-F1A39EC3703F}" dt="2019-06-04T14:10:29.545" v="263" actId="14100"/>
        <pc:sldMkLst>
          <pc:docMk/>
          <pc:sldMk cId="1853696375" sldId="292"/>
        </pc:sldMkLst>
        <pc:spChg chg="add mod">
          <ac:chgData name="Shawn Rummel" userId="fa61a709-cb4d-452c-bb39-be8cdf52e94b" providerId="ADAL" clId="{E7AAA1FE-7C75-4195-9EEA-F1A39EC3703F}" dt="2019-06-04T14:10:29.545" v="263" actId="14100"/>
          <ac:spMkLst>
            <pc:docMk/>
            <pc:sldMk cId="1853696375" sldId="292"/>
            <ac:spMk id="2" creationId="{EEF4E512-AF2A-41A7-9372-0F390C042B0F}"/>
          </ac:spMkLst>
        </pc:spChg>
        <pc:spChg chg="mod">
          <ac:chgData name="Shawn Rummel" userId="fa61a709-cb4d-452c-bb39-be8cdf52e94b" providerId="ADAL" clId="{E7AAA1FE-7C75-4195-9EEA-F1A39EC3703F}" dt="2019-06-04T14:09:13.820" v="179" actId="20577"/>
          <ac:spMkLst>
            <pc:docMk/>
            <pc:sldMk cId="1853696375" sldId="292"/>
            <ac:spMk id="3" creationId="{00000000-0000-0000-0000-000000000000}"/>
          </ac:spMkLst>
        </pc:spChg>
        <pc:picChg chg="add mod ord">
          <ac:chgData name="Shawn Rummel" userId="fa61a709-cb4d-452c-bb39-be8cdf52e94b" providerId="ADAL" clId="{E7AAA1FE-7C75-4195-9EEA-F1A39EC3703F}" dt="2019-06-03T12:56:46.607" v="110" actId="1076"/>
          <ac:picMkLst>
            <pc:docMk/>
            <pc:sldMk cId="1853696375" sldId="292"/>
            <ac:picMk id="7" creationId="{A166CA81-0275-462D-BA7D-D9442A260FED}"/>
          </ac:picMkLst>
        </pc:picChg>
        <pc:picChg chg="del">
          <ac:chgData name="Shawn Rummel" userId="fa61a709-cb4d-452c-bb39-be8cdf52e94b" providerId="ADAL" clId="{E7AAA1FE-7C75-4195-9EEA-F1A39EC3703F}" dt="2019-06-03T12:55:35.505" v="104" actId="478"/>
          <ac:picMkLst>
            <pc:docMk/>
            <pc:sldMk cId="1853696375" sldId="292"/>
            <ac:picMk id="1027" creationId="{00000000-0000-0000-0000-000000000000}"/>
          </ac:picMkLst>
        </pc:picChg>
      </pc:sldChg>
      <pc:sldChg chg="del">
        <pc:chgData name="Shawn Rummel" userId="fa61a709-cb4d-452c-bb39-be8cdf52e94b" providerId="ADAL" clId="{E7AAA1FE-7C75-4195-9EEA-F1A39EC3703F}" dt="2019-06-04T14:13:24.800" v="264" actId="2696"/>
        <pc:sldMkLst>
          <pc:docMk/>
          <pc:sldMk cId="3416626295" sldId="293"/>
        </pc:sldMkLst>
      </pc:sldChg>
      <pc:sldChg chg="modSp">
        <pc:chgData name="Shawn Rummel" userId="fa61a709-cb4d-452c-bb39-be8cdf52e94b" providerId="ADAL" clId="{E7AAA1FE-7C75-4195-9EEA-F1A39EC3703F}" dt="2019-05-31T16:38:56.513" v="42" actId="207"/>
        <pc:sldMkLst>
          <pc:docMk/>
          <pc:sldMk cId="2757500738" sldId="294"/>
        </pc:sldMkLst>
        <pc:spChg chg="mod">
          <ac:chgData name="Shawn Rummel" userId="fa61a709-cb4d-452c-bb39-be8cdf52e94b" providerId="ADAL" clId="{E7AAA1FE-7C75-4195-9EEA-F1A39EC3703F}" dt="2019-05-31T16:38:56.513" v="42" actId="207"/>
          <ac:spMkLst>
            <pc:docMk/>
            <pc:sldMk cId="2757500738" sldId="294"/>
            <ac:spMk id="2" creationId="{8D8BCD37-D935-4B8C-9244-C603F8BF0B17}"/>
          </ac:spMkLst>
        </pc:spChg>
      </pc:sldChg>
      <pc:sldChg chg="modSp">
        <pc:chgData name="Shawn Rummel" userId="fa61a709-cb4d-452c-bb39-be8cdf52e94b" providerId="ADAL" clId="{E7AAA1FE-7C75-4195-9EEA-F1A39EC3703F}" dt="2019-05-31T16:39:00.475" v="43" actId="207"/>
        <pc:sldMkLst>
          <pc:docMk/>
          <pc:sldMk cId="1471796171" sldId="295"/>
        </pc:sldMkLst>
        <pc:spChg chg="mod">
          <ac:chgData name="Shawn Rummel" userId="fa61a709-cb4d-452c-bb39-be8cdf52e94b" providerId="ADAL" clId="{E7AAA1FE-7C75-4195-9EEA-F1A39EC3703F}" dt="2019-05-31T16:39:00.475" v="43" actId="207"/>
          <ac:spMkLst>
            <pc:docMk/>
            <pc:sldMk cId="1471796171" sldId="295"/>
            <ac:spMk id="2" creationId="{8D8BCD37-D935-4B8C-9244-C603F8BF0B17}"/>
          </ac:spMkLst>
        </pc:spChg>
        <pc:spChg chg="mod">
          <ac:chgData name="Shawn Rummel" userId="fa61a709-cb4d-452c-bb39-be8cdf52e94b" providerId="ADAL" clId="{E7AAA1FE-7C75-4195-9EEA-F1A39EC3703F}" dt="2019-05-31T13:33:59.692" v="0" actId="207"/>
          <ac:spMkLst>
            <pc:docMk/>
            <pc:sldMk cId="1471796171" sldId="295"/>
            <ac:spMk id="5" creationId="{14978E8C-1FF3-4BA8-96EE-CE1E0AB1644D}"/>
          </ac:spMkLst>
        </pc:spChg>
      </pc:sldChg>
      <pc:sldChg chg="addSp modSp add">
        <pc:chgData name="Shawn Rummel" userId="fa61a709-cb4d-452c-bb39-be8cdf52e94b" providerId="ADAL" clId="{E7AAA1FE-7C75-4195-9EEA-F1A39EC3703F}" dt="2019-05-31T16:39:03.805" v="44" actId="207"/>
        <pc:sldMkLst>
          <pc:docMk/>
          <pc:sldMk cId="1151726178" sldId="296"/>
        </pc:sldMkLst>
        <pc:spChg chg="mod">
          <ac:chgData name="Shawn Rummel" userId="fa61a709-cb4d-452c-bb39-be8cdf52e94b" providerId="ADAL" clId="{E7AAA1FE-7C75-4195-9EEA-F1A39EC3703F}" dt="2019-05-31T16:39:03.805" v="44" actId="207"/>
          <ac:spMkLst>
            <pc:docMk/>
            <pc:sldMk cId="1151726178" sldId="296"/>
            <ac:spMk id="2" creationId="{9AA27D6B-744B-4302-8212-8146977EB2CB}"/>
          </ac:spMkLst>
        </pc:spChg>
        <pc:spChg chg="add mod">
          <ac:chgData name="Shawn Rummel" userId="fa61a709-cb4d-452c-bb39-be8cdf52e94b" providerId="ADAL" clId="{E7AAA1FE-7C75-4195-9EEA-F1A39EC3703F}" dt="2019-05-31T13:34:58.591" v="41" actId="207"/>
          <ac:spMkLst>
            <pc:docMk/>
            <pc:sldMk cId="1151726178" sldId="296"/>
            <ac:spMk id="3" creationId="{CAC76CD4-5688-4CC8-96E6-2AB5ABA72324}"/>
          </ac:spMkLst>
        </pc:spChg>
      </pc:sldChg>
      <pc:sldChg chg="modSp">
        <pc:chgData name="Shawn Rummel" userId="fa61a709-cb4d-452c-bb39-be8cdf52e94b" providerId="ADAL" clId="{E7AAA1FE-7C75-4195-9EEA-F1A39EC3703F}" dt="2019-06-03T13:03:06.753" v="114" actId="6549"/>
        <pc:sldMkLst>
          <pc:docMk/>
          <pc:sldMk cId="2268000632" sldId="310"/>
        </pc:sldMkLst>
        <pc:spChg chg="mod">
          <ac:chgData name="Shawn Rummel" userId="fa61a709-cb4d-452c-bb39-be8cdf52e94b" providerId="ADAL" clId="{E7AAA1FE-7C75-4195-9EEA-F1A39EC3703F}" dt="2019-06-03T13:03:06.753" v="114" actId="6549"/>
          <ac:spMkLst>
            <pc:docMk/>
            <pc:sldMk cId="2268000632" sldId="310"/>
            <ac:spMk id="4" creationId="{00000000-0000-0000-0000-000000000000}"/>
          </ac:spMkLst>
        </pc:spChg>
      </pc:sldChg>
      <pc:sldChg chg="delSp modSp">
        <pc:chgData name="Shawn Rummel" userId="fa61a709-cb4d-452c-bb39-be8cdf52e94b" providerId="ADAL" clId="{E7AAA1FE-7C75-4195-9EEA-F1A39EC3703F}" dt="2019-06-03T13:15:16.712" v="151" actId="1076"/>
        <pc:sldMkLst>
          <pc:docMk/>
          <pc:sldMk cId="1756801786" sldId="312"/>
        </pc:sldMkLst>
        <pc:spChg chg="del">
          <ac:chgData name="Shawn Rummel" userId="fa61a709-cb4d-452c-bb39-be8cdf52e94b" providerId="ADAL" clId="{E7AAA1FE-7C75-4195-9EEA-F1A39EC3703F}" dt="2019-06-03T13:15:10.651" v="150" actId="478"/>
          <ac:spMkLst>
            <pc:docMk/>
            <pc:sldMk cId="1756801786" sldId="312"/>
            <ac:spMk id="5" creationId="{E0D3AB6E-4AA6-4616-A65C-EA48F3FA0AC5}"/>
          </ac:spMkLst>
        </pc:spChg>
        <pc:spChg chg="mod">
          <ac:chgData name="Shawn Rummel" userId="fa61a709-cb4d-452c-bb39-be8cdf52e94b" providerId="ADAL" clId="{E7AAA1FE-7C75-4195-9EEA-F1A39EC3703F}" dt="2019-06-03T13:15:16.712" v="151" actId="1076"/>
          <ac:spMkLst>
            <pc:docMk/>
            <pc:sldMk cId="1756801786" sldId="312"/>
            <ac:spMk id="16" creationId="{EDDFE801-90C4-44C8-A72F-D98F8A7B9974}"/>
          </ac:spMkLst>
        </pc:spChg>
      </pc:sldChg>
      <pc:sldChg chg="modSp ord">
        <pc:chgData name="Shawn Rummel" userId="fa61a709-cb4d-452c-bb39-be8cdf52e94b" providerId="ADAL" clId="{E7AAA1FE-7C75-4195-9EEA-F1A39EC3703F}" dt="2019-06-03T13:05:12.796" v="115"/>
        <pc:sldMkLst>
          <pc:docMk/>
          <pc:sldMk cId="3561718511" sldId="316"/>
        </pc:sldMkLst>
        <pc:spChg chg="mod">
          <ac:chgData name="Shawn Rummel" userId="fa61a709-cb4d-452c-bb39-be8cdf52e94b" providerId="ADAL" clId="{E7AAA1FE-7C75-4195-9EEA-F1A39EC3703F}" dt="2019-06-03T12:38:28.909" v="56" actId="20577"/>
          <ac:spMkLst>
            <pc:docMk/>
            <pc:sldMk cId="3561718511" sldId="316"/>
            <ac:spMk id="2" creationId="{DAB2196D-3CB4-4534-8ACA-867B392D9328}"/>
          </ac:spMkLst>
        </pc:spChg>
      </pc:sldChg>
      <pc:sldChg chg="modSp">
        <pc:chgData name="Shawn Rummel" userId="fa61a709-cb4d-452c-bb39-be8cdf52e94b" providerId="ADAL" clId="{E7AAA1FE-7C75-4195-9EEA-F1A39EC3703F}" dt="2019-06-03T13:15:53.975" v="152" actId="1076"/>
        <pc:sldMkLst>
          <pc:docMk/>
          <pc:sldMk cId="2251953649" sldId="317"/>
        </pc:sldMkLst>
        <pc:spChg chg="mod">
          <ac:chgData name="Shawn Rummel" userId="fa61a709-cb4d-452c-bb39-be8cdf52e94b" providerId="ADAL" clId="{E7AAA1FE-7C75-4195-9EEA-F1A39EC3703F}" dt="2019-06-03T13:15:53.975" v="152" actId="1076"/>
          <ac:spMkLst>
            <pc:docMk/>
            <pc:sldMk cId="2251953649" sldId="317"/>
            <ac:spMk id="3" creationId="{4B5ECDBE-3199-4041-828C-E0C885AF411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wn.Rummel.US\Documents\Presentations\2018_18April_TUScienceStaffCall\Copy%20of%20FishDat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hawn.Rummel.US\Documents\Presentations\2018_18April_TUScienceStaffCall\Copy%20of%20Fish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Density (brook trout per ha)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6FFE-429A-9C55-05B0512CC5C4}"/>
              </c:ext>
            </c:extLst>
          </c:dPt>
          <c:errBars>
            <c:errBarType val="plus"/>
            <c:errValType val="percentage"/>
            <c:noEndCap val="0"/>
            <c:val val="20"/>
          </c:errBars>
          <c:cat>
            <c:strRef>
              <c:f>Sheet1!$B$1:$K$1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UPS (Mean)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0</c:v>
                </c:pt>
                <c:pt idx="1">
                  <c:v>20</c:v>
                </c:pt>
                <c:pt idx="2">
                  <c:v>131</c:v>
                </c:pt>
                <c:pt idx="3">
                  <c:v>470</c:v>
                </c:pt>
                <c:pt idx="5">
                  <c:v>1691</c:v>
                </c:pt>
                <c:pt idx="6">
                  <c:v>1792</c:v>
                </c:pt>
                <c:pt idx="8">
                  <c:v>885</c:v>
                </c:pt>
                <c:pt idx="9">
                  <c:v>1235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FE-429A-9C55-05B0512CC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307456"/>
        <c:axId val="113107328"/>
      </c:barChart>
      <c:catAx>
        <c:axId val="118307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3107328"/>
        <c:crosses val="autoZero"/>
        <c:auto val="1"/>
        <c:lblAlgn val="ctr"/>
        <c:lblOffset val="100"/>
        <c:noMultiLvlLbl val="0"/>
      </c:catAx>
      <c:valAx>
        <c:axId val="1131073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r>
                  <a:rPr lang="en-US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Density (brook trout per hectare)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8307456"/>
        <c:crosses val="autoZero"/>
        <c:crossBetween val="between"/>
      </c:valAx>
    </c:plotArea>
    <c:plotVisOnly val="1"/>
    <c:dispBlanksAs val="gap"/>
    <c:showDLblsOverMax val="0"/>
  </c:chart>
  <c:spPr>
    <a:ln w="25400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91767737070321"/>
          <c:y val="2.5918874848229224E-2"/>
          <c:w val="0.8202049537215752"/>
          <c:h val="0.79888084520550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Number of 25 mm Size Classes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23FF-4095-A9B9-18B49A2B61E0}"/>
              </c:ext>
            </c:extLst>
          </c:dPt>
          <c:cat>
            <c:strRef>
              <c:f>Sheet2!$A$2:$A$11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UPS</c:v>
                </c:pt>
              </c:strCache>
            </c:strRef>
          </c:cat>
          <c:val>
            <c:numRef>
              <c:f>Sheet2!$B$2:$B$11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6</c:v>
                </c:pt>
                <c:pt idx="5">
                  <c:v>7</c:v>
                </c:pt>
                <c:pt idx="6">
                  <c:v>6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FF-4095-A9B9-18B49A2B6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186368"/>
        <c:axId val="118188288"/>
      </c:barChart>
      <c:catAx>
        <c:axId val="118186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8188288"/>
        <c:crosses val="autoZero"/>
        <c:auto val="1"/>
        <c:lblAlgn val="ctr"/>
        <c:lblOffset val="100"/>
        <c:noMultiLvlLbl val="0"/>
      </c:catAx>
      <c:valAx>
        <c:axId val="118188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25 mm Size Classes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8186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0.61057</cdr:x>
      <cdr:y>0.64107</cdr:y>
    </cdr:from>
    <cdr:to>
      <cdr:x>0.72879</cdr:x>
      <cdr:y>0.79655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93006" y="4027025"/>
          <a:ext cx="1024842" cy="976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8900B-A50F-4005-A7FC-B4898F4880E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0FF19-7EDC-4AA5-A327-83F556DF3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1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210EA-95F5-4C1A-9F18-F1307FDB9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62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210EA-95F5-4C1A-9F18-F1307FDB9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26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jp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42.jp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65488" y="893763"/>
            <a:ext cx="5181600" cy="2133600"/>
          </a:xfrm>
          <a:prstGeom prst="rect">
            <a:avLst/>
          </a:prstGeom>
        </p:spPr>
        <p:txBody>
          <a:bodyPr/>
          <a:lstStyle>
            <a:lvl1pPr algn="ctr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792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4168"/>
            <a:ext cx="9144000" cy="2987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800629"/>
            <a:ext cx="7772400" cy="1095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918200"/>
            <a:ext cx="7772400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5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381002"/>
            <a:ext cx="2194564" cy="3511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4168"/>
            <a:ext cx="9144000" cy="2987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381002"/>
            <a:ext cx="2194564" cy="351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4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2792"/>
            <a:ext cx="9144000" cy="800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2792"/>
            <a:ext cx="9144000" cy="800608"/>
          </a:xfrm>
          <a:prstGeom prst="rect">
            <a:avLst/>
          </a:prstGeom>
        </p:spPr>
      </p:pic>
      <p:pic>
        <p:nvPicPr>
          <p:cNvPr id="4" name="Picture 3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2319"/>
            <a:ext cx="9144000" cy="579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9400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88" y="1600209"/>
            <a:ext cx="8560319" cy="4267199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FontTx/>
              <a:buBlip>
                <a:blip r:embed="rId4"/>
              </a:buBlip>
              <a:defRPr sz="15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15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700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18278"/>
            <a:ext cx="685800" cy="339725"/>
          </a:xfrm>
          <a:prstGeom prst="rect">
            <a:avLst/>
          </a:prstGeom>
        </p:spPr>
        <p:txBody>
          <a:bodyPr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66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231"/>
            <a:ext cx="9144000" cy="711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231"/>
            <a:ext cx="9144000" cy="71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88" y="1600209"/>
            <a:ext cx="8560319" cy="4267199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FontTx/>
              <a:buBlip>
                <a:blip r:embed="rId3"/>
              </a:buBlip>
              <a:defRPr sz="15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15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700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18278"/>
            <a:ext cx="685800" cy="339725"/>
          </a:xfrm>
          <a:prstGeom prst="rect">
            <a:avLst/>
          </a:prstGeom>
        </p:spPr>
        <p:txBody>
          <a:bodyPr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8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2792"/>
            <a:ext cx="9144000" cy="800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2792"/>
            <a:ext cx="9144000" cy="800608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2319"/>
            <a:ext cx="9144000" cy="579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700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2413000"/>
            <a:ext cx="65532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5083" y="2413000"/>
            <a:ext cx="45719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3" y="2413000"/>
            <a:ext cx="2163763" cy="2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2514600"/>
            <a:ext cx="2667000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3022600"/>
            <a:ext cx="2667000" cy="172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 b="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70" y="2514600"/>
            <a:ext cx="3044953" cy="223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 b="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18278"/>
            <a:ext cx="685800" cy="339725"/>
          </a:xfrm>
          <a:prstGeom prst="rect">
            <a:avLst/>
          </a:prstGeom>
        </p:spPr>
        <p:txBody>
          <a:bodyPr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2413000"/>
            <a:ext cx="65532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545083" y="2413000"/>
            <a:ext cx="45719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47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231"/>
            <a:ext cx="9144000" cy="7111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231"/>
            <a:ext cx="9144000" cy="71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700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2413000"/>
            <a:ext cx="65532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5083" y="2413000"/>
            <a:ext cx="45719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3" y="2413000"/>
            <a:ext cx="2163763" cy="2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2514600"/>
            <a:ext cx="2667000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3022600"/>
            <a:ext cx="2667000" cy="172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 b="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70" y="2514600"/>
            <a:ext cx="3044953" cy="223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 b="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18278"/>
            <a:ext cx="685800" cy="339725"/>
          </a:xfrm>
          <a:prstGeom prst="rect">
            <a:avLst/>
          </a:prstGeom>
        </p:spPr>
        <p:txBody>
          <a:bodyPr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2413000"/>
            <a:ext cx="65532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545083" y="2413000"/>
            <a:ext cx="45719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24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2792"/>
            <a:ext cx="9144000" cy="8006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2792"/>
            <a:ext cx="9144000" cy="800608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73829"/>
            <a:ext cx="9144000" cy="579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700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90" y="1295400"/>
            <a:ext cx="8560063" cy="467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18278"/>
            <a:ext cx="685800" cy="339725"/>
          </a:xfrm>
          <a:prstGeom prst="rect">
            <a:avLst/>
          </a:prstGeom>
        </p:spPr>
        <p:txBody>
          <a:bodyPr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83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231"/>
            <a:ext cx="9144000" cy="711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231"/>
            <a:ext cx="9144000" cy="71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700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90" y="1295400"/>
            <a:ext cx="8560063" cy="467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18278"/>
            <a:ext cx="685800" cy="339725"/>
          </a:xfrm>
          <a:prstGeom prst="rect">
            <a:avLst/>
          </a:prstGeom>
        </p:spPr>
        <p:txBody>
          <a:bodyPr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3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2792"/>
            <a:ext cx="9144000" cy="800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2792"/>
            <a:ext cx="9144000" cy="800608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73829"/>
            <a:ext cx="9144000" cy="579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700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90" y="4953000"/>
            <a:ext cx="8560063" cy="101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498600"/>
            <a:ext cx="9144000" cy="3251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18278"/>
            <a:ext cx="685800" cy="339725"/>
          </a:xfrm>
          <a:prstGeom prst="rect">
            <a:avLst/>
          </a:prstGeom>
        </p:spPr>
        <p:txBody>
          <a:bodyPr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04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231"/>
            <a:ext cx="9144000" cy="7111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231"/>
            <a:ext cx="9144000" cy="71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700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90" y="4953000"/>
            <a:ext cx="8560063" cy="101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498600"/>
            <a:ext cx="9144000" cy="3251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18278"/>
            <a:ext cx="685800" cy="339725"/>
          </a:xfrm>
          <a:prstGeom prst="rect">
            <a:avLst/>
          </a:prstGeom>
        </p:spPr>
        <p:txBody>
          <a:bodyPr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78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" y="0"/>
            <a:ext cx="9135879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" y="0"/>
            <a:ext cx="9135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2" y="0"/>
            <a:ext cx="3030067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58" y="470406"/>
            <a:ext cx="1615443" cy="2552197"/>
          </a:xfrm>
          <a:prstGeom prst="rect">
            <a:avLst/>
          </a:prstGeom>
        </p:spPr>
      </p:pic>
      <p:pic>
        <p:nvPicPr>
          <p:cNvPr id="5" name="Picture 4" descr="trout2_powerpoint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83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2" y="0"/>
            <a:ext cx="3030067" cy="68834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124200"/>
            <a:ext cx="2590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733800"/>
            <a:ext cx="25908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58" y="470406"/>
            <a:ext cx="1615443" cy="255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4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ome_pag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0947" y="0"/>
            <a:ext cx="862861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712" tIns="54857" rIns="109712" bIns="54857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8620127" y="6467475"/>
            <a:ext cx="428625" cy="30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6802" tIns="38402" rIns="76802" bIns="38402">
            <a:spAutoFit/>
          </a:bodyPr>
          <a:lstStyle/>
          <a:p>
            <a:pPr algn="r" defTabSz="766763" eaLnBrk="0" hangingPunct="0">
              <a:defRPr/>
            </a:pPr>
            <a:fld id="{7AA2445A-C961-4CDD-B51D-64F0B5A5132B}" type="slidenum">
              <a:rPr lang="en-US" sz="1500">
                <a:solidFill>
                  <a:srgbClr val="34578D"/>
                </a:solidFill>
                <a:latin typeface="Trebuchet MS"/>
                <a:cs typeface="Arial" pitchFamily="34" charset="0"/>
              </a:rPr>
              <a:pPr algn="r" defTabSz="766763" eaLnBrk="0" hangingPunct="0">
                <a:defRPr/>
              </a:pPr>
              <a:t>‹#›</a:t>
            </a:fld>
            <a:endParaRPr lang="en-US" sz="1500" dirty="0">
              <a:solidFill>
                <a:srgbClr val="34578D"/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4" name="Picture 2" descr="C:\Users\Dietman.Grimm\Pictures\TULOGO_2C_150X217 - no slogan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445875"/>
            <a:ext cx="2038634" cy="412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6792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" y="4"/>
            <a:ext cx="9135879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1816"/>
            <a:ext cx="9144000" cy="175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2" y="5203771"/>
            <a:ext cx="1068779" cy="168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" y="4"/>
            <a:ext cx="9135879" cy="6857999"/>
          </a:xfrm>
          <a:prstGeom prst="rect">
            <a:avLst/>
          </a:prstGeom>
        </p:spPr>
      </p:pic>
      <p:pic>
        <p:nvPicPr>
          <p:cNvPr id="3" name="Picture 2" descr="trout6_powerpoint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592"/>
            <a:ext cx="9150997" cy="6880808"/>
          </a:xfrm>
          <a:prstGeom prst="rect">
            <a:avLst/>
          </a:prstGeom>
        </p:spPr>
      </p:pic>
      <p:pic>
        <p:nvPicPr>
          <p:cNvPr id="4" name="Picture 3" descr="trout7_powerpoin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40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17222"/>
            <a:ext cx="9144000" cy="1766180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5359400"/>
            <a:ext cx="7467600" cy="1320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2" y="5203771"/>
            <a:ext cx="1068779" cy="16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25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" y="4"/>
            <a:ext cx="9135879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" y="4"/>
            <a:ext cx="9135879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2" y="279400"/>
            <a:ext cx="1208314" cy="1908984"/>
          </a:xfrm>
          <a:prstGeom prst="rect">
            <a:avLst/>
          </a:prstGeom>
        </p:spPr>
      </p:pic>
      <p:pic>
        <p:nvPicPr>
          <p:cNvPr id="2" name="Picture 1" descr="_R5A4367_origina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2" y="279400"/>
            <a:ext cx="1208314" cy="1908984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3" y="381000"/>
            <a:ext cx="3578431" cy="162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646105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" y="4"/>
            <a:ext cx="9135879" cy="68579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2514599"/>
            <a:ext cx="586740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3429000"/>
            <a:ext cx="58674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" y="4"/>
            <a:ext cx="913587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97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" y="4"/>
            <a:ext cx="9135877" cy="68579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2514599"/>
            <a:ext cx="586740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3429000"/>
            <a:ext cx="58674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" y="4"/>
            <a:ext cx="913587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53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05" y="0"/>
            <a:ext cx="5889597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4" y="0"/>
            <a:ext cx="4860288" cy="68580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2" y="2514601"/>
            <a:ext cx="1722119" cy="40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75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514631"/>
            <a:ext cx="274321" cy="3657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921031"/>
            <a:ext cx="274321" cy="365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3" y="3327407"/>
            <a:ext cx="274321" cy="3657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3733831"/>
            <a:ext cx="274321" cy="3657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1" y="2514630"/>
            <a:ext cx="274321" cy="3657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1" y="2921031"/>
            <a:ext cx="274321" cy="3657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1" y="3368063"/>
            <a:ext cx="274321" cy="3657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1" y="3774451"/>
            <a:ext cx="274321" cy="36576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2" y="2921001"/>
            <a:ext cx="1722119" cy="40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75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2" y="3327401"/>
            <a:ext cx="1722119" cy="40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75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2" y="3733801"/>
            <a:ext cx="1722119" cy="40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75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7" y="2514601"/>
            <a:ext cx="1722119" cy="40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75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7" y="2921001"/>
            <a:ext cx="1722119" cy="40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75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7" y="3327401"/>
            <a:ext cx="1722119" cy="40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75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7" y="3733801"/>
            <a:ext cx="1722119" cy="40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75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7" y="4444503"/>
            <a:ext cx="1286494" cy="2032499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584200"/>
            <a:ext cx="4264800" cy="812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1295400"/>
            <a:ext cx="4264800" cy="711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FOR YOUR TIME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05" y="0"/>
            <a:ext cx="5889597" cy="68580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50" y="0"/>
            <a:ext cx="7699850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4" y="0"/>
            <a:ext cx="4860288" cy="685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514631"/>
            <a:ext cx="274321" cy="3657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921031"/>
            <a:ext cx="274321" cy="3657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3" y="3327407"/>
            <a:ext cx="274321" cy="36576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3733831"/>
            <a:ext cx="274321" cy="3657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1" y="2514630"/>
            <a:ext cx="274321" cy="36576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1" y="2921031"/>
            <a:ext cx="274321" cy="3657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1" y="3368063"/>
            <a:ext cx="274321" cy="36576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1" y="3774451"/>
            <a:ext cx="274321" cy="36576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7" y="4444503"/>
            <a:ext cx="1286494" cy="203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93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2792"/>
            <a:ext cx="9144000" cy="800608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2319"/>
            <a:ext cx="9144000" cy="579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700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2413000"/>
            <a:ext cx="65532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545083" y="2413000"/>
            <a:ext cx="45719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3" y="2413000"/>
            <a:ext cx="2163763" cy="2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2514600"/>
            <a:ext cx="2667000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3022600"/>
            <a:ext cx="2667000" cy="172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 b="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70" y="2514600"/>
            <a:ext cx="3044953" cy="223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 b="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18278"/>
            <a:ext cx="685800" cy="339725"/>
          </a:xfrm>
          <a:prstGeom prst="rect">
            <a:avLst/>
          </a:prstGeom>
        </p:spPr>
        <p:txBody>
          <a:bodyPr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48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231"/>
            <a:ext cx="9144000" cy="71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700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2413000"/>
            <a:ext cx="65532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545083" y="2413000"/>
            <a:ext cx="45719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3" y="2413000"/>
            <a:ext cx="2163763" cy="2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2514600"/>
            <a:ext cx="2667000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3022600"/>
            <a:ext cx="2667000" cy="172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 b="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70" y="2514600"/>
            <a:ext cx="3044953" cy="223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 b="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18278"/>
            <a:ext cx="685800" cy="339725"/>
          </a:xfrm>
          <a:prstGeom prst="rect">
            <a:avLst/>
          </a:prstGeom>
        </p:spPr>
        <p:txBody>
          <a:bodyPr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95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2792"/>
            <a:ext cx="9144000" cy="800608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6368"/>
            <a:ext cx="9144000" cy="579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700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90" y="1295400"/>
            <a:ext cx="8560063" cy="467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18278"/>
            <a:ext cx="685800" cy="339725"/>
          </a:xfrm>
          <a:prstGeom prst="rect">
            <a:avLst/>
          </a:prstGeom>
        </p:spPr>
        <p:txBody>
          <a:bodyPr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17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231"/>
            <a:ext cx="9144000" cy="71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700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90" y="1295400"/>
            <a:ext cx="8560063" cy="467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18278"/>
            <a:ext cx="685800" cy="339725"/>
          </a:xfrm>
          <a:prstGeom prst="rect">
            <a:avLst/>
          </a:prstGeom>
        </p:spPr>
        <p:txBody>
          <a:bodyPr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18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2792"/>
            <a:ext cx="9144000" cy="800608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2319"/>
            <a:ext cx="9144000" cy="579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700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90" y="4953000"/>
            <a:ext cx="8560063" cy="101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498600"/>
            <a:ext cx="9144000" cy="3251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18278"/>
            <a:ext cx="685800" cy="339725"/>
          </a:xfrm>
          <a:prstGeom prst="rect">
            <a:avLst/>
          </a:prstGeom>
        </p:spPr>
        <p:txBody>
          <a:bodyPr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5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158" y="0"/>
            <a:ext cx="4287399" cy="12017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6" descr="home_pag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8620127" y="6467475"/>
            <a:ext cx="428625" cy="30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6802" tIns="38402" rIns="76802" bIns="38402">
            <a:spAutoFit/>
          </a:bodyPr>
          <a:lstStyle/>
          <a:p>
            <a:pPr algn="r" defTabSz="766763" eaLnBrk="0" hangingPunct="0">
              <a:defRPr/>
            </a:pPr>
            <a:fld id="{7AA2445A-C961-4CDD-B51D-64F0B5A5132B}" type="slidenum">
              <a:rPr lang="en-US" sz="1500">
                <a:solidFill>
                  <a:srgbClr val="34578D"/>
                </a:solidFill>
                <a:latin typeface="Trebuchet MS"/>
                <a:cs typeface="Arial" pitchFamily="34" charset="0"/>
              </a:rPr>
              <a:pPr algn="r" defTabSz="766763" eaLnBrk="0" hangingPunct="0">
                <a:defRPr/>
              </a:pPr>
              <a:t>‹#›</a:t>
            </a:fld>
            <a:endParaRPr lang="en-US" sz="1500" dirty="0">
              <a:solidFill>
                <a:srgbClr val="34578D"/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5" name="Picture 2" descr="C:\Users\Dietman.Grimm\Pictures\TULOGO_2C_150X217 - no slogan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445875"/>
            <a:ext cx="2038634" cy="412127"/>
          </a:xfrm>
          <a:prstGeom prst="rect">
            <a:avLst/>
          </a:prstGeom>
          <a:noFill/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86884" cy="64373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917910" y="1684421"/>
            <a:ext cx="4030579" cy="4711882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spcBef>
                <a:spcPts val="18"/>
              </a:spcBef>
              <a:spcAft>
                <a:spcPts val="1350"/>
              </a:spcAft>
              <a:defRPr sz="2700" b="1">
                <a:solidFill>
                  <a:schemeClr val="bg1"/>
                </a:solidFill>
              </a:defRPr>
            </a:lvl1pPr>
            <a:lvl2pPr>
              <a:spcBef>
                <a:spcPts val="18"/>
              </a:spcBef>
              <a:spcAft>
                <a:spcPts val="1350"/>
              </a:spcAft>
              <a:defRPr sz="2400">
                <a:solidFill>
                  <a:schemeClr val="bg1"/>
                </a:solidFill>
              </a:defRPr>
            </a:lvl2pPr>
            <a:lvl3pPr>
              <a:spcBef>
                <a:spcPts val="18"/>
              </a:spcBef>
              <a:spcAft>
                <a:spcPts val="1350"/>
              </a:spcAft>
              <a:defRPr sz="210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8972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231"/>
            <a:ext cx="9144000" cy="71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7800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700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90" y="954024"/>
            <a:ext cx="8598425" cy="138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1" y="-25400"/>
            <a:ext cx="755906" cy="1020067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90" y="4953000"/>
            <a:ext cx="8560063" cy="101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498600"/>
            <a:ext cx="9144000" cy="3251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18278"/>
            <a:ext cx="685800" cy="339725"/>
          </a:xfrm>
          <a:prstGeom prst="rect">
            <a:avLst/>
          </a:prstGeom>
        </p:spPr>
        <p:txBody>
          <a:bodyPr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43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" y="0"/>
            <a:ext cx="9135879" cy="6858000"/>
          </a:xfrm>
          <a:prstGeom prst="rect">
            <a:avLst/>
          </a:prstGeom>
        </p:spPr>
      </p:pic>
      <p:pic>
        <p:nvPicPr>
          <p:cNvPr id="2" name="Picture 1" descr="trout3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0"/>
            <a:ext cx="9144000" cy="688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139" y="-25400"/>
            <a:ext cx="3030067" cy="688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782" y="470406"/>
            <a:ext cx="1615443" cy="2552197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19800" y="3124200"/>
            <a:ext cx="2590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19800" y="3733800"/>
            <a:ext cx="25908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4006970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" y="4"/>
            <a:ext cx="9135879" cy="6857999"/>
          </a:xfrm>
          <a:prstGeom prst="rect">
            <a:avLst/>
          </a:prstGeom>
        </p:spPr>
      </p:pic>
      <p:pic>
        <p:nvPicPr>
          <p:cNvPr id="3" name="Picture 2" descr="trout7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1816"/>
            <a:ext cx="9144000" cy="175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2" y="5203771"/>
            <a:ext cx="1068779" cy="1688536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5359400"/>
            <a:ext cx="7467600" cy="1320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470023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" y="4"/>
            <a:ext cx="9135879" cy="68579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2514599"/>
            <a:ext cx="586740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3429000"/>
            <a:ext cx="58674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290409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" y="4"/>
            <a:ext cx="9135877" cy="68579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2514599"/>
            <a:ext cx="586740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3429000"/>
            <a:ext cx="58674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771389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05" y="0"/>
            <a:ext cx="5889597" cy="68580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50" y="0"/>
            <a:ext cx="769985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4" y="0"/>
            <a:ext cx="4860288" cy="68580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2" y="2514601"/>
            <a:ext cx="1722119" cy="40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75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514631"/>
            <a:ext cx="274321" cy="3657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2921031"/>
            <a:ext cx="274321" cy="365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3" y="3327407"/>
            <a:ext cx="274321" cy="3657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3" y="3733831"/>
            <a:ext cx="274321" cy="3657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1" y="2514630"/>
            <a:ext cx="274321" cy="3657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1" y="2921031"/>
            <a:ext cx="274321" cy="3657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1" y="3368063"/>
            <a:ext cx="274321" cy="3657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31" y="3774451"/>
            <a:ext cx="274321" cy="36576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2" y="2921001"/>
            <a:ext cx="1722119" cy="40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75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2" y="3327401"/>
            <a:ext cx="1722119" cy="40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75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2" y="3733801"/>
            <a:ext cx="1722119" cy="40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75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7" y="2514601"/>
            <a:ext cx="1722119" cy="40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75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7" y="2921001"/>
            <a:ext cx="1722119" cy="40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75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7" y="3327401"/>
            <a:ext cx="1722119" cy="40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75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7" y="3733801"/>
            <a:ext cx="1722119" cy="40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75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7" y="4444503"/>
            <a:ext cx="1286494" cy="2032499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584200"/>
            <a:ext cx="4264800" cy="812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1295400"/>
            <a:ext cx="4264800" cy="711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FOR YOUR TIME</a:t>
            </a:r>
          </a:p>
        </p:txBody>
      </p:sp>
    </p:spTree>
    <p:extLst>
      <p:ext uri="{BB962C8B-B14F-4D97-AF65-F5344CB8AC3E}">
        <p14:creationId xmlns:p14="http://schemas.microsoft.com/office/powerpoint/2010/main" val="802526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ome_pag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45279"/>
            <a:ext cx="9144000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0947" y="3"/>
            <a:ext cx="8628612" cy="120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712" tIns="54857" rIns="109712" bIns="54857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8620169" y="6467475"/>
            <a:ext cx="428625" cy="23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7602" tIns="28802" rIns="57602" bIns="28802">
            <a:spAutoFit/>
          </a:bodyPr>
          <a:lstStyle/>
          <a:p>
            <a:pPr algn="r" defTabSz="575072" eaLnBrk="0" hangingPunct="0">
              <a:defRPr/>
            </a:pPr>
            <a:fld id="{7AA2445A-C961-4CDD-B51D-64F0B5A5132B}" type="slidenum">
              <a:rPr lang="en-US" sz="1125">
                <a:solidFill>
                  <a:srgbClr val="003D78"/>
                </a:solidFill>
                <a:latin typeface="Trebuchet MS"/>
                <a:cs typeface="Arial" pitchFamily="34" charset="0"/>
              </a:rPr>
              <a:pPr algn="r" defTabSz="575072" eaLnBrk="0" hangingPunct="0">
                <a:defRPr/>
              </a:pPr>
              <a:t>‹#›</a:t>
            </a:fld>
            <a:endParaRPr lang="en-US" sz="1125" dirty="0">
              <a:solidFill>
                <a:srgbClr val="003D78"/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4" name="Picture 2" descr="C:\Users\Dietman.Grimm\Pictures\TULOGO_2C_150X217 - no slogan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445903"/>
            <a:ext cx="2038634" cy="412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94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382D60-B0EE-4325-99DA-AE2D4C56D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70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ome_pag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0947" y="0"/>
            <a:ext cx="862861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712" tIns="54857" rIns="109712" bIns="54857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8620127" y="6467475"/>
            <a:ext cx="428625" cy="30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6802" tIns="38402" rIns="76802" bIns="38402">
            <a:spAutoFit/>
          </a:bodyPr>
          <a:lstStyle/>
          <a:p>
            <a:pPr algn="r" defTabSz="766763" eaLnBrk="0" hangingPunct="0">
              <a:defRPr/>
            </a:pPr>
            <a:fld id="{7AA2445A-C961-4CDD-B51D-64F0B5A5132B}" type="slidenum">
              <a:rPr lang="en-US" sz="1500">
                <a:solidFill>
                  <a:srgbClr val="34578D"/>
                </a:solidFill>
                <a:latin typeface="Trebuchet MS"/>
                <a:cs typeface="Arial" pitchFamily="34" charset="0"/>
              </a:rPr>
              <a:pPr algn="r" defTabSz="766763" eaLnBrk="0" hangingPunct="0">
                <a:defRPr/>
              </a:pPr>
              <a:t>‹#›</a:t>
            </a:fld>
            <a:endParaRPr lang="en-US" sz="1500" dirty="0">
              <a:solidFill>
                <a:srgbClr val="34578D"/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4" name="Picture 2" descr="C:\Users\Dietman.Grimm\Pictures\TULOGO_2C_150X217 - no slogan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445875"/>
            <a:ext cx="2038634" cy="412127"/>
          </a:xfrm>
          <a:prstGeom prst="rect">
            <a:avLst/>
          </a:prstGeom>
          <a:noFill/>
        </p:spPr>
      </p:pic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917910" y="2466476"/>
            <a:ext cx="4030579" cy="3929829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spcBef>
                <a:spcPts val="18"/>
              </a:spcBef>
              <a:spcAft>
                <a:spcPts val="1350"/>
              </a:spcAft>
              <a:defRPr sz="2700" b="1">
                <a:solidFill>
                  <a:schemeClr val="bg1"/>
                </a:solidFill>
              </a:defRPr>
            </a:lvl1pPr>
            <a:lvl2pPr>
              <a:spcBef>
                <a:spcPts val="18"/>
              </a:spcBef>
              <a:spcAft>
                <a:spcPts val="1350"/>
              </a:spcAft>
              <a:defRPr sz="2400">
                <a:solidFill>
                  <a:schemeClr val="bg1"/>
                </a:solidFill>
              </a:defRPr>
            </a:lvl2pPr>
            <a:lvl3pPr>
              <a:spcBef>
                <a:spcPts val="18"/>
              </a:spcBef>
              <a:spcAft>
                <a:spcPts val="1350"/>
              </a:spcAft>
              <a:defRPr sz="210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2025" y="2607470"/>
            <a:ext cx="3669109" cy="3749146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2025" y="1604698"/>
            <a:ext cx="3759502" cy="681302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buNone/>
              <a:defRPr sz="2700" b="1">
                <a:solidFill>
                  <a:schemeClr val="bg1"/>
                </a:solidFill>
              </a:defRPr>
            </a:lvl1pPr>
            <a:lvl2pPr marL="0">
              <a:spcBef>
                <a:spcPts val="38"/>
              </a:spcBef>
              <a:buNone/>
              <a:defRPr sz="2100">
                <a:solidFill>
                  <a:schemeClr val="bg1"/>
                </a:solidFill>
              </a:defRPr>
            </a:lvl2pPr>
            <a:lvl3pPr>
              <a:buNone/>
              <a:defRPr sz="2700"/>
            </a:lvl3pPr>
            <a:lvl4pPr>
              <a:buNone/>
              <a:defRPr sz="2700"/>
            </a:lvl4pPr>
            <a:lvl5pPr>
              <a:buNone/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196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ome_pag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0947" y="0"/>
            <a:ext cx="862861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712" tIns="54857" rIns="109712" bIns="54857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8620127" y="6467475"/>
            <a:ext cx="428625" cy="30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6802" tIns="38402" rIns="76802" bIns="38402">
            <a:spAutoFit/>
          </a:bodyPr>
          <a:lstStyle/>
          <a:p>
            <a:pPr algn="r" defTabSz="766763" eaLnBrk="0" hangingPunct="0">
              <a:defRPr/>
            </a:pPr>
            <a:fld id="{7AA2445A-C961-4CDD-B51D-64F0B5A5132B}" type="slidenum">
              <a:rPr lang="en-US" sz="1500">
                <a:solidFill>
                  <a:srgbClr val="34578D"/>
                </a:solidFill>
                <a:latin typeface="Trebuchet MS"/>
                <a:cs typeface="Arial" pitchFamily="34" charset="0"/>
              </a:rPr>
              <a:pPr algn="r" defTabSz="766763" eaLnBrk="0" hangingPunct="0">
                <a:defRPr/>
              </a:pPr>
              <a:t>‹#›</a:t>
            </a:fld>
            <a:endParaRPr lang="en-US" sz="1500" dirty="0">
              <a:solidFill>
                <a:srgbClr val="34578D"/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4" name="Picture 2" descr="C:\Users\Dietman.Grimm\Pictures\TULOGO_2C_150X217 - no slogan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445875"/>
            <a:ext cx="2038634" cy="412127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2025" y="2386892"/>
            <a:ext cx="3669109" cy="3749146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2025" y="1243753"/>
            <a:ext cx="3759502" cy="681302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buNone/>
              <a:defRPr sz="2700" b="1">
                <a:solidFill>
                  <a:schemeClr val="bg1"/>
                </a:solidFill>
              </a:defRPr>
            </a:lvl1pPr>
            <a:lvl2pPr marL="0">
              <a:spcBef>
                <a:spcPts val="38"/>
              </a:spcBef>
              <a:buNone/>
              <a:defRPr sz="2100">
                <a:solidFill>
                  <a:schemeClr val="bg1"/>
                </a:solidFill>
              </a:defRPr>
            </a:lvl2pPr>
            <a:lvl3pPr>
              <a:buNone/>
              <a:defRPr sz="2700"/>
            </a:lvl3pPr>
            <a:lvl4pPr>
              <a:buNone/>
              <a:defRPr sz="2700"/>
            </a:lvl4pPr>
            <a:lvl5pPr>
              <a:buNone/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5038591" y="2386892"/>
            <a:ext cx="3669109" cy="3749146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38590" y="1243753"/>
            <a:ext cx="3759502" cy="681302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buNone/>
              <a:defRPr sz="2700" b="1">
                <a:solidFill>
                  <a:schemeClr val="bg1"/>
                </a:solidFill>
              </a:defRPr>
            </a:lvl1pPr>
            <a:lvl2pPr marL="0">
              <a:spcBef>
                <a:spcPts val="38"/>
              </a:spcBef>
              <a:buNone/>
              <a:defRPr sz="2100">
                <a:solidFill>
                  <a:schemeClr val="bg1"/>
                </a:solidFill>
              </a:defRPr>
            </a:lvl2pPr>
            <a:lvl3pPr>
              <a:buNone/>
              <a:defRPr sz="2700"/>
            </a:lvl3pPr>
            <a:lvl4pPr>
              <a:buNone/>
              <a:defRPr sz="2700"/>
            </a:lvl4pPr>
            <a:lvl5pPr>
              <a:buNone/>
              <a:defRPr sz="2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7633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534027" y="2185740"/>
            <a:ext cx="6602330" cy="419051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spcBef>
                <a:spcPts val="18"/>
              </a:spcBef>
              <a:spcAft>
                <a:spcPts val="1350"/>
              </a:spcAft>
              <a:defRPr sz="2700" b="1">
                <a:solidFill>
                  <a:schemeClr val="bg1"/>
                </a:solidFill>
              </a:defRPr>
            </a:lvl1pPr>
            <a:lvl2pPr>
              <a:spcBef>
                <a:spcPts val="18"/>
              </a:spcBef>
              <a:spcAft>
                <a:spcPts val="1350"/>
              </a:spcAft>
              <a:defRPr sz="2400">
                <a:solidFill>
                  <a:schemeClr val="bg1"/>
                </a:solidFill>
              </a:defRPr>
            </a:lvl2pPr>
            <a:lvl3pPr>
              <a:spcBef>
                <a:spcPts val="18"/>
              </a:spcBef>
              <a:spcAft>
                <a:spcPts val="1350"/>
              </a:spcAft>
              <a:defRPr sz="210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6" descr="home_pag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8620127" y="6467475"/>
            <a:ext cx="428625" cy="30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6802" tIns="38402" rIns="76802" bIns="38402">
            <a:spAutoFit/>
          </a:bodyPr>
          <a:lstStyle/>
          <a:p>
            <a:pPr algn="r" defTabSz="766763" eaLnBrk="0" hangingPunct="0">
              <a:defRPr/>
            </a:pPr>
            <a:fld id="{7AA2445A-C961-4CDD-B51D-64F0B5A5132B}" type="slidenum">
              <a:rPr lang="en-US" sz="1500">
                <a:solidFill>
                  <a:srgbClr val="34578D"/>
                </a:solidFill>
                <a:latin typeface="Trebuchet MS"/>
                <a:cs typeface="Arial" pitchFamily="34" charset="0"/>
              </a:rPr>
              <a:pPr algn="r" defTabSz="766763" eaLnBrk="0" hangingPunct="0">
                <a:defRPr/>
              </a:pPr>
              <a:t>‹#›</a:t>
            </a:fld>
            <a:endParaRPr lang="en-US" sz="1500" dirty="0">
              <a:solidFill>
                <a:srgbClr val="34578D"/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6" name="Picture 2" descr="C:\Users\Dietman.Grimm\Pictures\TULOGO_2C_150X217 - no slogan.g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445875"/>
            <a:ext cx="2038634" cy="412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029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191EAAEC-A1C5-4CA2-A304-0EF3E0B14F33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778833F5-4B88-4BAD-B62B-C35CE5A8D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1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" y="0"/>
            <a:ext cx="9135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82604"/>
            <a:ext cx="7772400" cy="1095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5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3FAF49"/>
                </a:solidFill>
              </a:rPr>
              <a:t>www.tu.org</a:t>
            </a:r>
            <a:endParaRPr lang="en-US" dirty="0">
              <a:solidFill>
                <a:srgbClr val="3FAF4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76" y="2610240"/>
            <a:ext cx="2190275" cy="34603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81401" y="6781800"/>
            <a:ext cx="2094549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" y="0"/>
            <a:ext cx="9135879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8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76" y="2610240"/>
            <a:ext cx="2190275" cy="3460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581401" y="6781800"/>
            <a:ext cx="2094549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2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5400"/>
            <a:ext cx="9144000" cy="308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800629"/>
            <a:ext cx="7772400" cy="1095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918200"/>
            <a:ext cx="7772400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5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381002"/>
            <a:ext cx="2194564" cy="3511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00424"/>
            <a:ext cx="9144000" cy="3084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381002"/>
            <a:ext cx="2194564" cy="3511303"/>
          </a:xfrm>
          <a:prstGeom prst="rect">
            <a:avLst/>
          </a:prstGeom>
        </p:spPr>
      </p:pic>
      <p:pic>
        <p:nvPicPr>
          <p:cNvPr id="5" name="Picture 4" descr="short_wave_powerpoint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8702"/>
            <a:ext cx="9144000" cy="57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4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181818"/>
            </a:gs>
            <a:gs pos="50000">
              <a:srgbClr val="181818"/>
            </a:gs>
            <a:gs pos="100000">
              <a:srgbClr val="1D2E4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ome_page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" name="Title Placeholder 3"/>
          <p:cNvSpPr>
            <a:spLocks noGrp="1" noChangeArrowheads="1"/>
          </p:cNvSpPr>
          <p:nvPr>
            <p:ph type="title"/>
          </p:nvPr>
        </p:nvSpPr>
        <p:spPr bwMode="auto">
          <a:xfrm>
            <a:off x="290946" y="0"/>
            <a:ext cx="862861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956" tIns="48979" rIns="97956" bIns="48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6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l" defTabSz="1097225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411460" indent="-411460" algn="l" defTabSz="109722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496" indent="-342884" algn="l" defTabSz="1097225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32" indent="-274307" algn="l" defTabSz="109722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144" indent="-274307" algn="l" defTabSz="109722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756" indent="-274307" algn="l" defTabSz="109722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369" indent="-274307" algn="l" defTabSz="10972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82" indent="-274307" algn="l" defTabSz="10972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5" indent="-274307" algn="l" defTabSz="10972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8" indent="-274307" algn="l" defTabSz="10972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2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2" algn="l" defTabSz="109722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5" algn="l" defTabSz="109722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algn="l" defTabSz="109722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1" algn="l" defTabSz="109722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4" algn="l" defTabSz="109722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6" algn="l" defTabSz="109722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8" algn="l" defTabSz="109722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00" algn="l" defTabSz="109722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77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srummel@tu.org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DCP_2692">
            <a:extLst>
              <a:ext uri="{FF2B5EF4-FFF2-40B4-BE49-F238E27FC236}">
                <a16:creationId xmlns:a16="http://schemas.microsoft.com/office/drawing/2014/main" id="{A166CA81-0275-462D-BA7D-D9442A26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344" y="3217640"/>
            <a:ext cx="2948250" cy="206513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19616" y="0"/>
            <a:ext cx="9163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Evaluation of Biological and Chemical Improvements at Various Spatial Scales in the West Branch Susquehanna River Watershed, Pennsylvania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Shawn Rummel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</a:rPr>
              <a:t>Lead Science Advisor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Trout Unlimited, Northeast Coldwater Habitat Program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562600"/>
            <a:ext cx="889000" cy="1149985"/>
          </a:xfrm>
          <a:prstGeom prst="rect">
            <a:avLst/>
          </a:prstGeom>
        </p:spPr>
      </p:pic>
      <p:pic>
        <p:nvPicPr>
          <p:cNvPr id="1031" name="Picture 7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144" y="3217640"/>
            <a:ext cx="2753512" cy="206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mage result for tu.org: brook trou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922" y="2862322"/>
            <a:ext cx="4253196" cy="277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F4E512-AF2A-41A7-9372-0F390C042B0F}"/>
              </a:ext>
            </a:extLst>
          </p:cNvPr>
          <p:cNvSpPr txBox="1"/>
          <p:nvPr/>
        </p:nvSpPr>
        <p:spPr>
          <a:xfrm>
            <a:off x="1169377" y="5926015"/>
            <a:ext cx="7822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Coauthors: Amy Wolfe, Rachel Kester, Kathleen Lavelle, and Allison Lutz</a:t>
            </a:r>
          </a:p>
        </p:txBody>
      </p:sp>
    </p:spTree>
    <p:extLst>
      <p:ext uri="{BB962C8B-B14F-4D97-AF65-F5344CB8AC3E}">
        <p14:creationId xmlns:p14="http://schemas.microsoft.com/office/powerpoint/2010/main" val="1853696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5CA2-B9E4-4BB9-9C1A-C89D41C3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Functional Feeding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C3526-E008-429B-81F8-A0778354E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88" y="1230923"/>
            <a:ext cx="4280159" cy="4879731"/>
          </a:xfrm>
        </p:spPr>
        <p:txBody>
          <a:bodyPr>
            <a:noAutofit/>
          </a:bodyPr>
          <a:lstStyle/>
          <a:p>
            <a:r>
              <a:rPr lang="en-US" sz="1900" dirty="0"/>
              <a:t>Collector-Gatherers (CG)</a:t>
            </a:r>
          </a:p>
          <a:p>
            <a:pPr lvl="1"/>
            <a:r>
              <a:rPr lang="en-US" sz="1900" dirty="0"/>
              <a:t>Collect Fine Particulate Organic Matter (FPOM)from stream bottom</a:t>
            </a:r>
          </a:p>
          <a:p>
            <a:r>
              <a:rPr lang="en-US" sz="1900" dirty="0"/>
              <a:t>Filterers-Collectors (FC)</a:t>
            </a:r>
          </a:p>
          <a:p>
            <a:pPr lvl="1"/>
            <a:r>
              <a:rPr lang="en-US" sz="1900" dirty="0"/>
              <a:t>Collect FPOM from water column using filters</a:t>
            </a:r>
          </a:p>
          <a:p>
            <a:r>
              <a:rPr lang="en-US" sz="1900" dirty="0"/>
              <a:t>Predators (PR)</a:t>
            </a:r>
          </a:p>
          <a:p>
            <a:pPr lvl="1"/>
            <a:r>
              <a:rPr lang="en-US" sz="1900" dirty="0"/>
              <a:t>Feed on other consumers</a:t>
            </a:r>
          </a:p>
          <a:p>
            <a:r>
              <a:rPr lang="en-US" sz="1900" dirty="0"/>
              <a:t>Scrapers (SC)</a:t>
            </a:r>
          </a:p>
          <a:p>
            <a:pPr lvl="1"/>
            <a:r>
              <a:rPr lang="en-US" sz="1900" dirty="0"/>
              <a:t>Consume algae and associated material</a:t>
            </a:r>
          </a:p>
          <a:p>
            <a:r>
              <a:rPr lang="en-US" sz="1900" dirty="0"/>
              <a:t>Shredders (SH)</a:t>
            </a:r>
          </a:p>
          <a:p>
            <a:pPr lvl="1"/>
            <a:r>
              <a:rPr lang="en-US" sz="1900" dirty="0"/>
              <a:t>Consume leaf litter and coarse organic matter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EF922-3040-489B-8E34-20297A0A3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EC8E5-C713-4619-B885-89E11054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5556EF-0AFE-42DB-BD91-28E22129F7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947" y="1124857"/>
            <a:ext cx="4497236" cy="2545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F2FEE-3947-4656-B6AA-8AD81E6D36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384" y="3670788"/>
            <a:ext cx="4493799" cy="25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0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42BAB-2B86-4826-B581-24D99752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Resiliency of AMD Restored Systems?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BE150-5519-40A9-A144-B081C0B1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C97963-9945-42C7-A9F0-70C0F8AE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A761D4-1984-43C7-935C-56CB8F48862A}"/>
              </a:ext>
            </a:extLst>
          </p:cNvPr>
          <p:cNvGrpSpPr/>
          <p:nvPr/>
        </p:nvGrpSpPr>
        <p:grpSpPr>
          <a:xfrm>
            <a:off x="324810" y="1750461"/>
            <a:ext cx="2656559" cy="3871231"/>
            <a:chOff x="433079" y="1190948"/>
            <a:chExt cx="3542079" cy="51616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356CE9-4CE0-4771-A0FA-B282D3F4A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079" y="1190948"/>
              <a:ext cx="3542079" cy="20006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AA5CED-A27B-4706-A8ED-C60793C48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079" y="3262884"/>
              <a:ext cx="3542079" cy="207404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1FA8FF-626A-425F-8C75-22BFFEB8B26E}"/>
                </a:ext>
              </a:extLst>
            </p:cNvPr>
            <p:cNvSpPr txBox="1"/>
            <p:nvPr/>
          </p:nvSpPr>
          <p:spPr>
            <a:xfrm>
              <a:off x="609600" y="5398481"/>
              <a:ext cx="2423746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IBI = 57</a:t>
              </a:r>
            </a:p>
            <a:p>
              <a:r>
                <a:rPr lang="en-US" sz="1350" dirty="0"/>
                <a:t>Taxa Richness = 22</a:t>
              </a:r>
            </a:p>
            <a:p>
              <a:r>
                <a:rPr lang="en-US" sz="1350" dirty="0"/>
                <a:t>% Sensitive = 31.8%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B91135-203B-46F7-9290-B2B77744F800}"/>
              </a:ext>
            </a:extLst>
          </p:cNvPr>
          <p:cNvGrpSpPr/>
          <p:nvPr/>
        </p:nvGrpSpPr>
        <p:grpSpPr>
          <a:xfrm>
            <a:off x="3352800" y="1730679"/>
            <a:ext cx="2667732" cy="4491275"/>
            <a:chOff x="4470400" y="1164572"/>
            <a:chExt cx="3556976" cy="59883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4E1CEE-29D3-403E-8C19-25F7C3026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8375" y="1520091"/>
              <a:ext cx="3086101" cy="216290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BC94F5-15C5-4E2E-B083-65580D034782}"/>
                </a:ext>
              </a:extLst>
            </p:cNvPr>
            <p:cNvSpPr txBox="1"/>
            <p:nvPr/>
          </p:nvSpPr>
          <p:spPr>
            <a:xfrm>
              <a:off x="4470400" y="1164572"/>
              <a:ext cx="355697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October 2016 – High Flow Event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43ACC2AE-BF21-4070-AB1A-CAB3DFC8668A}"/>
                </a:ext>
              </a:extLst>
            </p:cNvPr>
            <p:cNvSpPr/>
            <p:nvPr/>
          </p:nvSpPr>
          <p:spPr>
            <a:xfrm>
              <a:off x="4695092" y="3798752"/>
              <a:ext cx="3059723" cy="7380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3F985B-021A-49E3-8721-DF47420329BB}"/>
                </a:ext>
              </a:extLst>
            </p:cNvPr>
            <p:cNvSpPr txBox="1"/>
            <p:nvPr/>
          </p:nvSpPr>
          <p:spPr>
            <a:xfrm>
              <a:off x="4598375" y="4536837"/>
              <a:ext cx="3270740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350" dirty="0"/>
                <a:t>pH = 3.4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350" dirty="0" err="1"/>
                <a:t>Alk</a:t>
              </a:r>
              <a:r>
                <a:rPr lang="en-US" sz="1350" dirty="0"/>
                <a:t> = 0 mg/L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350" dirty="0"/>
                <a:t>Acid = 122 mg/L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350" dirty="0"/>
                <a:t>Al = 13.5 mg/L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350" dirty="0"/>
                <a:t>No Brook Trout found in surveys following event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en-US" sz="1350" dirty="0"/>
            </a:p>
            <a:p>
              <a:endParaRPr lang="en-US" sz="1350" dirty="0"/>
            </a:p>
            <a:p>
              <a:endParaRPr lang="en-US" sz="135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1FAA01-5507-4E6F-9B1B-23ABF9457FE6}"/>
              </a:ext>
            </a:extLst>
          </p:cNvPr>
          <p:cNvGrpSpPr/>
          <p:nvPr/>
        </p:nvGrpSpPr>
        <p:grpSpPr>
          <a:xfrm>
            <a:off x="6282748" y="3304414"/>
            <a:ext cx="2745062" cy="2225044"/>
            <a:chOff x="8307693" y="3262883"/>
            <a:chExt cx="3660082" cy="296672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70BE7A7-C971-45B4-AE2F-424CABDF5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7693" y="3262883"/>
              <a:ext cx="3660082" cy="207404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85832F-68FA-44B4-BC02-E10E2A8D363C}"/>
                </a:ext>
              </a:extLst>
            </p:cNvPr>
            <p:cNvSpPr txBox="1"/>
            <p:nvPr/>
          </p:nvSpPr>
          <p:spPr>
            <a:xfrm>
              <a:off x="9044354" y="5275501"/>
              <a:ext cx="2423746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IBI = 27.7</a:t>
              </a:r>
            </a:p>
            <a:p>
              <a:r>
                <a:rPr lang="en-US" sz="1350" dirty="0"/>
                <a:t>Taxa Richness = 10</a:t>
              </a:r>
            </a:p>
            <a:p>
              <a:r>
                <a:rPr lang="en-US" sz="1350" dirty="0"/>
                <a:t>% Sensitive = 4.3%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8B7B90C-F940-4ACA-836B-9DCC3E247171}"/>
              </a:ext>
            </a:extLst>
          </p:cNvPr>
          <p:cNvSpPr txBox="1"/>
          <p:nvPr/>
        </p:nvSpPr>
        <p:spPr>
          <a:xfrm>
            <a:off x="6749949" y="1939038"/>
            <a:ext cx="2197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Modest Brook Trout population present in Fall 2017 Surveys of Twomile Run</a:t>
            </a:r>
          </a:p>
        </p:txBody>
      </p:sp>
    </p:spTree>
    <p:extLst>
      <p:ext uri="{BB962C8B-B14F-4D97-AF65-F5344CB8AC3E}">
        <p14:creationId xmlns:p14="http://schemas.microsoft.com/office/powerpoint/2010/main" val="600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BCD37-D935-4B8C-9244-C603F8BF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West Branch Susquehanna River Watershed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978E8C-1FF3-4BA8-96EE-CE1E0AB1644D}"/>
              </a:ext>
            </a:extLst>
          </p:cNvPr>
          <p:cNvSpPr txBox="1">
            <a:spLocks/>
          </p:cNvSpPr>
          <p:nvPr/>
        </p:nvSpPr>
        <p:spPr>
          <a:xfrm>
            <a:off x="4740442" y="1395672"/>
            <a:ext cx="4285261" cy="4267199"/>
          </a:xfrm>
          <a:prstGeom prst="rect">
            <a:avLst/>
          </a:prstGeom>
        </p:spPr>
        <p:txBody>
          <a:bodyPr/>
          <a:lstStyle>
            <a:lvl1pPr marL="411460" indent="-411460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496" indent="-342884" algn="l" defTabSz="109722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532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144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756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369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982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595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08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12,090 miles of streams within subbasin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Warm and coldwater fisheries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5,070 miles support natural trout reproduction (42%)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1,090 miles of Class A Trout water (&gt;30 kg/ha)</a:t>
            </a:r>
          </a:p>
          <a:p>
            <a:r>
              <a:rPr lang="en-US" sz="2000" dirty="0">
                <a:solidFill>
                  <a:schemeClr val="bg1"/>
                </a:solidFill>
              </a:rPr>
              <a:t>Approx. 50% of watershed area is public (state forest or state parks)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1,200 miles of AMD impaired waters (PA DEP)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372363-D2A3-4F07-92A9-8D62140A6D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97" y="1547568"/>
            <a:ext cx="4548945" cy="346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5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BF3EF-E0E8-4ACF-A2B8-665CBDB1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25" dirty="0"/>
              <a:t>AMD Treatment Systems and Reclamation Projects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BCC5A4-FD6B-49E7-BE32-07282C6F5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83511"/>
            <a:ext cx="4598377" cy="387197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4F833-3463-4CCB-8BD3-21FCEE85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/>
                </a:solidFill>
                <a:latin typeface="Gill Sans MT"/>
              </a:rPr>
              <a:t>www.tu.org</a:t>
            </a:r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E1230-DBD0-49E5-8434-FED8C884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7CF7042-B465-4730-800E-86D0EFD08949}" type="slidenum">
              <a:rPr lang="en-US">
                <a:solidFill>
                  <a:srgbClr val="FFFFFF"/>
                </a:solidFill>
                <a:latin typeface="Gill Sans MT"/>
              </a:rPr>
              <a:pPr defTabSz="685800"/>
              <a:t>13</a:t>
            </a:fld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120E37-6175-4EA2-896B-2DEAA945129D}"/>
              </a:ext>
            </a:extLst>
          </p:cNvPr>
          <p:cNvSpPr txBox="1">
            <a:spLocks/>
          </p:cNvSpPr>
          <p:nvPr/>
        </p:nvSpPr>
        <p:spPr>
          <a:xfrm>
            <a:off x="4863841" y="2355091"/>
            <a:ext cx="4280159" cy="32003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/>
            <a:r>
              <a:rPr lang="en-US" dirty="0">
                <a:solidFill>
                  <a:srgbClr val="A6A6A6">
                    <a:lumMod val="50000"/>
                  </a:srgbClr>
                </a:solidFill>
                <a:latin typeface="Gill Sans MT"/>
              </a:rPr>
              <a:t>Approximately 80 treatment sites throughout the West Branch</a:t>
            </a:r>
          </a:p>
          <a:p>
            <a:pPr marL="257175" indent="-257175" defTabSz="685800"/>
            <a:r>
              <a:rPr lang="en-US" dirty="0">
                <a:solidFill>
                  <a:srgbClr val="A6A6A6">
                    <a:lumMod val="50000"/>
                  </a:srgbClr>
                </a:solidFill>
                <a:latin typeface="Gill Sans MT"/>
              </a:rPr>
              <a:t>What impact are they having at a large scale?</a:t>
            </a:r>
          </a:p>
          <a:p>
            <a:pPr marL="257175" indent="-257175" defTabSz="685800"/>
            <a:r>
              <a:rPr lang="en-US" dirty="0">
                <a:solidFill>
                  <a:srgbClr val="A6A6A6">
                    <a:lumMod val="50000"/>
                  </a:srgbClr>
                </a:solidFill>
                <a:latin typeface="Gill Sans MT"/>
              </a:rPr>
              <a:t>Prior to 2009, last comprehensive water quality survey of the watershed was completed in the 1970’s</a:t>
            </a:r>
          </a:p>
        </p:txBody>
      </p:sp>
    </p:spTree>
    <p:extLst>
      <p:ext uri="{BB962C8B-B14F-4D97-AF65-F5344CB8AC3E}">
        <p14:creationId xmlns:p14="http://schemas.microsoft.com/office/powerpoint/2010/main" val="2693303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BF3EF-E0E8-4ACF-A2B8-665CBDB1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50" dirty="0"/>
              <a:t>West Branch Susquehanna Recovery Benchmark II (2017-2019)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4F833-3463-4CCB-8BD3-21FCEE85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/>
                </a:solidFill>
                <a:latin typeface="Gill Sans MT"/>
              </a:rPr>
              <a:t>www.tu.org</a:t>
            </a:r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E1230-DBD0-49E5-8434-FED8C884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7CF7042-B465-4730-800E-86D0EFD08949}" type="slidenum">
              <a:rPr lang="en-US">
                <a:solidFill>
                  <a:srgbClr val="FFFFFF"/>
                </a:solidFill>
                <a:latin typeface="Gill Sans MT"/>
              </a:rPr>
              <a:pPr defTabSz="685800"/>
              <a:t>14</a:t>
            </a:fld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F9805-3A3A-4F59-9A7C-C0B0CCDF9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009" y="1205640"/>
            <a:ext cx="3569676" cy="4975352"/>
          </a:xfrm>
        </p:spPr>
        <p:txBody>
          <a:bodyPr>
            <a:noAutofit/>
          </a:bodyPr>
          <a:lstStyle/>
          <a:p>
            <a:r>
              <a:rPr lang="en-US" sz="1700" b="1" dirty="0"/>
              <a:t>Objectives</a:t>
            </a:r>
            <a:r>
              <a:rPr lang="en-US" sz="1700" dirty="0"/>
              <a:t>:</a:t>
            </a:r>
          </a:p>
          <a:p>
            <a:pPr lvl="1"/>
            <a:r>
              <a:rPr lang="en-US" sz="1700" dirty="0"/>
              <a:t>Replicate 2009 study; expand to 109 sample sites including reference sites</a:t>
            </a:r>
          </a:p>
          <a:p>
            <a:pPr lvl="1"/>
            <a:r>
              <a:rPr lang="en-US" sz="1700" dirty="0"/>
              <a:t>Prioritization of future projects</a:t>
            </a:r>
          </a:p>
          <a:p>
            <a:pPr lvl="1"/>
            <a:r>
              <a:rPr lang="en-US" sz="1700" dirty="0"/>
              <a:t>Establish long-term monitoring strategy for West Branch</a:t>
            </a:r>
          </a:p>
          <a:p>
            <a:pPr lvl="1"/>
            <a:r>
              <a:rPr lang="en-US" sz="1700" dirty="0"/>
              <a:t>Develop citizen science AMD monitoring guide</a:t>
            </a:r>
          </a:p>
          <a:p>
            <a:r>
              <a:rPr lang="en-US" sz="1700" dirty="0"/>
              <a:t>How has treatment impacted the watershed?</a:t>
            </a:r>
          </a:p>
          <a:p>
            <a:r>
              <a:rPr lang="en-US" sz="1700" dirty="0"/>
              <a:t>Can benthic macros be used as a measure of success?</a:t>
            </a:r>
          </a:p>
          <a:p>
            <a:r>
              <a:rPr lang="en-US" sz="1700" dirty="0"/>
              <a:t>Threshold criteria for restoration success?</a:t>
            </a:r>
          </a:p>
          <a:p>
            <a:r>
              <a:rPr lang="en-US" sz="1700" dirty="0"/>
              <a:t>Timeline for recovery?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25246C-AA38-453F-BA00-A979149EAA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62851"/>
            <a:ext cx="5162895" cy="398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10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54F3-484A-421E-8907-E6FE95C1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Water Chemistry – Change between 2009 &amp; 2017; Low Flow Samples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1C74A-3882-4EE9-864D-D304EDBF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/>
                </a:solidFill>
                <a:latin typeface="Gill Sans MT"/>
              </a:rPr>
              <a:t>www.tu.org</a:t>
            </a:r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C15E-1374-430A-A6F1-E9128120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7CF7042-B465-4730-800E-86D0EFD08949}" type="slidenum">
              <a:rPr lang="en-US">
                <a:solidFill>
                  <a:srgbClr val="FFFFFF"/>
                </a:solidFill>
                <a:latin typeface="Gill Sans MT"/>
              </a:rPr>
              <a:pPr defTabSz="685800"/>
              <a:t>15</a:t>
            </a:fld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4565171-DA38-42B5-B896-2062C95D0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800225"/>
            <a:ext cx="4141694" cy="32004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33C125-4E51-4267-B279-474CA5D1EF7C}"/>
              </a:ext>
            </a:extLst>
          </p:cNvPr>
          <p:cNvSpPr txBox="1"/>
          <p:nvPr/>
        </p:nvSpPr>
        <p:spPr>
          <a:xfrm>
            <a:off x="2065093" y="1560098"/>
            <a:ext cx="54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srgbClr val="3FAF49"/>
                </a:solidFill>
                <a:latin typeface="Gill Sans MT"/>
              </a:rPr>
              <a:t>pH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E2A09E-C34C-4378-A760-841A27DB1A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908" y="1800225"/>
            <a:ext cx="4141694" cy="32004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5E5571-5A92-467D-AAA7-4EE72CE74DC6}"/>
              </a:ext>
            </a:extLst>
          </p:cNvPr>
          <p:cNvSpPr txBox="1"/>
          <p:nvPr/>
        </p:nvSpPr>
        <p:spPr>
          <a:xfrm>
            <a:off x="6042514" y="1616968"/>
            <a:ext cx="144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srgbClr val="3FAF49"/>
                </a:solidFill>
                <a:latin typeface="Gill Sans MT"/>
              </a:rPr>
              <a:t>Dissolved 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B939E1-2547-4798-8658-B6A1794EDF6B}"/>
              </a:ext>
            </a:extLst>
          </p:cNvPr>
          <p:cNvSpPr txBox="1"/>
          <p:nvPr/>
        </p:nvSpPr>
        <p:spPr>
          <a:xfrm>
            <a:off x="303335" y="1961377"/>
            <a:ext cx="38642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3FAF49"/>
                </a:solidFill>
                <a:latin typeface="Gill Sans MT"/>
              </a:rPr>
              <a:t>Mean Low flow pH: 2009 = 5.18; 2017= 5.46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3FAF49"/>
                </a:solidFill>
                <a:latin typeface="Gill Sans MT"/>
              </a:rPr>
              <a:t>Range = 2.8 - 8.0</a:t>
            </a:r>
          </a:p>
        </p:txBody>
      </p:sp>
    </p:spTree>
    <p:extLst>
      <p:ext uri="{BB962C8B-B14F-4D97-AF65-F5344CB8AC3E}">
        <p14:creationId xmlns:p14="http://schemas.microsoft.com/office/powerpoint/2010/main" val="4126979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FC03-1C84-49CB-A5EA-C7506F821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Benthic Macroinvertebrate Preliminary Results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2DB448E-9F02-44C6-9624-6EC60CCB79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787540"/>
              </p:ext>
            </p:extLst>
          </p:nvPr>
        </p:nvGraphicFramePr>
        <p:xfrm>
          <a:off x="273050" y="1600200"/>
          <a:ext cx="8559800" cy="350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9950">
                  <a:extLst>
                    <a:ext uri="{9D8B030D-6E8A-4147-A177-3AD203B41FA5}">
                      <a16:colId xmlns:a16="http://schemas.microsoft.com/office/drawing/2014/main" val="3436648927"/>
                    </a:ext>
                  </a:extLst>
                </a:gridCol>
                <a:gridCol w="2139950">
                  <a:extLst>
                    <a:ext uri="{9D8B030D-6E8A-4147-A177-3AD203B41FA5}">
                      <a16:colId xmlns:a16="http://schemas.microsoft.com/office/drawing/2014/main" val="1568482226"/>
                    </a:ext>
                  </a:extLst>
                </a:gridCol>
                <a:gridCol w="2139950">
                  <a:extLst>
                    <a:ext uri="{9D8B030D-6E8A-4147-A177-3AD203B41FA5}">
                      <a16:colId xmlns:a16="http://schemas.microsoft.com/office/drawing/2014/main" val="340653222"/>
                    </a:ext>
                  </a:extLst>
                </a:gridCol>
                <a:gridCol w="2139950">
                  <a:extLst>
                    <a:ext uri="{9D8B030D-6E8A-4147-A177-3AD203B41FA5}">
                      <a16:colId xmlns:a16="http://schemas.microsoft.com/office/drawing/2014/main" val="692990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Biological Metric (Mean)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927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Total Individuals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35.24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103.59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206.63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641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Taxa Richness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7.93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18.20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35.34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00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EPT Taxa Richness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2.18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4.76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16.77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60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Beck’s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4.43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9.16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32.91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220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ysClr val="windowText" lastClr="000000"/>
                          </a:solidFill>
                        </a:rPr>
                        <a:t>Hillsenhoff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4.60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4.71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2.68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08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Shannon Diversity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1.44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2.13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2.73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03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IBI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33.02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44.86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86.10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21528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0800A-9788-4ED3-9B8F-5C7608916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89B03-368C-4FF7-BC8E-ABA8026F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05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5CA2-B9E4-4BB9-9C1A-C89D41C3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Functional Feeding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C3526-E008-429B-81F8-A0778354E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88" y="1230923"/>
            <a:ext cx="4280159" cy="4879731"/>
          </a:xfrm>
        </p:spPr>
        <p:txBody>
          <a:bodyPr>
            <a:noAutofit/>
          </a:bodyPr>
          <a:lstStyle/>
          <a:p>
            <a:r>
              <a:rPr lang="en-US" sz="1900" dirty="0"/>
              <a:t>Collector-Gatherers (CG)</a:t>
            </a:r>
          </a:p>
          <a:p>
            <a:pPr lvl="1"/>
            <a:r>
              <a:rPr lang="en-US" sz="1900" dirty="0"/>
              <a:t>Collect Fine Particulate Organic Matter (FPOM)from stream bottom</a:t>
            </a:r>
          </a:p>
          <a:p>
            <a:r>
              <a:rPr lang="en-US" sz="1900" dirty="0"/>
              <a:t>Filterers-Collectors (FC)</a:t>
            </a:r>
          </a:p>
          <a:p>
            <a:pPr lvl="1"/>
            <a:r>
              <a:rPr lang="en-US" sz="1900" dirty="0"/>
              <a:t>Collect FPOM from water column using filters</a:t>
            </a:r>
          </a:p>
          <a:p>
            <a:r>
              <a:rPr lang="en-US" sz="1900" dirty="0"/>
              <a:t>Predators (PR)</a:t>
            </a:r>
          </a:p>
          <a:p>
            <a:pPr lvl="1"/>
            <a:r>
              <a:rPr lang="en-US" sz="1900" dirty="0"/>
              <a:t>Feed on other consumers</a:t>
            </a:r>
          </a:p>
          <a:p>
            <a:r>
              <a:rPr lang="en-US" sz="1900" dirty="0"/>
              <a:t>Scrapers (SC)</a:t>
            </a:r>
          </a:p>
          <a:p>
            <a:pPr lvl="1"/>
            <a:r>
              <a:rPr lang="en-US" sz="1900" dirty="0"/>
              <a:t>Consume algae and associated material</a:t>
            </a:r>
          </a:p>
          <a:p>
            <a:r>
              <a:rPr lang="en-US" sz="1900" dirty="0"/>
              <a:t>Shredders (SH)</a:t>
            </a:r>
          </a:p>
          <a:p>
            <a:pPr lvl="1"/>
            <a:r>
              <a:rPr lang="en-US" sz="1900" dirty="0"/>
              <a:t>Consume leaf litter and coarse organic matter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EF922-3040-489B-8E34-20297A0A3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EC8E5-C713-4619-B885-89E11054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5556EF-0AFE-42DB-BD91-28E22129F7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947" y="1124857"/>
            <a:ext cx="4497236" cy="2545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F2FEE-3947-4656-B6AA-8AD81E6D36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384" y="3670788"/>
            <a:ext cx="4493799" cy="25459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F7C2F9-728C-4D2D-8CFC-2BD6CF9150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784" y="1124857"/>
            <a:ext cx="4619215" cy="2611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B23915-0420-4C2B-AE15-1E35974887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784" y="3717397"/>
            <a:ext cx="4619216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52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196D-3CB4-4534-8ACA-867B392D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Fishery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3413D-B448-49BD-8174-BB4BC87CA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88" y="1257301"/>
            <a:ext cx="8560319" cy="4610108"/>
          </a:xfrm>
        </p:spPr>
        <p:txBody>
          <a:bodyPr>
            <a:normAutofit/>
          </a:bodyPr>
          <a:lstStyle/>
          <a:p>
            <a:r>
              <a:rPr lang="en-US" sz="2000" dirty="0"/>
              <a:t>Surveys to be completed on the mainstem of river in Summer 2019</a:t>
            </a:r>
          </a:p>
          <a:p>
            <a:r>
              <a:rPr lang="en-US" sz="2000" dirty="0"/>
              <a:t>Since 2010, fishery surveys have documented 401 miles of wild trout streams in the watershed, </a:t>
            </a:r>
            <a:r>
              <a:rPr lang="en-US" sz="2000" b="1" dirty="0"/>
              <a:t>an increase of 216 miles.</a:t>
            </a:r>
          </a:p>
          <a:p>
            <a:r>
              <a:rPr lang="en-US" sz="2000" b="1" dirty="0"/>
              <a:t>27.8 miles </a:t>
            </a:r>
            <a:r>
              <a:rPr lang="en-US" sz="2000" dirty="0"/>
              <a:t>of the mainstem West Branch Susquehanna River now supports wild trout – downstream of an active treatment system</a:t>
            </a:r>
          </a:p>
          <a:p>
            <a:pPr lvl="1"/>
            <a:r>
              <a:rPr lang="en-US" sz="2000" dirty="0"/>
              <a:t>This section is now managed as catch &amp; release.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1611B-BA3E-4D5B-AA61-9655F61DF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3F85D1-1EA3-4C33-A85E-8657688A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40E84-C3A7-4C0A-931D-A0564F86A0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92" y="3562355"/>
            <a:ext cx="4403915" cy="2477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E2C537-1292-45FA-A068-48C9684F32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478178" y="3562355"/>
            <a:ext cx="4539341" cy="247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18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07EAC-B3C7-40B6-B53A-2B4268EF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ECDBE-3199-4041-828C-E0C885AF4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560319" cy="4267199"/>
          </a:xfrm>
        </p:spPr>
        <p:txBody>
          <a:bodyPr>
            <a:noAutofit/>
          </a:bodyPr>
          <a:lstStyle/>
          <a:p>
            <a:r>
              <a:rPr lang="en-US" sz="1800" dirty="0"/>
              <a:t>Compile monitoring data on treatment systems – determine capacity of treatment</a:t>
            </a:r>
          </a:p>
          <a:p>
            <a:r>
              <a:rPr lang="en-US" sz="1800" dirty="0"/>
              <a:t>Quantify chemical and biological improvements in watershed due to treatment</a:t>
            </a:r>
          </a:p>
          <a:p>
            <a:r>
              <a:rPr lang="en-US" sz="1800" dirty="0"/>
              <a:t>Analyze aquatic community composition across environmental gradient – water quality, habitat, land use, etc. </a:t>
            </a:r>
          </a:p>
          <a:p>
            <a:pPr lvl="1"/>
            <a:r>
              <a:rPr lang="en-US" sz="1800" dirty="0"/>
              <a:t>Thresholds in community metrics and/or taxa to help guide restoration objectives and goals</a:t>
            </a:r>
          </a:p>
          <a:p>
            <a:pPr lvl="1"/>
            <a:r>
              <a:rPr lang="en-US" sz="1800" dirty="0"/>
              <a:t>Can macroinvertebrates and/or fishery communities be used to assess progress/success of restoration along gradient?</a:t>
            </a:r>
          </a:p>
          <a:p>
            <a:r>
              <a:rPr lang="en-US" sz="1800" dirty="0"/>
              <a:t>Establish a general timeline for recovery of AMD streams from sites with long-term monitoring</a:t>
            </a:r>
          </a:p>
          <a:p>
            <a:pPr lvl="1"/>
            <a:r>
              <a:rPr lang="en-US" sz="1800" dirty="0"/>
              <a:t>How long until restoration sites mimic reference sites?</a:t>
            </a:r>
          </a:p>
          <a:p>
            <a:r>
              <a:rPr lang="en-US" sz="1800" dirty="0"/>
              <a:t>Establish a probabilistic long-term monitoring strategy for the West Branch Susquehanna River watershed </a:t>
            </a:r>
            <a:r>
              <a:rPr lang="en-US" sz="20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091DA-582A-4E01-9C75-6CD58E355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AB3F0-AB6B-494F-9047-A9E77A152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5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BCD37-D935-4B8C-9244-C603F8BF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West Branch Susquehanna River Watershed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C7DE3064-F276-43C2-A4F2-86176678BB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97" y="1551063"/>
            <a:ext cx="4516689" cy="349017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978E8C-1FF3-4BA8-96EE-CE1E0AB1644D}"/>
              </a:ext>
            </a:extLst>
          </p:cNvPr>
          <p:cNvSpPr txBox="1">
            <a:spLocks/>
          </p:cNvSpPr>
          <p:nvPr/>
        </p:nvSpPr>
        <p:spPr>
          <a:xfrm>
            <a:off x="4740442" y="1395672"/>
            <a:ext cx="4285261" cy="4267199"/>
          </a:xfrm>
          <a:prstGeom prst="rect">
            <a:avLst/>
          </a:prstGeom>
        </p:spPr>
        <p:txBody>
          <a:bodyPr/>
          <a:lstStyle>
            <a:lvl1pPr marL="411460" indent="-411460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496" indent="-342884" algn="l" defTabSz="109722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532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144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756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369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982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595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08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12,090 miles of streams within subbasin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Warm and coldwater fisheries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5,070 miles support natural trout reproduction (42%)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1,090 miles of Class A Trout water (&gt;30 kg/ha)</a:t>
            </a:r>
          </a:p>
          <a:p>
            <a:r>
              <a:rPr lang="en-US" sz="2000" dirty="0">
                <a:solidFill>
                  <a:schemeClr val="bg1"/>
                </a:solidFill>
              </a:rPr>
              <a:t>Approx. 50% of watershed area is public (state forest or state parks)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00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DDFE801-90C4-44C8-A72F-D98F8A7B9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2970" y="5309669"/>
            <a:ext cx="7467600" cy="1320800"/>
          </a:xfrm>
        </p:spPr>
        <p:txBody>
          <a:bodyPr>
            <a:noAutofit/>
          </a:bodyPr>
          <a:lstStyle/>
          <a:p>
            <a:pPr algn="r"/>
            <a:r>
              <a:rPr lang="en-US" sz="1400" dirty="0"/>
              <a:t>Shawn Rummel</a:t>
            </a:r>
          </a:p>
          <a:p>
            <a:pPr algn="r"/>
            <a:r>
              <a:rPr lang="en-US" sz="1400" dirty="0"/>
              <a:t>Lead Science Advisor</a:t>
            </a:r>
          </a:p>
          <a:p>
            <a:pPr algn="r"/>
            <a:r>
              <a:rPr lang="en-US" sz="1400" dirty="0"/>
              <a:t>Northeast Coldwater Habitat Program</a:t>
            </a:r>
          </a:p>
          <a:p>
            <a:pPr algn="r"/>
            <a:r>
              <a:rPr lang="en-US" sz="1400" dirty="0"/>
              <a:t>Lock Haven, PA </a:t>
            </a:r>
          </a:p>
          <a:p>
            <a:pPr algn="r"/>
            <a:r>
              <a:rPr lang="en-US" sz="1400" dirty="0">
                <a:hlinkClick r:id="rId2"/>
              </a:rPr>
              <a:t>shawn.rummel@tu.org</a:t>
            </a:r>
            <a:endParaRPr lang="en-US" sz="1400" dirty="0"/>
          </a:p>
          <a:p>
            <a:pPr algn="r"/>
            <a:r>
              <a:rPr lang="en-US" sz="1400" dirty="0"/>
              <a:t>814-360-2633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85A4E7-8E0F-4FAD-95AF-D8640E7C8CF3}"/>
              </a:ext>
            </a:extLst>
          </p:cNvPr>
          <p:cNvSpPr txBox="1"/>
          <p:nvPr/>
        </p:nvSpPr>
        <p:spPr>
          <a:xfrm>
            <a:off x="2868491" y="5611505"/>
            <a:ext cx="425987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750" dirty="0">
                <a:solidFill>
                  <a:srgbClr val="FFFFFF"/>
                </a:solidFill>
                <a:latin typeface="Gill Sans MT"/>
              </a:rPr>
              <a:t>Thank you!</a:t>
            </a:r>
          </a:p>
          <a:p>
            <a:pPr defTabSz="685800"/>
            <a:endParaRPr lang="en-US" sz="3750" dirty="0">
              <a:solidFill>
                <a:srgbClr val="FFFFFF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75680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BCD37-D935-4B8C-9244-C603F8BF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West Branch Susquehanna River Watershed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978E8C-1FF3-4BA8-96EE-CE1E0AB1644D}"/>
              </a:ext>
            </a:extLst>
          </p:cNvPr>
          <p:cNvSpPr txBox="1">
            <a:spLocks/>
          </p:cNvSpPr>
          <p:nvPr/>
        </p:nvSpPr>
        <p:spPr>
          <a:xfrm>
            <a:off x="4740442" y="1395672"/>
            <a:ext cx="4285261" cy="4267199"/>
          </a:xfrm>
          <a:prstGeom prst="rect">
            <a:avLst/>
          </a:prstGeom>
        </p:spPr>
        <p:txBody>
          <a:bodyPr/>
          <a:lstStyle>
            <a:lvl1pPr marL="411460" indent="-411460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496" indent="-342884" algn="l" defTabSz="109722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532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144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756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369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982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595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08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12,090 miles of streams within subbasin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Warm and coldwater fisheries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5,070 miles support natural trout reproduction (42%)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1,090 miles of Class A Trout water (&gt;30 kg/ha)</a:t>
            </a:r>
          </a:p>
          <a:p>
            <a:r>
              <a:rPr lang="en-US" sz="2000" dirty="0">
                <a:solidFill>
                  <a:schemeClr val="bg1"/>
                </a:solidFill>
              </a:rPr>
              <a:t>Approx. 50% of watershed area is public (state forest or state parks)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1,200 miles of AMD impaired waters (PA DEP)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372363-D2A3-4F07-92A9-8D62140A6D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97" y="1547568"/>
            <a:ext cx="4548945" cy="346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9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27D6B-744B-4302-8212-8146977E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Impact of AMD on Aquatic Ecosystems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AC76CD4-5688-4CC8-96E6-2AB5ABA72324}"/>
              </a:ext>
            </a:extLst>
          </p:cNvPr>
          <p:cNvSpPr txBox="1">
            <a:spLocks/>
          </p:cNvSpPr>
          <p:nvPr/>
        </p:nvSpPr>
        <p:spPr>
          <a:xfrm>
            <a:off x="398887" y="1274893"/>
            <a:ext cx="6960276" cy="506436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411460" indent="-411460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496" indent="-342884" algn="l" defTabSz="109722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532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144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756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369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982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595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08" indent="-274307" algn="l" defTabSz="1097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Water Quality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Decreased pH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Increased metal concentrations: Fe, Al, Mn, etc.</a:t>
            </a:r>
          </a:p>
          <a:p>
            <a:r>
              <a:rPr lang="en-US" dirty="0">
                <a:solidFill>
                  <a:schemeClr val="bg1"/>
                </a:solidFill>
              </a:rPr>
              <a:t>Habitat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Increased sedimentation to streams from abandoned mine lands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Precipitating metals often coat substrate (limits benthic macroinvertebrate habitat and fish spawning habitat)</a:t>
            </a:r>
          </a:p>
          <a:p>
            <a:r>
              <a:rPr lang="en-US" dirty="0">
                <a:solidFill>
                  <a:schemeClr val="bg1"/>
                </a:solidFill>
              </a:rPr>
              <a:t>Benthic Macroinvertebrates &amp; Fish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Loss of pollution sensitive taxa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Decreased growth, reproduction, or death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Increased avoidance behavior or movements for mobile organisms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Dissolved metals are toxic to aquatic life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High metal concentrations interrupt respiration in aquatic organisms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Isolation of populations due to water quality barrier</a:t>
            </a:r>
          </a:p>
        </p:txBody>
      </p:sp>
    </p:spTree>
    <p:extLst>
      <p:ext uri="{BB962C8B-B14F-4D97-AF65-F5344CB8AC3E}">
        <p14:creationId xmlns:p14="http://schemas.microsoft.com/office/powerpoint/2010/main" val="115172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94" y="451184"/>
            <a:ext cx="6172200" cy="457200"/>
          </a:xfrm>
        </p:spPr>
        <p:txBody>
          <a:bodyPr>
            <a:noAutofit/>
          </a:bodyPr>
          <a:lstStyle/>
          <a:p>
            <a:r>
              <a:rPr lang="en-US" sz="3000" dirty="0"/>
              <a:t>Kettle Creek Watershed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/>
                </a:solidFill>
                <a:latin typeface="Gill Sans MT"/>
              </a:rPr>
              <a:t>www.tu.org</a:t>
            </a:r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271211" y="1457325"/>
            <a:ext cx="4453689" cy="3943350"/>
          </a:xfrm>
        </p:spPr>
        <p:txBody>
          <a:bodyPr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90% watershed, 224 </a:t>
            </a:r>
            <a:r>
              <a:rPr lang="en-US" sz="1800" dirty="0" err="1"/>
              <a:t>sq</a:t>
            </a:r>
            <a:r>
              <a:rPr lang="en-US" sz="1800" dirty="0"/>
              <a:t> mi, is designated as Exceptional Value water quality (largest in PA)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Kettle Creek mainstem is one of PA’s most heavily fished stocked trout streams, while tributaries contain some of PA’s most well known native brook trout streams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Although completely underlain by Marcellus shale, majority of watershed aside from very headwaters will not be developed due to natural gas storage deep wells in the </a:t>
            </a:r>
            <a:r>
              <a:rPr lang="en-US" sz="1800" dirty="0" err="1"/>
              <a:t>Oriskany</a:t>
            </a:r>
            <a:r>
              <a:rPr lang="en-US" sz="1800" dirty="0"/>
              <a:t> sandstone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7CF7042-B465-4730-800E-86D0EFD08949}" type="slidenum">
              <a:rPr lang="en-US">
                <a:solidFill>
                  <a:srgbClr val="FFFFFF"/>
                </a:solidFill>
                <a:latin typeface="Gill Sans MT"/>
              </a:rPr>
              <a:pPr defTabSz="685800"/>
              <a:t>5</a:t>
            </a:fld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993" y="1543050"/>
            <a:ext cx="3820853" cy="290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23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438569"/>
            <a:ext cx="6172200" cy="457200"/>
          </a:xfrm>
        </p:spPr>
        <p:txBody>
          <a:bodyPr>
            <a:noAutofit/>
          </a:bodyPr>
          <a:lstStyle/>
          <a:p>
            <a:r>
              <a:rPr lang="en-US" sz="3000" dirty="0"/>
              <a:t>Kettle Creek Watershed AMD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/>
                </a:solidFill>
                <a:latin typeface="Gill Sans MT"/>
              </a:rPr>
              <a:t>www.tu.org</a:t>
            </a:r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96155" y="1406769"/>
            <a:ext cx="4439294" cy="4444511"/>
          </a:xfrm>
        </p:spPr>
        <p:txBody>
          <a:bodyPr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Unfortunately 12 miles AMD pollution and 1,087 acres of abandoned mines in lower section of watershed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Deep and surface mines in the Upper and Lower Kittanning coal seams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pH 2.5 – 3.5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Acidity 200 – 600 mg/L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Fe 20 – 50 mg/L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Al 20 – 70 mg/L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7CF7042-B465-4730-800E-86D0EFD08949}" type="slidenum">
              <a:rPr lang="en-US">
                <a:solidFill>
                  <a:srgbClr val="FFFFFF"/>
                </a:solidFill>
                <a:latin typeface="Gill Sans MT"/>
              </a:rPr>
              <a:pPr defTabSz="685800"/>
              <a:t>6</a:t>
            </a:fld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096" y="1222131"/>
            <a:ext cx="4371059" cy="3640015"/>
            <a:chOff x="209990" y="333902"/>
            <a:chExt cx="8210110" cy="7333622"/>
          </a:xfrm>
        </p:grpSpPr>
        <p:pic>
          <p:nvPicPr>
            <p:cNvPr id="9" name="Picture 4" descr="subsheds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90" y="333902"/>
              <a:ext cx="3390458" cy="3978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94184" y="1217516"/>
              <a:ext cx="5125916" cy="645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1257300" y="1217516"/>
              <a:ext cx="2343149" cy="221148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257300" y="3905250"/>
              <a:ext cx="2190750" cy="356235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119187" y="3448050"/>
              <a:ext cx="276226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endParaRPr lang="en-US" sz="1350" dirty="0" err="1">
                <a:solidFill>
                  <a:srgbClr val="3FAF49"/>
                </a:solidFill>
                <a:latin typeface="Gill Sans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800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Kettle Creek Restoration Projects (Since 2004)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89" y="1042350"/>
            <a:ext cx="4362654" cy="564579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/>
                </a:solidFill>
                <a:latin typeface="Gill Sans MT"/>
              </a:rPr>
              <a:t>www.tu.org</a:t>
            </a:r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7CF7042-B465-4730-800E-86D0EFD08949}" type="slidenum">
              <a:rPr lang="en-US">
                <a:solidFill>
                  <a:srgbClr val="FFFFFF"/>
                </a:solidFill>
                <a:latin typeface="Gill Sans MT"/>
              </a:rPr>
              <a:pPr defTabSz="685800"/>
              <a:t>7</a:t>
            </a:fld>
            <a:endParaRPr lang="en-US" dirty="0">
              <a:solidFill>
                <a:srgbClr val="FFFFFF"/>
              </a:solidFill>
              <a:latin typeface="Gill Sans MT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CD5D46B-0908-4A0F-98CE-3C5700BD4093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801" y="972606"/>
            <a:ext cx="4416549" cy="571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6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DECE-F647-4530-94D3-FF0AFDF6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Middle Branch Fishery Survey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D7D8A-02E9-47CA-87C5-5C377E06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64991-B6F4-45C3-B24D-49B6E4AE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768536"/>
              </p:ext>
            </p:extLst>
          </p:nvPr>
        </p:nvGraphicFramePr>
        <p:xfrm>
          <a:off x="92319" y="1787290"/>
          <a:ext cx="4497266" cy="392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911F8C0-D27A-4915-9EE3-111B4E1C3097}"/>
              </a:ext>
            </a:extLst>
          </p:cNvPr>
          <p:cNvSpPr txBox="1"/>
          <p:nvPr/>
        </p:nvSpPr>
        <p:spPr>
          <a:xfrm rot="16200000">
            <a:off x="3227715" y="4052809"/>
            <a:ext cx="9034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tx2"/>
                </a:solidFill>
              </a:rPr>
              <a:t>No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E53DCA-DAD8-4898-9EB1-1CC904C26E5B}"/>
              </a:ext>
            </a:extLst>
          </p:cNvPr>
          <p:cNvSpPr txBox="1"/>
          <p:nvPr/>
        </p:nvSpPr>
        <p:spPr>
          <a:xfrm rot="16200000">
            <a:off x="2303927" y="4052809"/>
            <a:ext cx="9034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tx2"/>
                </a:solidFill>
              </a:rPr>
              <a:t>No Data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086903"/>
              </p:ext>
            </p:extLst>
          </p:nvPr>
        </p:nvGraphicFramePr>
        <p:xfrm>
          <a:off x="4453166" y="1787290"/>
          <a:ext cx="4455640" cy="36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A866717-5183-47CF-952C-470F2FA75727}"/>
              </a:ext>
            </a:extLst>
          </p:cNvPr>
          <p:cNvSpPr txBox="1"/>
          <p:nvPr/>
        </p:nvSpPr>
        <p:spPr>
          <a:xfrm rot="16200000">
            <a:off x="6336690" y="4179739"/>
            <a:ext cx="9034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tx2"/>
                </a:solidFill>
              </a:rPr>
              <a:t>No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699A8D-100D-41DE-8D46-83A4C38CB0EB}"/>
              </a:ext>
            </a:extLst>
          </p:cNvPr>
          <p:cNvSpPr txBox="1"/>
          <p:nvPr/>
        </p:nvSpPr>
        <p:spPr>
          <a:xfrm rot="16200000">
            <a:off x="7471916" y="4200748"/>
            <a:ext cx="9034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tx2"/>
                </a:solidFill>
              </a:rPr>
              <a:t>No Data</a:t>
            </a:r>
          </a:p>
        </p:txBody>
      </p:sp>
    </p:spTree>
    <p:extLst>
      <p:ext uri="{BB962C8B-B14F-4D97-AF65-F5344CB8AC3E}">
        <p14:creationId xmlns:p14="http://schemas.microsoft.com/office/powerpoint/2010/main" val="10547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7ECC4AB-DCCD-4385-AC71-27B119C4C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408" y="2337283"/>
            <a:ext cx="4047392" cy="404739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1DF56E-ED29-4F55-AE6C-A5CD6F06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50" dirty="0"/>
              <a:t>Benthic Macroinvertebrate Biological Metrics – Middle Branch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47939-E78C-45A0-B1E7-AEBD4964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www.tu.org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50338-376F-48A6-A8C4-61A35A7F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52FAC-CA5A-446A-98B9-E90DB8ED849E}"/>
              </a:ext>
            </a:extLst>
          </p:cNvPr>
          <p:cNvSpPr txBox="1"/>
          <p:nvPr/>
        </p:nvSpPr>
        <p:spPr>
          <a:xfrm rot="16200000">
            <a:off x="7595616" y="4796077"/>
            <a:ext cx="12726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4">
                    <a:lumMod val="10000"/>
                  </a:schemeClr>
                </a:solidFill>
              </a:rPr>
              <a:t>No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7D09B-7CFB-494A-8E3B-1402C73D4519}"/>
              </a:ext>
            </a:extLst>
          </p:cNvPr>
          <p:cNvSpPr txBox="1"/>
          <p:nvPr/>
        </p:nvSpPr>
        <p:spPr>
          <a:xfrm>
            <a:off x="6117822" y="2203680"/>
            <a:ext cx="21431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accent4">
                    <a:lumMod val="10000"/>
                  </a:schemeClr>
                </a:solidFill>
              </a:rPr>
              <a:t>PA IBI Scores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11E1D6-3B99-40BE-9ED3-2097F91F4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049934"/>
              </p:ext>
            </p:extLst>
          </p:nvPr>
        </p:nvGraphicFramePr>
        <p:xfrm>
          <a:off x="228600" y="1139121"/>
          <a:ext cx="4910872" cy="32152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5593">
                  <a:extLst>
                    <a:ext uri="{9D8B030D-6E8A-4147-A177-3AD203B41FA5}">
                      <a16:colId xmlns:a16="http://schemas.microsoft.com/office/drawing/2014/main" val="581253829"/>
                    </a:ext>
                  </a:extLst>
                </a:gridCol>
                <a:gridCol w="516654">
                  <a:extLst>
                    <a:ext uri="{9D8B030D-6E8A-4147-A177-3AD203B41FA5}">
                      <a16:colId xmlns:a16="http://schemas.microsoft.com/office/drawing/2014/main" val="472103488"/>
                    </a:ext>
                  </a:extLst>
                </a:gridCol>
                <a:gridCol w="516654">
                  <a:extLst>
                    <a:ext uri="{9D8B030D-6E8A-4147-A177-3AD203B41FA5}">
                      <a16:colId xmlns:a16="http://schemas.microsoft.com/office/drawing/2014/main" val="1883414005"/>
                    </a:ext>
                  </a:extLst>
                </a:gridCol>
                <a:gridCol w="516654">
                  <a:extLst>
                    <a:ext uri="{9D8B030D-6E8A-4147-A177-3AD203B41FA5}">
                      <a16:colId xmlns:a16="http://schemas.microsoft.com/office/drawing/2014/main" val="4250330787"/>
                    </a:ext>
                  </a:extLst>
                </a:gridCol>
                <a:gridCol w="516654">
                  <a:extLst>
                    <a:ext uri="{9D8B030D-6E8A-4147-A177-3AD203B41FA5}">
                      <a16:colId xmlns:a16="http://schemas.microsoft.com/office/drawing/2014/main" val="3691913961"/>
                    </a:ext>
                  </a:extLst>
                </a:gridCol>
                <a:gridCol w="516654">
                  <a:extLst>
                    <a:ext uri="{9D8B030D-6E8A-4147-A177-3AD203B41FA5}">
                      <a16:colId xmlns:a16="http://schemas.microsoft.com/office/drawing/2014/main" val="92093813"/>
                    </a:ext>
                  </a:extLst>
                </a:gridCol>
                <a:gridCol w="516654">
                  <a:extLst>
                    <a:ext uri="{9D8B030D-6E8A-4147-A177-3AD203B41FA5}">
                      <a16:colId xmlns:a16="http://schemas.microsoft.com/office/drawing/2014/main" val="2351977575"/>
                    </a:ext>
                  </a:extLst>
                </a:gridCol>
                <a:gridCol w="516654">
                  <a:extLst>
                    <a:ext uri="{9D8B030D-6E8A-4147-A177-3AD203B41FA5}">
                      <a16:colId xmlns:a16="http://schemas.microsoft.com/office/drawing/2014/main" val="834786363"/>
                    </a:ext>
                  </a:extLst>
                </a:gridCol>
                <a:gridCol w="558701">
                  <a:extLst>
                    <a:ext uri="{9D8B030D-6E8A-4147-A177-3AD203B41FA5}">
                      <a16:colId xmlns:a16="http://schemas.microsoft.com/office/drawing/2014/main" val="3514887628"/>
                    </a:ext>
                  </a:extLst>
                </a:gridCol>
              </a:tblGrid>
              <a:tr h="26305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DWS Treatment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UPS</a:t>
                      </a:r>
                    </a:p>
                    <a:p>
                      <a:pPr algn="ctr"/>
                      <a:r>
                        <a:rPr lang="en-US" sz="1100" dirty="0"/>
                        <a:t>Mean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99259310"/>
                  </a:ext>
                </a:extLst>
              </a:tr>
              <a:tr h="23735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2008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2010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2012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2013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2014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2015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2017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83947"/>
                  </a:ext>
                </a:extLst>
              </a:tr>
              <a:tr h="8900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Total Taxa Richness</a:t>
                      </a: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19.5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92441137"/>
                  </a:ext>
                </a:extLst>
              </a:tr>
              <a:tr h="8900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EPT Taxa Richness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32455475"/>
                  </a:ext>
                </a:extLst>
              </a:tr>
              <a:tr h="8900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% Sensitive Individuals</a:t>
                      </a: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33.3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97.8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55.6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40.0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61.0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69.8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80.3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55.7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89602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25520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 sample 4">
  <a:themeElements>
    <a:clrScheme name="Blue Background Sample 4">
      <a:dk1>
        <a:sysClr val="windowText" lastClr="000000"/>
      </a:dk1>
      <a:lt1>
        <a:sysClr val="window" lastClr="FFFFFF"/>
      </a:lt1>
      <a:dk2>
        <a:srgbClr val="34578D"/>
      </a:dk2>
      <a:lt2>
        <a:srgbClr val="EEECE1"/>
      </a:lt2>
      <a:accent1>
        <a:srgbClr val="348D3D"/>
      </a:accent1>
      <a:accent2>
        <a:srgbClr val="CBA772"/>
      </a:accent2>
      <a:accent3>
        <a:srgbClr val="7295CB"/>
      </a:accent3>
      <a:accent4>
        <a:srgbClr val="6A348D"/>
      </a:accent4>
      <a:accent5>
        <a:srgbClr val="8D3D34"/>
      </a:accent5>
      <a:accent6>
        <a:srgbClr val="D12F0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 algn="l">
          <a:defRPr sz="18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spcBef>
            <a:spcPts val="600"/>
          </a:spcBef>
          <a:defRPr sz="2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nnual Meeting_AnglerSci_JML_2015_1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trout unlimite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</TotalTime>
  <Words>1212</Words>
  <Application>Microsoft Office PowerPoint</Application>
  <PresentationFormat>On-screen Show (4:3)</PresentationFormat>
  <Paragraphs>239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Gill Sans MT</vt:lpstr>
      <vt:lpstr>Trebuchet MS</vt:lpstr>
      <vt:lpstr>Gradient sample 4</vt:lpstr>
      <vt:lpstr>Annual Meeting_AnglerSci_JML_2015_1</vt:lpstr>
      <vt:lpstr>PowerPoint Presentation</vt:lpstr>
      <vt:lpstr>West Branch Susquehanna River Watershed</vt:lpstr>
      <vt:lpstr>West Branch Susquehanna River Watershed</vt:lpstr>
      <vt:lpstr>Impact of AMD on Aquatic Ecosystems</vt:lpstr>
      <vt:lpstr>Kettle Creek Watershed</vt:lpstr>
      <vt:lpstr>Kettle Creek Watershed AMD</vt:lpstr>
      <vt:lpstr>Kettle Creek Restoration Projects (Since 2004)</vt:lpstr>
      <vt:lpstr>Middle Branch Fishery Survey Data</vt:lpstr>
      <vt:lpstr>Benthic Macroinvertebrate Biological Metrics – Middle Branch</vt:lpstr>
      <vt:lpstr>Functional Feeding Groups</vt:lpstr>
      <vt:lpstr>Resiliency of AMD Restored Systems?</vt:lpstr>
      <vt:lpstr>West Branch Susquehanna River Watershed</vt:lpstr>
      <vt:lpstr>AMD Treatment Systems and Reclamation Projects</vt:lpstr>
      <vt:lpstr>West Branch Susquehanna Recovery Benchmark II (2017-2019)</vt:lpstr>
      <vt:lpstr>Water Chemistry – Change between 2009 &amp; 2017; Low Flow Samples</vt:lpstr>
      <vt:lpstr>Benthic Macroinvertebrate Preliminary Results</vt:lpstr>
      <vt:lpstr>Functional Feeding Groups</vt:lpstr>
      <vt:lpstr>Fishery Response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Rummel</dc:creator>
  <cp:lastModifiedBy>Kevin Wolter</cp:lastModifiedBy>
  <cp:revision>13</cp:revision>
  <dcterms:created xsi:type="dcterms:W3CDTF">2019-05-31T13:25:11Z</dcterms:created>
  <dcterms:modified xsi:type="dcterms:W3CDTF">2019-06-17T17:47:19Z</dcterms:modified>
</cp:coreProperties>
</file>